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ink/ink1.xml" ContentType="application/inkml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502" r:id="rId2"/>
    <p:sldId id="256" r:id="rId3"/>
    <p:sldId id="261" r:id="rId4"/>
    <p:sldId id="265" r:id="rId5"/>
    <p:sldId id="271" r:id="rId6"/>
    <p:sldId id="290" r:id="rId7"/>
    <p:sldId id="309" r:id="rId8"/>
    <p:sldId id="308" r:id="rId9"/>
    <p:sldId id="311" r:id="rId10"/>
    <p:sldId id="444" r:id="rId11"/>
    <p:sldId id="447" r:id="rId12"/>
    <p:sldId id="449" r:id="rId13"/>
    <p:sldId id="451" r:id="rId14"/>
    <p:sldId id="450" r:id="rId15"/>
    <p:sldId id="452" r:id="rId16"/>
    <p:sldId id="445" r:id="rId17"/>
    <p:sldId id="297" r:id="rId18"/>
    <p:sldId id="481" r:id="rId19"/>
    <p:sldId id="500" r:id="rId20"/>
    <p:sldId id="316" r:id="rId21"/>
    <p:sldId id="491" r:id="rId22"/>
    <p:sldId id="499" r:id="rId23"/>
    <p:sldId id="498" r:id="rId24"/>
    <p:sldId id="503" r:id="rId25"/>
    <p:sldId id="263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D65"/>
    <a:srgbClr val="377A4F"/>
    <a:srgbClr val="404040"/>
    <a:srgbClr val="595959"/>
    <a:srgbClr val="262626"/>
    <a:srgbClr val="7F7F7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95" y="48"/>
      </p:cViewPr>
      <p:guideLst>
        <p:guide orient="horz" pos="235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6" units="1/cm"/>
          <inkml:channelProperty channel="Y" name="resolution" value="28.34646" units="1/cm"/>
        </inkml:channelProperties>
      </inkml:inkSource>
      <inkml:timestamp xml:id="ts0" timeString="2020-07-29T16:49: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CB478-FE5B-48B8-ACE8-D9B869B7EB7A}" type="datetimeFigureOut">
              <a:rPr lang="zh-CN" altLang="en-US" smtClean="0"/>
              <a:t>2020/8/11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7A46C-FDAB-43AD-9F50-247EFE04A7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7A46C-FDAB-43AD-9F50-247EFE04A74C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4"/>
          </a:xfrm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ma.scrmtech.com/meetings/MeetingPc/Detail?pf_uid=13363_1571&amp;id=21538&amp;source=2&amp;pf_type=3&amp;channel_id=3670&amp;channel_name=%E5%8D%9A%E5%AE%A2&amp;tag_id=3e768162b06059a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zt.mayihr.com/event/adver2?from=mayiblog_m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yihr.com/event/event_2.php?from=mayiblog_mb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452685" y="2405183"/>
            <a:ext cx="83299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本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PPT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为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《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帮助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在企业快速落地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OKR 》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直播课件内容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直播回看地址： （在页面中点击观看回放，注册后即可观看）</a:t>
            </a:r>
            <a:br>
              <a:rPr lang="zh-CN" altLang="en-US" sz="2000" dirty="0">
                <a:solidFill>
                  <a:schemeClr val="bg1"/>
                </a:solidFill>
              </a:rPr>
            </a:br>
            <a:r>
              <a:rPr lang="en-US" altLang="zh-CN" sz="2000" b="0" i="0" u="sng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https://app.ma.scrmtech.com/meetings/MeetingPc/Detail?pf_uid=13363_1571&amp;id=21538&amp;source=2&amp;pf_type=3&amp;channel_id=3670&amp;channel_name=%E5%8D%9A%E5%AE%A2&amp;tag_id=3e768162b06059af</a:t>
            </a:r>
            <a:endParaRPr lang="en-US" altLang="zh-CN" sz="2000" b="0" i="0" u="sng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altLang="zh-CN" sz="2000" u="sng" dirty="0">
              <a:solidFill>
                <a:schemeClr val="bg1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/>
          <p:nvPr/>
        </p:nvSpPr>
        <p:spPr>
          <a:xfrm>
            <a:off x="2751966" y="1527259"/>
            <a:ext cx="6688067" cy="4964578"/>
          </a:xfrm>
          <a:prstGeom prst="rect">
            <a:avLst/>
          </a:prstGeom>
          <a:solidFill>
            <a:srgbClr val="397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7355483" y="3892911"/>
            <a:ext cx="1328292" cy="1960342"/>
          </a:xfrm>
          <a:custGeom>
            <a:avLst/>
            <a:gdLst>
              <a:gd name="T0" fmla="*/ 286 w 286"/>
              <a:gd name="T1" fmla="*/ 229 h 421"/>
              <a:gd name="T2" fmla="*/ 265 w 286"/>
              <a:gd name="T3" fmla="*/ 163 h 421"/>
              <a:gd name="T4" fmla="*/ 176 w 286"/>
              <a:gd name="T5" fmla="*/ 0 h 421"/>
              <a:gd name="T6" fmla="*/ 109 w 286"/>
              <a:gd name="T7" fmla="*/ 38 h 421"/>
              <a:gd name="T8" fmla="*/ 170 w 286"/>
              <a:gd name="T9" fmla="*/ 31 h 421"/>
              <a:gd name="T10" fmla="*/ 250 w 286"/>
              <a:gd name="T11" fmla="*/ 146 h 421"/>
              <a:gd name="T12" fmla="*/ 186 w 286"/>
              <a:gd name="T13" fmla="*/ 116 h 421"/>
              <a:gd name="T14" fmla="*/ 83 w 286"/>
              <a:gd name="T15" fmla="*/ 42 h 421"/>
              <a:gd name="T16" fmla="*/ 34 w 286"/>
              <a:gd name="T17" fmla="*/ 101 h 421"/>
              <a:gd name="T18" fmla="*/ 88 w 286"/>
              <a:gd name="T19" fmla="*/ 73 h 421"/>
              <a:gd name="T20" fmla="*/ 169 w 286"/>
              <a:gd name="T21" fmla="*/ 115 h 421"/>
              <a:gd name="T22" fmla="*/ 0 w 286"/>
              <a:gd name="T23" fmla="*/ 237 h 421"/>
              <a:gd name="T24" fmla="*/ 159 w 286"/>
              <a:gd name="T25" fmla="*/ 343 h 421"/>
              <a:gd name="T26" fmla="*/ 130 w 286"/>
              <a:gd name="T27" fmla="*/ 421 h 421"/>
              <a:gd name="T28" fmla="*/ 269 w 286"/>
              <a:gd name="T29" fmla="*/ 290 h 421"/>
              <a:gd name="T30" fmla="*/ 268 w 286"/>
              <a:gd name="T31" fmla="*/ 290 h 421"/>
              <a:gd name="T32" fmla="*/ 286 w 286"/>
              <a:gd name="T33" fmla="*/ 229 h 421"/>
              <a:gd name="T34" fmla="*/ 109 w 286"/>
              <a:gd name="T35" fmla="*/ 224 h 421"/>
              <a:gd name="T36" fmla="*/ 140 w 286"/>
              <a:gd name="T37" fmla="*/ 193 h 421"/>
              <a:gd name="T38" fmla="*/ 171 w 286"/>
              <a:gd name="T39" fmla="*/ 224 h 421"/>
              <a:gd name="T40" fmla="*/ 140 w 286"/>
              <a:gd name="T41" fmla="*/ 255 h 421"/>
              <a:gd name="T42" fmla="*/ 109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286" y="229"/>
                </a:moveTo>
                <a:cubicBezTo>
                  <a:pt x="286" y="204"/>
                  <a:pt x="278" y="182"/>
                  <a:pt x="265" y="163"/>
                </a:cubicBezTo>
                <a:cubicBezTo>
                  <a:pt x="258" y="137"/>
                  <a:pt x="229" y="39"/>
                  <a:pt x="176" y="0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58" y="57"/>
                  <a:pt x="170" y="31"/>
                </a:cubicBezTo>
                <a:cubicBezTo>
                  <a:pt x="180" y="8"/>
                  <a:pt x="232" y="88"/>
                  <a:pt x="250" y="146"/>
                </a:cubicBezTo>
                <a:cubicBezTo>
                  <a:pt x="233" y="130"/>
                  <a:pt x="211" y="119"/>
                  <a:pt x="186" y="116"/>
                </a:cubicBezTo>
                <a:cubicBezTo>
                  <a:pt x="159" y="86"/>
                  <a:pt x="121" y="53"/>
                  <a:pt x="83" y="42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87" y="101"/>
                  <a:pt x="88" y="73"/>
                </a:cubicBezTo>
                <a:cubicBezTo>
                  <a:pt x="90" y="54"/>
                  <a:pt x="132" y="81"/>
                  <a:pt x="169" y="115"/>
                </a:cubicBezTo>
                <a:cubicBezTo>
                  <a:pt x="106" y="117"/>
                  <a:pt x="0" y="175"/>
                  <a:pt x="0" y="237"/>
                </a:cubicBezTo>
                <a:cubicBezTo>
                  <a:pt x="0" y="296"/>
                  <a:pt x="95" y="337"/>
                  <a:pt x="159" y="343"/>
                </a:cubicBezTo>
                <a:cubicBezTo>
                  <a:pt x="154" y="395"/>
                  <a:pt x="130" y="421"/>
                  <a:pt x="130" y="421"/>
                </a:cubicBezTo>
                <a:cubicBezTo>
                  <a:pt x="228" y="375"/>
                  <a:pt x="269" y="290"/>
                  <a:pt x="269" y="290"/>
                </a:cubicBezTo>
                <a:cubicBezTo>
                  <a:pt x="268" y="290"/>
                  <a:pt x="268" y="290"/>
                  <a:pt x="268" y="290"/>
                </a:cubicBezTo>
                <a:cubicBezTo>
                  <a:pt x="280" y="273"/>
                  <a:pt x="286" y="252"/>
                  <a:pt x="286" y="229"/>
                </a:cubicBezTo>
                <a:moveTo>
                  <a:pt x="109" y="224"/>
                </a:moveTo>
                <a:cubicBezTo>
                  <a:pt x="109" y="207"/>
                  <a:pt x="123" y="193"/>
                  <a:pt x="140" y="193"/>
                </a:cubicBezTo>
                <a:cubicBezTo>
                  <a:pt x="157" y="193"/>
                  <a:pt x="171" y="207"/>
                  <a:pt x="171" y="224"/>
                </a:cubicBezTo>
                <a:cubicBezTo>
                  <a:pt x="171" y="241"/>
                  <a:pt x="157" y="255"/>
                  <a:pt x="140" y="255"/>
                </a:cubicBezTo>
                <a:cubicBezTo>
                  <a:pt x="123" y="255"/>
                  <a:pt x="109" y="241"/>
                  <a:pt x="109" y="224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ea typeface="等线" panose="02010600030101010101" charset="-122"/>
            </a:endParaRPr>
          </a:p>
        </p:txBody>
      </p:sp>
      <p:sp>
        <p:nvSpPr>
          <p:cNvPr id="9" name="Freeform 6"/>
          <p:cNvSpPr>
            <a:spLocks noEditPoints="1"/>
          </p:cNvSpPr>
          <p:nvPr/>
        </p:nvSpPr>
        <p:spPr bwMode="auto">
          <a:xfrm>
            <a:off x="8604769" y="3367026"/>
            <a:ext cx="1328292" cy="1960342"/>
          </a:xfrm>
          <a:custGeom>
            <a:avLst/>
            <a:gdLst>
              <a:gd name="T0" fmla="*/ 0 w 286"/>
              <a:gd name="T1" fmla="*/ 229 h 421"/>
              <a:gd name="T2" fmla="*/ 21 w 286"/>
              <a:gd name="T3" fmla="*/ 163 h 421"/>
              <a:gd name="T4" fmla="*/ 110 w 286"/>
              <a:gd name="T5" fmla="*/ 0 h 421"/>
              <a:gd name="T6" fmla="*/ 177 w 286"/>
              <a:gd name="T7" fmla="*/ 38 h 421"/>
              <a:gd name="T8" fmla="*/ 116 w 286"/>
              <a:gd name="T9" fmla="*/ 30 h 421"/>
              <a:gd name="T10" fmla="*/ 36 w 286"/>
              <a:gd name="T11" fmla="*/ 146 h 421"/>
              <a:gd name="T12" fmla="*/ 100 w 286"/>
              <a:gd name="T13" fmla="*/ 116 h 421"/>
              <a:gd name="T14" fmla="*/ 203 w 286"/>
              <a:gd name="T15" fmla="*/ 42 h 421"/>
              <a:gd name="T16" fmla="*/ 252 w 286"/>
              <a:gd name="T17" fmla="*/ 101 h 421"/>
              <a:gd name="T18" fmla="*/ 198 w 286"/>
              <a:gd name="T19" fmla="*/ 72 h 421"/>
              <a:gd name="T20" fmla="*/ 117 w 286"/>
              <a:gd name="T21" fmla="*/ 115 h 421"/>
              <a:gd name="T22" fmla="*/ 286 w 286"/>
              <a:gd name="T23" fmla="*/ 237 h 421"/>
              <a:gd name="T24" fmla="*/ 127 w 286"/>
              <a:gd name="T25" fmla="*/ 342 h 421"/>
              <a:gd name="T26" fmla="*/ 156 w 286"/>
              <a:gd name="T27" fmla="*/ 421 h 421"/>
              <a:gd name="T28" fmla="*/ 17 w 286"/>
              <a:gd name="T29" fmla="*/ 290 h 421"/>
              <a:gd name="T30" fmla="*/ 18 w 286"/>
              <a:gd name="T31" fmla="*/ 290 h 421"/>
              <a:gd name="T32" fmla="*/ 0 w 286"/>
              <a:gd name="T33" fmla="*/ 229 h 421"/>
              <a:gd name="T34" fmla="*/ 177 w 286"/>
              <a:gd name="T35" fmla="*/ 224 h 421"/>
              <a:gd name="T36" fmla="*/ 146 w 286"/>
              <a:gd name="T37" fmla="*/ 193 h 421"/>
              <a:gd name="T38" fmla="*/ 115 w 286"/>
              <a:gd name="T39" fmla="*/ 224 h 421"/>
              <a:gd name="T40" fmla="*/ 146 w 286"/>
              <a:gd name="T41" fmla="*/ 254 h 421"/>
              <a:gd name="T42" fmla="*/ 177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0" y="229"/>
                </a:moveTo>
                <a:cubicBezTo>
                  <a:pt x="0" y="204"/>
                  <a:pt x="8" y="182"/>
                  <a:pt x="21" y="163"/>
                </a:cubicBezTo>
                <a:cubicBezTo>
                  <a:pt x="28" y="137"/>
                  <a:pt x="57" y="39"/>
                  <a:pt x="110" y="0"/>
                </a:cubicBezTo>
                <a:cubicBezTo>
                  <a:pt x="177" y="38"/>
                  <a:pt x="177" y="38"/>
                  <a:pt x="177" y="38"/>
                </a:cubicBezTo>
                <a:cubicBezTo>
                  <a:pt x="177" y="38"/>
                  <a:pt x="128" y="57"/>
                  <a:pt x="116" y="30"/>
                </a:cubicBezTo>
                <a:cubicBezTo>
                  <a:pt x="106" y="8"/>
                  <a:pt x="54" y="88"/>
                  <a:pt x="36" y="146"/>
                </a:cubicBezTo>
                <a:cubicBezTo>
                  <a:pt x="53" y="130"/>
                  <a:pt x="75" y="119"/>
                  <a:pt x="100" y="116"/>
                </a:cubicBezTo>
                <a:cubicBezTo>
                  <a:pt x="127" y="86"/>
                  <a:pt x="165" y="52"/>
                  <a:pt x="203" y="42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52" y="101"/>
                  <a:pt x="199" y="101"/>
                  <a:pt x="198" y="72"/>
                </a:cubicBezTo>
                <a:cubicBezTo>
                  <a:pt x="197" y="54"/>
                  <a:pt x="154" y="81"/>
                  <a:pt x="117" y="115"/>
                </a:cubicBezTo>
                <a:cubicBezTo>
                  <a:pt x="180" y="117"/>
                  <a:pt x="286" y="175"/>
                  <a:pt x="286" y="237"/>
                </a:cubicBezTo>
                <a:cubicBezTo>
                  <a:pt x="286" y="296"/>
                  <a:pt x="191" y="337"/>
                  <a:pt x="127" y="342"/>
                </a:cubicBezTo>
                <a:cubicBezTo>
                  <a:pt x="132" y="395"/>
                  <a:pt x="156" y="421"/>
                  <a:pt x="156" y="421"/>
                </a:cubicBezTo>
                <a:cubicBezTo>
                  <a:pt x="58" y="375"/>
                  <a:pt x="17" y="290"/>
                  <a:pt x="17" y="290"/>
                </a:cubicBezTo>
                <a:cubicBezTo>
                  <a:pt x="18" y="290"/>
                  <a:pt x="18" y="290"/>
                  <a:pt x="18" y="290"/>
                </a:cubicBezTo>
                <a:cubicBezTo>
                  <a:pt x="6" y="272"/>
                  <a:pt x="0" y="251"/>
                  <a:pt x="0" y="229"/>
                </a:cubicBezTo>
                <a:moveTo>
                  <a:pt x="177" y="224"/>
                </a:moveTo>
                <a:cubicBezTo>
                  <a:pt x="177" y="207"/>
                  <a:pt x="163" y="193"/>
                  <a:pt x="146" y="193"/>
                </a:cubicBezTo>
                <a:cubicBezTo>
                  <a:pt x="129" y="193"/>
                  <a:pt x="115" y="207"/>
                  <a:pt x="115" y="224"/>
                </a:cubicBezTo>
                <a:cubicBezTo>
                  <a:pt x="115" y="241"/>
                  <a:pt x="129" y="254"/>
                  <a:pt x="146" y="254"/>
                </a:cubicBezTo>
                <a:cubicBezTo>
                  <a:pt x="163" y="254"/>
                  <a:pt x="177" y="241"/>
                  <a:pt x="177" y="224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ea typeface="等线" panose="02010600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1847" y="2967335"/>
            <a:ext cx="548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是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OKR</a:t>
            </a:r>
            <a:r>
              <a:rPr lang="zh-CN" altLang="en-US" sz="2400" b="1" dirty="0">
                <a:solidFill>
                  <a:schemeClr val="bg1"/>
                </a:solidFill>
                <a:latin typeface="方正兰亭纤黑_GBK" panose="02000000000000000000"/>
              </a:rPr>
              <a:t>最重要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的部分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49540" y="644630"/>
            <a:ext cx="4292917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方正兰亭纤黑_GBK" panose="02000000000000000000"/>
              </a:rPr>
              <a:t>OKR的更新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58450" y="3885656"/>
            <a:ext cx="4953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chemeClr val="bg1"/>
                </a:solidFill>
                <a:latin typeface="方正兰亭纤黑_GBK" panose="02000000000000000000"/>
              </a:rPr>
              <a:t>是一个沟通、</a:t>
            </a:r>
            <a:r>
              <a:rPr lang="zh-CN" altLang="en-US" sz="2400" b="1" dirty="0">
                <a:solidFill>
                  <a:schemeClr val="bg1"/>
                </a:solidFill>
                <a:latin typeface="方正兰亭纤黑_GBK" panose="02000000000000000000"/>
              </a:rPr>
              <a:t>反馈、</a:t>
            </a:r>
            <a:r>
              <a:rPr lang="zh-CN" altLang="zh-CN" sz="2400" b="1" dirty="0">
                <a:solidFill>
                  <a:schemeClr val="bg1"/>
                </a:solidFill>
                <a:latin typeface="方正兰亭纤黑_GBK" panose="02000000000000000000"/>
              </a:rPr>
              <a:t>校对的过程</a:t>
            </a:r>
          </a:p>
        </p:txBody>
      </p:sp>
      <p:pic>
        <p:nvPicPr>
          <p:cNvPr id="10" name="图形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>
            <a:off x="0" y="-19050"/>
            <a:ext cx="12192000" cy="3287544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墨迹 22"/>
              <p14:cNvContentPartPr/>
              <p14:nvPr/>
            </p14:nvContentPartPr>
            <p14:xfrm>
              <a:off x="-1338950" y="3074066"/>
              <a:ext cx="360" cy="360"/>
            </p14:xfrm>
          </p:contentPart>
        </mc:Choice>
        <mc:Fallback xmlns="">
          <p:pic>
            <p:nvPicPr>
              <p:cNvPr id="23" name="墨迹 22"/>
            </p:nvPicPr>
            <p:blipFill>
              <a:blip r:embed="rId4"/>
            </p:blipFill>
            <p:spPr>
              <a:xfrm>
                <a:off x="-1338950" y="3074066"/>
                <a:ext cx="360" cy="360"/>
              </a:xfrm>
              <a:prstGeom prst="rect"/>
            </p:spPr>
          </p:pic>
        </mc:Fallback>
      </mc:AlternateContent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390" y="1001395"/>
            <a:ext cx="6713220" cy="49542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-19050"/>
            <a:ext cx="12192000" cy="2419350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77745" y="78187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ea typeface="小米兰亭" panose="03000502000000000000"/>
              </a:rPr>
              <a:t>周一会议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63706" y="2290470"/>
            <a:ext cx="66890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方正兰亭纤黑_GBK" panose="02000000000000000000"/>
              </a:rPr>
              <a:t>回顾</a:t>
            </a:r>
            <a:r>
              <a:rPr lang="zh-CN" altLang="en-US" sz="2400" dirty="0">
                <a:latin typeface="方正兰亭纤黑_GBK" panose="02000000000000000000"/>
              </a:rPr>
              <a:t>目标“</a:t>
            </a:r>
            <a:r>
              <a:rPr lang="en-US" altLang="zh-CN" sz="2400" dirty="0">
                <a:latin typeface="方正兰亭纤黑_GBK" panose="02000000000000000000"/>
              </a:rPr>
              <a:t>O</a:t>
            </a:r>
            <a:r>
              <a:rPr lang="zh-CN" altLang="en-US" sz="2400" dirty="0">
                <a:latin typeface="方正兰亭纤黑_GBK" panose="02000000000000000000"/>
              </a:rPr>
              <a:t>”以及“</a:t>
            </a:r>
            <a:r>
              <a:rPr lang="en-US" altLang="zh-CN" sz="2400" dirty="0">
                <a:latin typeface="方正兰亭纤黑_GBK" panose="02000000000000000000"/>
              </a:rPr>
              <a:t>KR</a:t>
            </a:r>
            <a:r>
              <a:rPr lang="zh-CN" altLang="en-US" sz="2400" dirty="0">
                <a:latin typeface="方正兰亭纤黑_GBK" panose="02000000000000000000"/>
              </a:rPr>
              <a:t>”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评估</a:t>
            </a:r>
            <a:r>
              <a:rPr lang="en-US" altLang="zh-CN" sz="2400" dirty="0">
                <a:latin typeface="方正兰亭纤黑_GBK" panose="02000000000000000000"/>
              </a:rPr>
              <a:t>OKR</a:t>
            </a:r>
            <a:r>
              <a:rPr lang="zh-CN" altLang="en-US" sz="2400" dirty="0">
                <a:latin typeface="方正兰亭纤黑_GBK" panose="02000000000000000000"/>
              </a:rPr>
              <a:t>状态，更新</a:t>
            </a:r>
            <a:r>
              <a:rPr lang="en-US" altLang="zh-CN" sz="2400" dirty="0">
                <a:latin typeface="方正兰亭纤黑_GBK" panose="02000000000000000000"/>
              </a:rPr>
              <a:t>KR</a:t>
            </a:r>
            <a:r>
              <a:rPr lang="zh-CN" altLang="en-US" sz="2400" dirty="0">
                <a:latin typeface="方正兰亭纤黑_GBK" panose="02000000000000000000"/>
              </a:rPr>
              <a:t>信心指数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分析</a:t>
            </a:r>
            <a:r>
              <a:rPr lang="zh-CN" altLang="en-US" sz="2400" dirty="0">
                <a:latin typeface="方正兰亭纤黑_GBK" panose="02000000000000000000"/>
              </a:rPr>
              <a:t>并</a:t>
            </a:r>
            <a:r>
              <a:rPr lang="zh-CN" altLang="en-US" sz="2400" b="1" dirty="0">
                <a:latin typeface="方正兰亭纤黑_GBK" panose="02000000000000000000"/>
              </a:rPr>
              <a:t>记录</a:t>
            </a:r>
            <a:r>
              <a:rPr lang="zh-CN" altLang="en-US" sz="2400" dirty="0">
                <a:latin typeface="方正兰亭纤黑_GBK" panose="02000000000000000000"/>
              </a:rPr>
              <a:t>当前遇到的问题，群策群力沟通解决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设定</a:t>
            </a:r>
            <a:r>
              <a:rPr lang="zh-CN" altLang="en-US" sz="2400" dirty="0">
                <a:latin typeface="方正兰亭纤黑_GBK" panose="02000000000000000000"/>
              </a:rPr>
              <a:t>当周</a:t>
            </a:r>
            <a:r>
              <a:rPr lang="en-US" altLang="zh-CN" sz="2400" dirty="0">
                <a:latin typeface="方正兰亭纤黑_GBK" panose="02000000000000000000"/>
              </a:rPr>
              <a:t>P1</a:t>
            </a:r>
            <a:r>
              <a:rPr lang="zh-CN" altLang="en-US" sz="2400" dirty="0">
                <a:latin typeface="方正兰亭纤黑_GBK" panose="02000000000000000000"/>
              </a:rPr>
              <a:t>、</a:t>
            </a:r>
            <a:r>
              <a:rPr lang="en-US" altLang="zh-CN" sz="2400" dirty="0">
                <a:latin typeface="方正兰亭纤黑_GBK" panose="02000000000000000000"/>
              </a:rPr>
              <a:t>P2</a:t>
            </a: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保持客观、依据、批判的态度</a:t>
            </a:r>
            <a:endParaRPr lang="zh-CN" altLang="zh-CN" sz="2400" b="1" dirty="0">
              <a:latin typeface="方正兰亭纤黑_GBK" panose="02000000000000000000"/>
            </a:endParaRPr>
          </a:p>
        </p:txBody>
      </p:sp>
      <p:pic>
        <p:nvPicPr>
          <p:cNvPr id="7" name="图形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pic>
        <p:nvPicPr>
          <p:cNvPr id="9" name="图形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7"/>
          <p:cNvSpPr/>
          <p:nvPr/>
        </p:nvSpPr>
        <p:spPr>
          <a:xfrm>
            <a:off x="-309886" y="2057400"/>
            <a:ext cx="12780274" cy="7040269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4139" y="2571067"/>
            <a:ext cx="59237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此项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P1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与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KR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的关联是什么？</a:t>
            </a:r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完成此项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P1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预计会达到什么结果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\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希望达到什么目的？</a:t>
            </a:r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当周除了这个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P1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还有那些其他重要或者必须要做的事情？</a:t>
            </a:r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评估哪件事情是最符合当周的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P1?</a:t>
            </a:r>
          </a:p>
          <a:p>
            <a:b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</a:br>
            <a:endParaRPr lang="en-US" altLang="zh-CN" sz="2400" dirty="0">
              <a:solidFill>
                <a:schemeClr val="bg1"/>
              </a:solidFill>
              <a:effectLst/>
              <a:latin typeface="方正兰亭纤黑_GBK" panose="02000000000000000000"/>
            </a:endParaRPr>
          </a:p>
        </p:txBody>
      </p:sp>
      <p:pic>
        <p:nvPicPr>
          <p:cNvPr id="4" name="图形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7"/>
          <p:cNvSpPr/>
          <p:nvPr/>
        </p:nvSpPr>
        <p:spPr>
          <a:xfrm>
            <a:off x="0" y="-19050"/>
            <a:ext cx="12192000" cy="2419350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pic>
        <p:nvPicPr>
          <p:cNvPr id="7" name="图形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77745" y="71561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ea typeface="小米兰亭" panose="03000502000000000000"/>
              </a:rPr>
              <a:t>糖果派对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95619" y="2181208"/>
            <a:ext cx="60760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方正兰亭纤黑_GBK" panose="02000000000000000000"/>
              </a:rPr>
              <a:t>回顾</a:t>
            </a:r>
            <a:r>
              <a:rPr lang="zh-CN" altLang="en-US" sz="2400" dirty="0">
                <a:latin typeface="方正兰亭纤黑_GBK" panose="02000000000000000000"/>
              </a:rPr>
              <a:t>当周</a:t>
            </a:r>
            <a:r>
              <a:rPr lang="en-US" altLang="zh-CN" sz="2400" dirty="0">
                <a:latin typeface="方正兰亭纤黑_GBK" panose="02000000000000000000"/>
              </a:rPr>
              <a:t>P1</a:t>
            </a:r>
            <a:r>
              <a:rPr lang="zh-CN" altLang="en-US" sz="2400" dirty="0">
                <a:latin typeface="方正兰亭纤黑_GBK" panose="02000000000000000000"/>
              </a:rPr>
              <a:t>的完成情况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en-US" altLang="zh-CN" sz="2400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展示</a:t>
            </a:r>
            <a:r>
              <a:rPr lang="zh-CN" altLang="en-US" sz="2400" dirty="0">
                <a:latin typeface="方正兰亭纤黑_GBK" panose="02000000000000000000"/>
              </a:rPr>
              <a:t>个人当周的</a:t>
            </a:r>
            <a:r>
              <a:rPr lang="zh-CN" altLang="en-US" sz="2400" b="1" dirty="0">
                <a:latin typeface="方正兰亭纤黑_GBK" panose="02000000000000000000"/>
              </a:rPr>
              <a:t>成果</a:t>
            </a:r>
            <a:r>
              <a:rPr lang="zh-CN" altLang="en-US" sz="2400" dirty="0">
                <a:latin typeface="方正兰亭纤黑_GBK" panose="02000000000000000000"/>
              </a:rPr>
              <a:t>和</a:t>
            </a:r>
            <a:r>
              <a:rPr lang="zh-CN" altLang="en-US" sz="2400" b="1" dirty="0">
                <a:latin typeface="方正兰亭纤黑_GBK" panose="02000000000000000000"/>
              </a:rPr>
              <a:t>贡献</a:t>
            </a:r>
            <a:endParaRPr lang="en-US" altLang="zh-CN" sz="2400" b="1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保持乐观、欣赏、鼓励的态度</a:t>
            </a:r>
            <a:endParaRPr lang="en-US" altLang="zh-CN" sz="2400" b="1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教练式引导大家养成自发思考和自我驱动的思维方式</a:t>
            </a:r>
            <a:endParaRPr lang="zh-CN" altLang="zh-CN" sz="2400" b="1" dirty="0">
              <a:latin typeface="方正兰亭纤黑_GBK" panose="0200000000000000000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7"/>
          <p:cNvSpPr/>
          <p:nvPr/>
        </p:nvSpPr>
        <p:spPr>
          <a:xfrm>
            <a:off x="-309886" y="2057400"/>
            <a:ext cx="12780274" cy="7040269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schemeClr val="bg1"/>
              </a:solidFill>
              <a:latin typeface="Raleway SemiBold"/>
            </a:endParaRPr>
          </a:p>
        </p:txBody>
      </p:sp>
      <p:pic>
        <p:nvPicPr>
          <p:cNvPr id="4" name="图形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087756" y="2120096"/>
            <a:ext cx="66790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本周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P1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完成了吗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?</a:t>
            </a: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遇到了哪些困难，怎么克服的呢？</a:t>
            </a:r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没完成是什么原因，客观的还是主观的，为了克服这个情况做了哪些努力呢？</a:t>
            </a:r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4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没完成，那你做了哪些调整，为其他人的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OKR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或团队的</a:t>
            </a:r>
            <a:r>
              <a:rPr lang="en-US" altLang="zh-CN" sz="2400" dirty="0">
                <a:solidFill>
                  <a:schemeClr val="bg1"/>
                </a:solidFill>
                <a:latin typeface="方正兰亭纤黑_GBK" panose="02000000000000000000"/>
              </a:rPr>
              <a:t>OKR</a:t>
            </a:r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做了哪些其他的事情呢？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-19050"/>
            <a:ext cx="12192000" cy="2419350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pic>
        <p:nvPicPr>
          <p:cNvPr id="6" name="图形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81525" y="604410"/>
            <a:ext cx="30289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  <a:latin typeface="方正兰亭纤黑_GBK" panose="02000000000000000000"/>
              </a:rPr>
              <a:t> </a:t>
            </a:r>
            <a:r>
              <a:rPr lang="zh-CN" altLang="en-US" sz="4000" dirty="0">
                <a:solidFill>
                  <a:schemeClr val="bg1"/>
                </a:solidFill>
                <a:latin typeface="方正兰亭纤黑_GBK" panose="02000000000000000000"/>
              </a:rPr>
              <a:t>OKR评分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55756" y="2932607"/>
            <a:ext cx="8802410" cy="193899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algn="ctr"/>
          </a:lstStyle>
          <a:p>
            <a:r>
              <a:rPr lang="zh-CN" altLang="en-US" sz="2400" dirty="0">
                <a:latin typeface="方正兰亭纤黑_GBK" panose="02000000000000000000"/>
              </a:rPr>
              <a:t>季度初制定</a:t>
            </a:r>
            <a:r>
              <a:rPr lang="en-US" altLang="zh-CN" sz="2400" dirty="0">
                <a:latin typeface="方正兰亭纤黑_GBK" panose="02000000000000000000"/>
                <a:sym typeface="+mn-ea"/>
              </a:rPr>
              <a:t>KR</a:t>
            </a:r>
            <a:r>
              <a:rPr lang="zh-CN" altLang="en-US" sz="2400" dirty="0">
                <a:latin typeface="方正兰亭纤黑_GBK" panose="02000000000000000000"/>
              </a:rPr>
              <a:t>的同时，确定</a:t>
            </a:r>
            <a:r>
              <a:rPr lang="en-US" altLang="zh-CN" sz="2400" dirty="0">
                <a:latin typeface="方正兰亭纤黑_GBK" panose="02000000000000000000"/>
              </a:rPr>
              <a:t>KR</a:t>
            </a:r>
            <a:r>
              <a:rPr lang="zh-CN" altLang="en-US" sz="2400" dirty="0">
                <a:latin typeface="方正兰亭纤黑_GBK" panose="02000000000000000000"/>
              </a:rPr>
              <a:t>的评分标准</a:t>
            </a:r>
          </a:p>
          <a:p>
            <a:endParaRPr lang="zh-CN" altLang="en-US" sz="2400" dirty="0">
              <a:latin typeface="方正兰亭纤黑_GBK" panose="02000000000000000000"/>
            </a:endParaRPr>
          </a:p>
          <a:p>
            <a:r>
              <a:rPr lang="zh-CN" altLang="en-US" sz="2400" dirty="0">
                <a:latin typeface="方正兰亭纤黑_GBK" panose="02000000000000000000"/>
              </a:rPr>
              <a:t>周期结束后，对</a:t>
            </a:r>
            <a:r>
              <a:rPr lang="en-US" altLang="zh-CN" sz="2400" dirty="0">
                <a:latin typeface="方正兰亭纤黑_GBK" panose="02000000000000000000"/>
              </a:rPr>
              <a:t>KR</a:t>
            </a:r>
            <a:r>
              <a:rPr lang="zh-CN" altLang="en-US" sz="2400" dirty="0">
                <a:latin typeface="方正兰亭纤黑_GBK" panose="02000000000000000000"/>
              </a:rPr>
              <a:t>进行逐个评分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zh-CN" altLang="en-US" sz="2400" dirty="0">
              <a:latin typeface="方正兰亭纤黑_GBK" panose="02000000000000000000"/>
            </a:endParaRPr>
          </a:p>
          <a:p>
            <a:r>
              <a:rPr lang="zh-CN" altLang="en-US" sz="2400" dirty="0">
                <a:latin typeface="方正兰亭纤黑_GBK" panose="02000000000000000000"/>
              </a:rPr>
              <a:t>参照之前确定好的评分标准，保持客观和批判把实际结果填进去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7"/>
          <p:cNvSpPr/>
          <p:nvPr/>
        </p:nvSpPr>
        <p:spPr>
          <a:xfrm>
            <a:off x="-119270" y="0"/>
            <a:ext cx="12192000" cy="3287544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97109" y="1508760"/>
            <a:ext cx="933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方正兰亭纤黑_GBK" panose="02000000000000000000"/>
              </a:rPr>
              <a:t>目标：</a:t>
            </a:r>
            <a:r>
              <a:rPr lang="zh-CN" altLang="en-US" sz="2800" dirty="0">
                <a:solidFill>
                  <a:schemeClr val="bg1"/>
                </a:solidFill>
                <a:latin typeface="方正兰亭纤黑_GBK" panose="02000000000000000000"/>
              </a:rPr>
              <a:t>在库容不断增加的情况下，服务质量保持不变；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97109" y="3230880"/>
            <a:ext cx="1817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方正兰亭纤黑_GBK" panose="02000000000000000000"/>
                <a:ea typeface="小米兰亭" panose="03000502000000000000"/>
              </a:rPr>
              <a:t>关键结果：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97108" y="3848100"/>
            <a:ext cx="92407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方正兰亭纤黑_GBK" panose="02000000000000000000"/>
              </a:rPr>
              <a:t>客服团队  </a:t>
            </a:r>
            <a:endParaRPr lang="en-US" altLang="zh-CN" sz="2400" b="1" dirty="0">
              <a:latin typeface="方正兰亭纤黑_GBK" panose="02000000000000000000"/>
            </a:endParaRPr>
          </a:p>
          <a:p>
            <a:r>
              <a:rPr lang="en-US" altLang="zh-CN" sz="2400" b="1" dirty="0">
                <a:latin typeface="方正兰亭纤黑_GBK" panose="02000000000000000000"/>
              </a:rPr>
              <a:t>KR1</a:t>
            </a:r>
            <a:r>
              <a:rPr lang="zh-CN" altLang="en-US" sz="2400" b="1" dirty="0">
                <a:latin typeface="方正兰亭纤黑_GBK" panose="02000000000000000000"/>
              </a:rPr>
              <a:t>：</a:t>
            </a:r>
            <a:r>
              <a:rPr lang="zh-CN" altLang="en-US" sz="2400" dirty="0">
                <a:latin typeface="方正兰亭纤黑_GBK" panose="02000000000000000000"/>
              </a:rPr>
              <a:t>客户咨询首次反应时间缩短在</a:t>
            </a:r>
            <a:r>
              <a:rPr lang="en-US" altLang="zh-CN" sz="2400" dirty="0">
                <a:latin typeface="方正兰亭纤黑_GBK" panose="02000000000000000000"/>
              </a:rPr>
              <a:t>30</a:t>
            </a:r>
            <a:r>
              <a:rPr lang="zh-CN" altLang="en-US" sz="2400" dirty="0">
                <a:latin typeface="方正兰亭纤黑_GBK" panose="02000000000000000000"/>
              </a:rPr>
              <a:t>分钟内，</a:t>
            </a:r>
            <a:endParaRPr lang="en-US" altLang="zh-CN" sz="2400" dirty="0">
              <a:latin typeface="方正兰亭纤黑_GBK" panose="02000000000000000000"/>
            </a:endParaRPr>
          </a:p>
          <a:p>
            <a:r>
              <a:rPr lang="en-US" altLang="zh-CN" sz="2400" dirty="0">
                <a:latin typeface="方正兰亭纤黑_GBK" panose="02000000000000000000"/>
              </a:rPr>
              <a:t>          24</a:t>
            </a:r>
            <a:r>
              <a:rPr lang="zh-CN" altLang="en-US" sz="2400" dirty="0">
                <a:latin typeface="方正兰亭纤黑_GBK" panose="02000000000000000000"/>
              </a:rPr>
              <a:t>小时内反馈投诉的处理结果；</a:t>
            </a:r>
            <a:r>
              <a:rPr lang="en-US" altLang="zh-CN" sz="2400" b="1" dirty="0">
                <a:latin typeface="方正兰亭纤黑_GBK" panose="02000000000000000000"/>
              </a:rPr>
              <a:t>          </a:t>
            </a:r>
          </a:p>
          <a:p>
            <a:r>
              <a:rPr lang="en-US" altLang="zh-CN" sz="2400" b="1" dirty="0">
                <a:latin typeface="方正兰亭纤黑_GBK" panose="02000000000000000000"/>
              </a:rPr>
              <a:t>KR2</a:t>
            </a:r>
            <a:r>
              <a:rPr lang="zh-CN" altLang="en-US" sz="2400" b="1" dirty="0">
                <a:latin typeface="方正兰亭纤黑_GBK" panose="02000000000000000000"/>
              </a:rPr>
              <a:t>：</a:t>
            </a:r>
            <a:r>
              <a:rPr lang="en-US" altLang="zh-CN" sz="2400" dirty="0">
                <a:latin typeface="方正兰亭纤黑_GBK" panose="02000000000000000000"/>
              </a:rPr>
              <a:t>12</a:t>
            </a:r>
            <a:r>
              <a:rPr lang="zh-CN" altLang="en-US" sz="2400" dirty="0">
                <a:latin typeface="方正兰亭纤黑_GBK" panose="02000000000000000000"/>
              </a:rPr>
              <a:t>月当月客户满意度达到</a:t>
            </a:r>
            <a:r>
              <a:rPr lang="en-US" altLang="zh-CN" sz="2400" dirty="0">
                <a:latin typeface="方正兰亭纤黑_GBK" panose="02000000000000000000"/>
              </a:rPr>
              <a:t>96%</a:t>
            </a:r>
            <a:r>
              <a:rPr lang="zh-CN" altLang="en-US" sz="2400" dirty="0">
                <a:latin typeface="方正兰亭纤黑_GBK" panose="02000000000000000000"/>
              </a:rPr>
              <a:t>以上；</a:t>
            </a:r>
            <a:endParaRPr lang="en-US" altLang="zh-CN" sz="2400" dirty="0">
              <a:latin typeface="方正兰亭纤黑_GBK" panose="02000000000000000000"/>
            </a:endParaRPr>
          </a:p>
          <a:p>
            <a:endParaRPr lang="en-US" altLang="zh-CN" sz="2400" dirty="0">
              <a:latin typeface="方正兰亭纤黑_GBK" panose="02000000000000000000"/>
            </a:endParaRPr>
          </a:p>
          <a:p>
            <a:r>
              <a:rPr lang="zh-CN" altLang="en-US" sz="2400" b="1" dirty="0">
                <a:latin typeface="方正兰亭纤黑_GBK" panose="02000000000000000000"/>
              </a:rPr>
              <a:t>产品团队  </a:t>
            </a:r>
            <a:endParaRPr lang="en-US" altLang="zh-CN" sz="2400" b="1" dirty="0">
              <a:latin typeface="方正兰亭纤黑_GBK" panose="02000000000000000000"/>
            </a:endParaRPr>
          </a:p>
          <a:p>
            <a:r>
              <a:rPr lang="en-US" altLang="zh-CN" sz="2400" b="1" dirty="0">
                <a:latin typeface="方正兰亭纤黑_GBK" panose="02000000000000000000"/>
              </a:rPr>
              <a:t>KR1</a:t>
            </a:r>
            <a:r>
              <a:rPr lang="zh-CN" altLang="en-US" sz="2400" b="1" dirty="0">
                <a:latin typeface="方正兰亭纤黑_GBK" panose="02000000000000000000"/>
              </a:rPr>
              <a:t>：</a:t>
            </a:r>
            <a:r>
              <a:rPr lang="zh-CN" altLang="en-US" sz="2400" dirty="0">
                <a:latin typeface="方正兰亭纤黑_GBK" panose="02000000000000000000"/>
              </a:rPr>
              <a:t>支持搭建在线客服反应时间监控系统；</a:t>
            </a:r>
            <a:endParaRPr lang="en-US" altLang="zh-CN" sz="2400" dirty="0">
              <a:latin typeface="方正兰亭纤黑_GBK" panose="02000000000000000000"/>
            </a:endParaRPr>
          </a:p>
        </p:txBody>
      </p:sp>
      <p:pic>
        <p:nvPicPr>
          <p:cNvPr id="7" name="图形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97075" y="74612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校对前：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7"/>
          <p:cNvSpPr/>
          <p:nvPr/>
        </p:nvSpPr>
        <p:spPr>
          <a:xfrm>
            <a:off x="-309886" y="3482302"/>
            <a:ext cx="12780274" cy="5114727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38978" y="1356452"/>
            <a:ext cx="10881359" cy="3909963"/>
            <a:chOff x="438978" y="1356452"/>
            <a:chExt cx="10881359" cy="3909963"/>
          </a:xfrm>
        </p:grpSpPr>
        <p:sp>
          <p:nvSpPr>
            <p:cNvPr id="4" name="文本框 3"/>
            <p:cNvSpPr txBox="1"/>
            <p:nvPr/>
          </p:nvSpPr>
          <p:spPr>
            <a:xfrm>
              <a:off x="438978" y="1356452"/>
              <a:ext cx="10881359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>
                  <a:solidFill>
                    <a:srgbClr val="323232"/>
                  </a:solidFill>
                  <a:latin typeface="PingFangSC-Light"/>
                </a:defRPr>
              </a:lvl1pPr>
            </a:lstStyle>
            <a:p>
              <a:pPr algn="ctr"/>
              <a:r>
                <a:rPr lang="zh-CN" altLang="en-US" sz="2000" b="1" dirty="0">
                  <a:latin typeface="方正兰亭纤黑_GBK" panose="02000000000000000000"/>
                </a:rPr>
                <a:t>每个目标都是我们提出的一个假设</a:t>
              </a:r>
              <a:endParaRPr lang="en-US" altLang="zh-CN" sz="2000" b="1" dirty="0">
                <a:latin typeface="方正兰亭纤黑_GBK" panose="02000000000000000000"/>
              </a:endParaRPr>
            </a:p>
            <a:p>
              <a:pPr algn="ctr"/>
              <a:endParaRPr lang="en-US" altLang="zh-CN" sz="2000" b="1" dirty="0"/>
            </a:p>
            <a:p>
              <a:pPr algn="ctr"/>
              <a:r>
                <a:rPr lang="zh-CN" altLang="en-US" sz="2000" dirty="0">
                  <a:latin typeface="方正兰亭纤黑_GBK" panose="02000000000000000000"/>
                </a:rPr>
                <a:t>假设随着库容的不断增加，在不增加人力的情况下，怎么保持服务质量不下降？</a:t>
              </a:r>
              <a:endParaRPr lang="en-US" altLang="zh-CN" sz="2000" dirty="0">
                <a:latin typeface="方正兰亭纤黑_GBK" panose="02000000000000000000"/>
              </a:endParaRPr>
            </a:p>
            <a:p>
              <a:pPr algn="ctr"/>
              <a:endParaRPr lang="en-US" altLang="zh-CN" sz="2000" dirty="0">
                <a:latin typeface="方正兰亭纤黑_GBK" panose="02000000000000000000"/>
              </a:endParaRPr>
            </a:p>
            <a:p>
              <a:pPr algn="ctr"/>
              <a:r>
                <a:rPr lang="zh-CN" altLang="en-US" sz="2000" dirty="0">
                  <a:latin typeface="方正兰亭纤黑_GBK" panose="02000000000000000000"/>
                </a:rPr>
                <a:t>个人效率提升、       个人能力提升、       用工具代替人力  </a:t>
              </a:r>
              <a:r>
                <a:rPr lang="en-US" altLang="zh-CN" sz="2000" dirty="0">
                  <a:latin typeface="方正兰亭纤黑_GBK" panose="02000000000000000000"/>
                </a:rPr>
                <a:t>… …</a:t>
              </a: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093484" y="2966065"/>
              <a:ext cx="7253933" cy="2300350"/>
              <a:chOff x="2093484" y="2966065"/>
              <a:chExt cx="7253933" cy="2300350"/>
            </a:xfrm>
          </p:grpSpPr>
          <p:cxnSp>
            <p:nvCxnSpPr>
              <p:cNvPr id="6" name="直接箭头连接符 5"/>
              <p:cNvCxnSpPr/>
              <p:nvPr/>
            </p:nvCxnSpPr>
            <p:spPr>
              <a:xfrm>
                <a:off x="2899768" y="2966065"/>
                <a:ext cx="0" cy="44504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文本框 13"/>
              <p:cNvSpPr txBox="1"/>
              <p:nvPr/>
            </p:nvSpPr>
            <p:spPr>
              <a:xfrm>
                <a:off x="2093484" y="3635199"/>
                <a:ext cx="2160104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流程</a:t>
                </a:r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+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标准化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加速流程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优化流程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en-US" altLang="zh-CN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-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精简、替换、整合</a:t>
                </a: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4611285" y="3635269"/>
                <a:ext cx="227639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专业知识巩固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个人服务范围拓宽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沟通效率及能力提升</a:t>
                </a:r>
              </a:p>
            </p:txBody>
          </p:sp>
          <p:cxnSp>
            <p:nvCxnSpPr>
              <p:cNvPr id="23" name="直接箭头连接符 22"/>
              <p:cNvCxnSpPr/>
              <p:nvPr/>
            </p:nvCxnSpPr>
            <p:spPr>
              <a:xfrm>
                <a:off x="5587223" y="2966065"/>
                <a:ext cx="0" cy="44504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/>
              <p:nvPr/>
            </p:nvCxnSpPr>
            <p:spPr>
              <a:xfrm>
                <a:off x="7871789" y="2966065"/>
                <a:ext cx="0" cy="44504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本框 24"/>
              <p:cNvSpPr txBox="1"/>
              <p:nvPr/>
            </p:nvSpPr>
            <p:spPr>
              <a:xfrm>
                <a:off x="7193940" y="3635467"/>
                <a:ext cx="215347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可靠稳定的第三方</a:t>
                </a:r>
                <a:endParaRPr lang="en-US" altLang="zh-CN" sz="2000" dirty="0">
                  <a:solidFill>
                    <a:schemeClr val="bg1"/>
                  </a:solidFill>
                  <a:latin typeface="方正兰亭纤黑_GBK" panose="02000000000000000000"/>
                </a:endParaRPr>
              </a:p>
              <a:p>
                <a:r>
                  <a:rPr lang="zh-CN" altLang="en-US" sz="2000" dirty="0">
                    <a:solidFill>
                      <a:schemeClr val="bg1"/>
                    </a:solidFill>
                    <a:latin typeface="方正兰亭纤黑_GBK" panose="02000000000000000000"/>
                  </a:rPr>
                  <a:t>全面准确的知识库</a:t>
                </a:r>
              </a:p>
            </p:txBody>
          </p:sp>
        </p:grp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>
            <a:off x="0" y="0"/>
            <a:ext cx="12192000" cy="3287544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58530" y="1333500"/>
            <a:ext cx="5018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800" b="1" dirty="0">
                <a:solidFill>
                  <a:schemeClr val="bg1"/>
                </a:solidFill>
                <a:ea typeface="小米兰亭" panose="03000502000000000000"/>
                <a:sym typeface="+mn-ea"/>
              </a:rPr>
              <a:t>目标：</a:t>
            </a:r>
            <a:r>
              <a:rPr lang="zh-CN" altLang="en-US" sz="2800" dirty="0">
                <a:solidFill>
                  <a:schemeClr val="bg1"/>
                </a:solidFill>
                <a:ea typeface="小米兰亭" panose="03000502000000000000"/>
                <a:sym typeface="+mn-ea"/>
              </a:rPr>
              <a:t>大幅提升售后服务能力；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58454" y="3209270"/>
            <a:ext cx="106408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兰亭纤黑_GBK" panose="02000000000000000000"/>
              </a:rPr>
              <a:t>售后团队  </a:t>
            </a:r>
            <a:endParaRPr lang="en-US" altLang="zh-CN" sz="2000" b="1" dirty="0">
              <a:latin typeface="方正兰亭纤黑_GBK" panose="02000000000000000000"/>
            </a:endParaRPr>
          </a:p>
          <a:p>
            <a:r>
              <a:rPr lang="en-US" altLang="zh-CN" sz="2000" b="1" dirty="0">
                <a:latin typeface="方正兰亭纤黑_GBK" panose="02000000000000000000"/>
              </a:rPr>
              <a:t>KR1</a:t>
            </a:r>
            <a:r>
              <a:rPr lang="zh-CN" altLang="en-US" sz="2000" b="1" dirty="0">
                <a:latin typeface="方正兰亭纤黑_GBK" panose="02000000000000000000"/>
              </a:rPr>
              <a:t>：</a:t>
            </a:r>
            <a:r>
              <a:rPr lang="zh-CN" altLang="en-US" sz="2000" dirty="0">
                <a:latin typeface="方正兰亭纤黑_GBK" panose="02000000000000000000"/>
              </a:rPr>
              <a:t>客户咨询首次反应时间缩短在</a:t>
            </a:r>
            <a:r>
              <a:rPr lang="en-US" altLang="zh-CN" sz="2000" dirty="0">
                <a:latin typeface="方正兰亭纤黑_GBK" panose="02000000000000000000"/>
              </a:rPr>
              <a:t>5</a:t>
            </a:r>
            <a:r>
              <a:rPr lang="zh-CN" altLang="en-US" sz="2000" dirty="0">
                <a:latin typeface="方正兰亭纤黑_GBK" panose="02000000000000000000"/>
              </a:rPr>
              <a:t>分钟内；</a:t>
            </a:r>
            <a:endParaRPr lang="en-US" altLang="zh-CN" sz="2000" dirty="0">
              <a:latin typeface="方正兰亭纤黑_GBK" panose="02000000000000000000"/>
            </a:endParaRPr>
          </a:p>
          <a:p>
            <a:r>
              <a:rPr lang="en-US" altLang="zh-CN" sz="2000" b="1" dirty="0">
                <a:latin typeface="方正兰亭纤黑_GBK" panose="02000000000000000000"/>
              </a:rPr>
              <a:t>KR2</a:t>
            </a:r>
            <a:r>
              <a:rPr lang="zh-CN" altLang="en-US" sz="2000" b="1" dirty="0">
                <a:latin typeface="方正兰亭纤黑_GBK" panose="02000000000000000000"/>
              </a:rPr>
              <a:t>：</a:t>
            </a:r>
            <a:r>
              <a:rPr lang="en-US" altLang="zh-CN" sz="2000" dirty="0">
                <a:latin typeface="方正兰亭纤黑_GBK" panose="02000000000000000000"/>
              </a:rPr>
              <a:t>24</a:t>
            </a:r>
            <a:r>
              <a:rPr lang="zh-CN" altLang="en-US" sz="2000" dirty="0">
                <a:latin typeface="方正兰亭纤黑_GBK" panose="02000000000000000000"/>
              </a:rPr>
              <a:t>小时内反馈特殊投诉处理结果；</a:t>
            </a:r>
            <a:endParaRPr lang="en-US" altLang="zh-CN" sz="2000" dirty="0">
              <a:latin typeface="方正兰亭纤黑_GBK" panose="02000000000000000000"/>
            </a:endParaRPr>
          </a:p>
          <a:p>
            <a:r>
              <a:rPr lang="en-US" altLang="zh-CN" sz="2000" b="1" dirty="0">
                <a:latin typeface="方正兰亭纤黑_GBK" panose="02000000000000000000"/>
              </a:rPr>
              <a:t>KR3</a:t>
            </a:r>
            <a:r>
              <a:rPr lang="zh-CN" altLang="en-US" sz="2000" b="1" dirty="0">
                <a:latin typeface="方正兰亭纤黑_GBK" panose="02000000000000000000"/>
              </a:rPr>
              <a:t>：</a:t>
            </a:r>
            <a:r>
              <a:rPr lang="zh-CN" altLang="en-US" sz="2000" dirty="0">
                <a:latin typeface="方正兰亭纤黑_GBK" panose="02000000000000000000"/>
              </a:rPr>
              <a:t>人均服务客户数达到</a:t>
            </a:r>
            <a:r>
              <a:rPr lang="en-US" altLang="zh-CN" sz="2000" dirty="0">
                <a:latin typeface="方正兰亭纤黑_GBK" panose="02000000000000000000"/>
              </a:rPr>
              <a:t>800</a:t>
            </a:r>
            <a:r>
              <a:rPr lang="zh-CN" altLang="en-US" sz="2000" dirty="0">
                <a:latin typeface="方正兰亭纤黑_GBK" panose="02000000000000000000"/>
              </a:rPr>
              <a:t>家；</a:t>
            </a:r>
            <a:endParaRPr lang="en-US" altLang="zh-CN" sz="2000" dirty="0">
              <a:latin typeface="方正兰亭纤黑_GBK" panose="02000000000000000000"/>
            </a:endParaRPr>
          </a:p>
          <a:p>
            <a:endParaRPr lang="en-US" altLang="zh-CN" sz="2000" dirty="0">
              <a:latin typeface="方正兰亭纤黑_GBK" panose="02000000000000000000"/>
            </a:endParaRPr>
          </a:p>
          <a:p>
            <a:r>
              <a:rPr lang="zh-CN" altLang="en-US" sz="2000" b="1" dirty="0">
                <a:latin typeface="方正兰亭纤黑_GBK" panose="02000000000000000000"/>
              </a:rPr>
              <a:t>产品团队  </a:t>
            </a:r>
            <a:endParaRPr lang="en-US" altLang="zh-CN" sz="2000" b="1" dirty="0">
              <a:latin typeface="方正兰亭纤黑_GBK" panose="02000000000000000000"/>
            </a:endParaRPr>
          </a:p>
          <a:p>
            <a:r>
              <a:rPr lang="en-US" altLang="zh-CN" sz="2000" b="1" dirty="0">
                <a:latin typeface="方正兰亭纤黑_GBK" panose="02000000000000000000"/>
              </a:rPr>
              <a:t>KR1</a:t>
            </a:r>
            <a:r>
              <a:rPr lang="zh-CN" altLang="en-US" sz="2000" b="1" dirty="0">
                <a:latin typeface="方正兰亭纤黑_GBK" panose="02000000000000000000"/>
              </a:rPr>
              <a:t>：</a:t>
            </a:r>
            <a:r>
              <a:rPr lang="en-US" altLang="zh-CN" sz="2000" dirty="0">
                <a:latin typeface="方正兰亭纤黑_GBK" panose="02000000000000000000"/>
              </a:rPr>
              <a:t>10</a:t>
            </a:r>
            <a:r>
              <a:rPr lang="zh-CN" altLang="en-US" sz="2000" dirty="0">
                <a:latin typeface="方正兰亭纤黑_GBK" panose="02000000000000000000"/>
              </a:rPr>
              <a:t>月</a:t>
            </a:r>
            <a:r>
              <a:rPr lang="en-US" altLang="zh-CN" sz="2000" dirty="0">
                <a:latin typeface="方正兰亭纤黑_GBK" panose="02000000000000000000"/>
              </a:rPr>
              <a:t>18</a:t>
            </a:r>
            <a:r>
              <a:rPr lang="zh-CN" altLang="en-US" sz="2000" dirty="0">
                <a:latin typeface="方正兰亭纤黑_GBK" panose="02000000000000000000"/>
              </a:rPr>
              <a:t>号前搭建在线客服反应时间监控系统；</a:t>
            </a:r>
            <a:endParaRPr lang="en-US" altLang="zh-CN" sz="2000" dirty="0">
              <a:latin typeface="方正兰亭纤黑_GBK" panose="02000000000000000000"/>
            </a:endParaRPr>
          </a:p>
          <a:p>
            <a:endParaRPr lang="en-US" altLang="zh-CN" sz="2000" dirty="0">
              <a:latin typeface="方正兰亭纤黑_GBK" panose="02000000000000000000"/>
            </a:endParaRPr>
          </a:p>
          <a:p>
            <a:r>
              <a:rPr lang="zh-CN" altLang="en-US" sz="2000" b="1" dirty="0">
                <a:latin typeface="方正兰亭纤黑_GBK" panose="02000000000000000000"/>
              </a:rPr>
              <a:t>培训团队  </a:t>
            </a:r>
            <a:endParaRPr lang="en-US" altLang="zh-CN" sz="2000" b="1" dirty="0">
              <a:latin typeface="方正兰亭纤黑_GBK" panose="02000000000000000000"/>
            </a:endParaRPr>
          </a:p>
          <a:p>
            <a:r>
              <a:rPr lang="en-US" altLang="zh-CN" sz="2000" b="1" dirty="0">
                <a:latin typeface="方正兰亭纤黑_GBK" panose="02000000000000000000"/>
              </a:rPr>
              <a:t>KR1</a:t>
            </a:r>
            <a:r>
              <a:rPr lang="zh-CN" altLang="en-US" sz="2000" b="1" dirty="0">
                <a:latin typeface="方正兰亭纤黑_GBK" panose="02000000000000000000"/>
              </a:rPr>
              <a:t>：</a:t>
            </a:r>
            <a:r>
              <a:rPr lang="zh-CN" altLang="en-US" sz="2000" dirty="0">
                <a:latin typeface="方正兰亭纤黑_GBK" panose="02000000000000000000"/>
              </a:rPr>
              <a:t>找到一款稳定可靠的第三方工具，用工具承接售后</a:t>
            </a:r>
            <a:r>
              <a:rPr lang="en-US" altLang="zh-CN" sz="2000" dirty="0">
                <a:latin typeface="方正兰亭纤黑_GBK" panose="02000000000000000000"/>
              </a:rPr>
              <a:t>30%</a:t>
            </a:r>
            <a:r>
              <a:rPr lang="zh-CN" altLang="en-US" sz="2000" dirty="0">
                <a:latin typeface="方正兰亭纤黑_GBK" panose="02000000000000000000"/>
              </a:rPr>
              <a:t>的基础问答工作；</a:t>
            </a:r>
            <a:endParaRPr lang="en-US" altLang="zh-CN" sz="2000" dirty="0">
              <a:latin typeface="方正兰亭纤黑_GBK" panose="02000000000000000000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58695" y="81153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校对后：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1" name="图形 10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2140585" y="1937885"/>
            <a:ext cx="7883525" cy="3141345"/>
            <a:chOff x="3392" y="3586"/>
            <a:chExt cx="12415" cy="4947"/>
          </a:xfrm>
        </p:grpSpPr>
        <p:sp>
          <p:nvSpPr>
            <p:cNvPr id="65" name="文本框 64"/>
            <p:cNvSpPr txBox="1"/>
            <p:nvPr/>
          </p:nvSpPr>
          <p:spPr>
            <a:xfrm>
              <a:off x="3392" y="3586"/>
              <a:ext cx="8711" cy="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38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OKR</a:t>
              </a:r>
              <a:endParaRPr lang="zh-CN" altLang="en-US" sz="138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11357" y="5860"/>
              <a:ext cx="4450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spc="150" dirty="0">
                  <a:solidFill>
                    <a:schemeClr val="bg1"/>
                  </a:solidFill>
                  <a:latin typeface="方正兰亭纤黑_GBK" panose="02000000000000000000"/>
                  <a:ea typeface="+mj-ea"/>
                </a:rPr>
                <a:t>从认识到落地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047" y="7711"/>
              <a:ext cx="690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方正兰亭纤黑_GBK" panose="02000000000000000000"/>
                  <a:ea typeface="+mj-ea"/>
                </a:rPr>
                <a:t>认知   碰撞   共建</a:t>
              </a:r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2140585" y="4179266"/>
            <a:ext cx="7860030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533115"/>
            <a:ext cx="12192000" cy="1719700"/>
          </a:xfrm>
          <a:prstGeom prst="rect">
            <a:avLst/>
          </a:prstGeom>
          <a:solidFill>
            <a:srgbClr val="4F8D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71500" y="2931300"/>
            <a:ext cx="10881359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>
                <a:solidFill>
                  <a:srgbClr val="323232"/>
                </a:solidFill>
                <a:latin typeface="PingFangSC-Light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目标用一句话描述，复合型目标应当进行拆分</a:t>
            </a: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KR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是一个必要的结果，避免使用帮助、支持、协助等模糊词汇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3" name="图形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255918" y="2307319"/>
            <a:ext cx="75854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每个目标都是我们提出的一个假设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回顾目标不仅仅是回顾“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O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”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,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而是回顾制定目标时提出的一系列假设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当初的假设还成立吗？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识别变化、适应变化、应对变化、快速调整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3" name="图形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438861" y="2690336"/>
            <a:ext cx="531427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帮助识别高绩效员工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发现员工存在的问题和短板，给与引导和帮助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保持客观和批判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933554" y="2459504"/>
            <a:ext cx="838562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如果依照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OKR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的评分逻辑，我们应该几乎没有任何⼀组的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KR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得到过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分，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6-7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的完成度也已十分罕见，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甚至还多次出现过得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0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分的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</a:rPr>
              <a:t>OKR</a:t>
            </a:r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实施。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12" name="图形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271811" y="1494774"/>
            <a:ext cx="58689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</a:rPr>
              <a:t>粉丝福利</a:t>
            </a:r>
            <a:r>
              <a:rPr lang="zh-CN" altLang="zh-CN" sz="2800" b="1" dirty="0">
                <a:solidFill>
                  <a:schemeClr val="bg1"/>
                </a:solidFill>
              </a:rPr>
              <a:t>——</a:t>
            </a:r>
            <a:r>
              <a:rPr lang="en-US" altLang="zh-CN" sz="2800" b="1" dirty="0">
                <a:solidFill>
                  <a:schemeClr val="bg1"/>
                </a:solidFill>
              </a:rPr>
              <a:t>2</a:t>
            </a:r>
            <a:r>
              <a:rPr lang="zh-CN" altLang="zh-CN" sz="2800" b="1" dirty="0">
                <a:solidFill>
                  <a:schemeClr val="bg1"/>
                </a:solidFill>
              </a:rPr>
              <a:t>款明星产品免费试用 </a:t>
            </a: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pPr algn="ctr"/>
            <a:endParaRPr lang="zh-CN" altLang="en-US" sz="2000" dirty="0">
              <a:solidFill>
                <a:schemeClr val="bg1"/>
              </a:solidFill>
              <a:latin typeface="方正兰亭纤黑_GBK" panose="0200000000000000000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1A45BC-BFAA-42F0-A411-4951FB5A1EF4}"/>
              </a:ext>
            </a:extLst>
          </p:cNvPr>
          <p:cNvSpPr/>
          <p:nvPr/>
        </p:nvSpPr>
        <p:spPr>
          <a:xfrm>
            <a:off x="1250783" y="2238765"/>
            <a:ext cx="100593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1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、蚂蚁工资条，一键群发工资条</a:t>
            </a:r>
          </a:p>
          <a:p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从每个月困扰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的工资条发放出发，设计了一键群发工资条工具。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只需要将相应的工资表格上传，平台就能自动解析生成工资条进行群发。员工可通过邮件、微信、短信等方式进行查看。产品上线至今，已累计为超过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1000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万员工提供工资条服务。</a:t>
            </a:r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点击免费试用：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https://gzt.mayihr.com/event/adver2?from=mayiblog_mb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zh-CN" altLang="en-US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2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、蚂蚁</a:t>
            </a:r>
            <a:r>
              <a:rPr lang="en-US" altLang="zh-CN" sz="2000" b="1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2000" b="1" dirty="0">
                <a:solidFill>
                  <a:schemeClr val="bg1"/>
                </a:solidFill>
                <a:latin typeface="方正兰亭纤黑_GBK" panose="02000000000000000000"/>
              </a:rPr>
              <a:t>，网上缴纳社保公积金</a:t>
            </a:r>
          </a:p>
          <a:p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帮助中小企业代缴社保及公积金、代发工资、申报个税，利用蚂蚁</a:t>
            </a:r>
            <a:r>
              <a:rPr lang="en-US" altLang="zh-CN" sz="1600" dirty="0">
                <a:solidFill>
                  <a:schemeClr val="bg1"/>
                </a:solidFill>
                <a:latin typeface="方正兰亭纤黑_GBK" panose="02000000000000000000"/>
              </a:rPr>
              <a:t>HR</a:t>
            </a:r>
            <a:r>
              <a:rPr lang="zh-CN" altLang="en-US" sz="1600" dirty="0">
                <a:solidFill>
                  <a:schemeClr val="bg1"/>
                </a:solidFill>
                <a:latin typeface="方正兰亭纤黑_GBK" panose="02000000000000000000"/>
              </a:rPr>
              <a:t>人力资源系统，可在线完成所有办理，省去每月跑社保公积金中心的麻烦。</a:t>
            </a:r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en-US" altLang="zh-CN" sz="1600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zh-CN" altLang="en-US" sz="2000" dirty="0">
                <a:solidFill>
                  <a:schemeClr val="bg1"/>
                </a:solidFill>
                <a:latin typeface="方正兰亭纤黑_GBK" panose="02000000000000000000"/>
              </a:rPr>
              <a:t>点击免费注册：</a:t>
            </a:r>
            <a:r>
              <a:rPr lang="en-US" altLang="zh-CN" sz="2000" dirty="0">
                <a:solidFill>
                  <a:schemeClr val="bg1"/>
                </a:solidFill>
                <a:latin typeface="方正兰亭纤黑_GBK" panose="0200000000000000000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https://www.mayihr.com/event/event_2.php?from=mayiblog_mb</a:t>
            </a:r>
            <a:endParaRPr lang="en-US" altLang="zh-CN" sz="2000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zh-CN" altLang="en-US" sz="1600" dirty="0">
              <a:solidFill>
                <a:schemeClr val="bg1"/>
              </a:solidFill>
              <a:latin typeface="方正兰亭纤黑_GBK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15671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7" name="图形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65" name="文本框 64"/>
          <p:cNvSpPr txBox="1"/>
          <p:nvPr/>
        </p:nvSpPr>
        <p:spPr>
          <a:xfrm>
            <a:off x="2195329" y="2321004"/>
            <a:ext cx="903324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38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谢谢观看！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7366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49A63"/>
              </a:gs>
              <a:gs pos="100000">
                <a:srgbClr val="2B664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727580" y="2310382"/>
            <a:ext cx="5154178" cy="4971511"/>
            <a:chOff x="8705175" y="708628"/>
            <a:chExt cx="408400" cy="393926"/>
          </a:xfrm>
          <a:solidFill>
            <a:schemeClr val="bg1">
              <a:alpha val="10000"/>
            </a:schemeClr>
          </a:solidFill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8705175" y="791951"/>
              <a:ext cx="210459" cy="310603"/>
            </a:xfrm>
            <a:custGeom>
              <a:avLst/>
              <a:gdLst>
                <a:gd name="T0" fmla="*/ 286 w 286"/>
                <a:gd name="T1" fmla="*/ 229 h 421"/>
                <a:gd name="T2" fmla="*/ 265 w 286"/>
                <a:gd name="T3" fmla="*/ 163 h 421"/>
                <a:gd name="T4" fmla="*/ 176 w 286"/>
                <a:gd name="T5" fmla="*/ 0 h 421"/>
                <a:gd name="T6" fmla="*/ 109 w 286"/>
                <a:gd name="T7" fmla="*/ 38 h 421"/>
                <a:gd name="T8" fmla="*/ 170 w 286"/>
                <a:gd name="T9" fmla="*/ 31 h 421"/>
                <a:gd name="T10" fmla="*/ 250 w 286"/>
                <a:gd name="T11" fmla="*/ 146 h 421"/>
                <a:gd name="T12" fmla="*/ 186 w 286"/>
                <a:gd name="T13" fmla="*/ 116 h 421"/>
                <a:gd name="T14" fmla="*/ 83 w 286"/>
                <a:gd name="T15" fmla="*/ 42 h 421"/>
                <a:gd name="T16" fmla="*/ 34 w 286"/>
                <a:gd name="T17" fmla="*/ 101 h 421"/>
                <a:gd name="T18" fmla="*/ 88 w 286"/>
                <a:gd name="T19" fmla="*/ 73 h 421"/>
                <a:gd name="T20" fmla="*/ 169 w 286"/>
                <a:gd name="T21" fmla="*/ 115 h 421"/>
                <a:gd name="T22" fmla="*/ 0 w 286"/>
                <a:gd name="T23" fmla="*/ 237 h 421"/>
                <a:gd name="T24" fmla="*/ 159 w 286"/>
                <a:gd name="T25" fmla="*/ 343 h 421"/>
                <a:gd name="T26" fmla="*/ 130 w 286"/>
                <a:gd name="T27" fmla="*/ 421 h 421"/>
                <a:gd name="T28" fmla="*/ 269 w 286"/>
                <a:gd name="T29" fmla="*/ 290 h 421"/>
                <a:gd name="T30" fmla="*/ 268 w 286"/>
                <a:gd name="T31" fmla="*/ 290 h 421"/>
                <a:gd name="T32" fmla="*/ 286 w 286"/>
                <a:gd name="T33" fmla="*/ 229 h 421"/>
                <a:gd name="T34" fmla="*/ 109 w 286"/>
                <a:gd name="T35" fmla="*/ 224 h 421"/>
                <a:gd name="T36" fmla="*/ 140 w 286"/>
                <a:gd name="T37" fmla="*/ 193 h 421"/>
                <a:gd name="T38" fmla="*/ 171 w 286"/>
                <a:gd name="T39" fmla="*/ 224 h 421"/>
                <a:gd name="T40" fmla="*/ 140 w 286"/>
                <a:gd name="T41" fmla="*/ 255 h 421"/>
                <a:gd name="T42" fmla="*/ 109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286" y="229"/>
                  </a:moveTo>
                  <a:cubicBezTo>
                    <a:pt x="286" y="204"/>
                    <a:pt x="278" y="182"/>
                    <a:pt x="265" y="163"/>
                  </a:cubicBezTo>
                  <a:cubicBezTo>
                    <a:pt x="258" y="137"/>
                    <a:pt x="229" y="39"/>
                    <a:pt x="176" y="0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109" y="38"/>
                    <a:pt x="158" y="57"/>
                    <a:pt x="170" y="31"/>
                  </a:cubicBezTo>
                  <a:cubicBezTo>
                    <a:pt x="180" y="8"/>
                    <a:pt x="232" y="88"/>
                    <a:pt x="250" y="146"/>
                  </a:cubicBezTo>
                  <a:cubicBezTo>
                    <a:pt x="233" y="130"/>
                    <a:pt x="211" y="119"/>
                    <a:pt x="186" y="116"/>
                  </a:cubicBezTo>
                  <a:cubicBezTo>
                    <a:pt x="159" y="86"/>
                    <a:pt x="121" y="53"/>
                    <a:pt x="83" y="4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87" y="101"/>
                    <a:pt x="88" y="73"/>
                  </a:cubicBezTo>
                  <a:cubicBezTo>
                    <a:pt x="90" y="54"/>
                    <a:pt x="132" y="81"/>
                    <a:pt x="169" y="115"/>
                  </a:cubicBezTo>
                  <a:cubicBezTo>
                    <a:pt x="106" y="117"/>
                    <a:pt x="0" y="175"/>
                    <a:pt x="0" y="237"/>
                  </a:cubicBezTo>
                  <a:cubicBezTo>
                    <a:pt x="0" y="296"/>
                    <a:pt x="95" y="337"/>
                    <a:pt x="159" y="343"/>
                  </a:cubicBezTo>
                  <a:cubicBezTo>
                    <a:pt x="154" y="395"/>
                    <a:pt x="130" y="421"/>
                    <a:pt x="130" y="421"/>
                  </a:cubicBezTo>
                  <a:cubicBezTo>
                    <a:pt x="228" y="375"/>
                    <a:pt x="269" y="290"/>
                    <a:pt x="269" y="290"/>
                  </a:cubicBezTo>
                  <a:cubicBezTo>
                    <a:pt x="268" y="290"/>
                    <a:pt x="268" y="290"/>
                    <a:pt x="268" y="290"/>
                  </a:cubicBezTo>
                  <a:cubicBezTo>
                    <a:pt x="280" y="273"/>
                    <a:pt x="286" y="252"/>
                    <a:pt x="286" y="229"/>
                  </a:cubicBezTo>
                  <a:moveTo>
                    <a:pt x="109" y="224"/>
                  </a:moveTo>
                  <a:cubicBezTo>
                    <a:pt x="109" y="207"/>
                    <a:pt x="123" y="193"/>
                    <a:pt x="140" y="193"/>
                  </a:cubicBezTo>
                  <a:cubicBezTo>
                    <a:pt x="157" y="193"/>
                    <a:pt x="171" y="207"/>
                    <a:pt x="171" y="224"/>
                  </a:cubicBezTo>
                  <a:cubicBezTo>
                    <a:pt x="171" y="241"/>
                    <a:pt x="157" y="255"/>
                    <a:pt x="140" y="255"/>
                  </a:cubicBezTo>
                  <a:cubicBezTo>
                    <a:pt x="123" y="255"/>
                    <a:pt x="109" y="241"/>
                    <a:pt x="109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8903116" y="708628"/>
              <a:ext cx="210459" cy="310603"/>
            </a:xfrm>
            <a:custGeom>
              <a:avLst/>
              <a:gdLst>
                <a:gd name="T0" fmla="*/ 0 w 286"/>
                <a:gd name="T1" fmla="*/ 229 h 421"/>
                <a:gd name="T2" fmla="*/ 21 w 286"/>
                <a:gd name="T3" fmla="*/ 163 h 421"/>
                <a:gd name="T4" fmla="*/ 110 w 286"/>
                <a:gd name="T5" fmla="*/ 0 h 421"/>
                <a:gd name="T6" fmla="*/ 177 w 286"/>
                <a:gd name="T7" fmla="*/ 38 h 421"/>
                <a:gd name="T8" fmla="*/ 116 w 286"/>
                <a:gd name="T9" fmla="*/ 30 h 421"/>
                <a:gd name="T10" fmla="*/ 36 w 286"/>
                <a:gd name="T11" fmla="*/ 146 h 421"/>
                <a:gd name="T12" fmla="*/ 100 w 286"/>
                <a:gd name="T13" fmla="*/ 116 h 421"/>
                <a:gd name="T14" fmla="*/ 203 w 286"/>
                <a:gd name="T15" fmla="*/ 42 h 421"/>
                <a:gd name="T16" fmla="*/ 252 w 286"/>
                <a:gd name="T17" fmla="*/ 101 h 421"/>
                <a:gd name="T18" fmla="*/ 198 w 286"/>
                <a:gd name="T19" fmla="*/ 72 h 421"/>
                <a:gd name="T20" fmla="*/ 117 w 286"/>
                <a:gd name="T21" fmla="*/ 115 h 421"/>
                <a:gd name="T22" fmla="*/ 286 w 286"/>
                <a:gd name="T23" fmla="*/ 237 h 421"/>
                <a:gd name="T24" fmla="*/ 127 w 286"/>
                <a:gd name="T25" fmla="*/ 342 h 421"/>
                <a:gd name="T26" fmla="*/ 156 w 286"/>
                <a:gd name="T27" fmla="*/ 421 h 421"/>
                <a:gd name="T28" fmla="*/ 17 w 286"/>
                <a:gd name="T29" fmla="*/ 290 h 421"/>
                <a:gd name="T30" fmla="*/ 18 w 286"/>
                <a:gd name="T31" fmla="*/ 290 h 421"/>
                <a:gd name="T32" fmla="*/ 0 w 286"/>
                <a:gd name="T33" fmla="*/ 229 h 421"/>
                <a:gd name="T34" fmla="*/ 177 w 286"/>
                <a:gd name="T35" fmla="*/ 224 h 421"/>
                <a:gd name="T36" fmla="*/ 146 w 286"/>
                <a:gd name="T37" fmla="*/ 193 h 421"/>
                <a:gd name="T38" fmla="*/ 115 w 286"/>
                <a:gd name="T39" fmla="*/ 224 h 421"/>
                <a:gd name="T40" fmla="*/ 146 w 286"/>
                <a:gd name="T41" fmla="*/ 254 h 421"/>
                <a:gd name="T42" fmla="*/ 177 w 286"/>
                <a:gd name="T43" fmla="*/ 22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421">
                  <a:moveTo>
                    <a:pt x="0" y="229"/>
                  </a:moveTo>
                  <a:cubicBezTo>
                    <a:pt x="0" y="204"/>
                    <a:pt x="8" y="182"/>
                    <a:pt x="21" y="163"/>
                  </a:cubicBezTo>
                  <a:cubicBezTo>
                    <a:pt x="28" y="137"/>
                    <a:pt x="57" y="39"/>
                    <a:pt x="110" y="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77" y="38"/>
                    <a:pt x="128" y="57"/>
                    <a:pt x="116" y="30"/>
                  </a:cubicBezTo>
                  <a:cubicBezTo>
                    <a:pt x="106" y="8"/>
                    <a:pt x="54" y="88"/>
                    <a:pt x="36" y="146"/>
                  </a:cubicBezTo>
                  <a:cubicBezTo>
                    <a:pt x="53" y="130"/>
                    <a:pt x="75" y="119"/>
                    <a:pt x="100" y="116"/>
                  </a:cubicBezTo>
                  <a:cubicBezTo>
                    <a:pt x="127" y="86"/>
                    <a:pt x="165" y="52"/>
                    <a:pt x="203" y="42"/>
                  </a:cubicBezTo>
                  <a:cubicBezTo>
                    <a:pt x="252" y="101"/>
                    <a:pt x="252" y="101"/>
                    <a:pt x="252" y="101"/>
                  </a:cubicBezTo>
                  <a:cubicBezTo>
                    <a:pt x="252" y="101"/>
                    <a:pt x="199" y="101"/>
                    <a:pt x="198" y="72"/>
                  </a:cubicBezTo>
                  <a:cubicBezTo>
                    <a:pt x="197" y="54"/>
                    <a:pt x="154" y="81"/>
                    <a:pt x="117" y="115"/>
                  </a:cubicBezTo>
                  <a:cubicBezTo>
                    <a:pt x="180" y="117"/>
                    <a:pt x="286" y="175"/>
                    <a:pt x="286" y="237"/>
                  </a:cubicBezTo>
                  <a:cubicBezTo>
                    <a:pt x="286" y="296"/>
                    <a:pt x="191" y="337"/>
                    <a:pt x="127" y="342"/>
                  </a:cubicBezTo>
                  <a:cubicBezTo>
                    <a:pt x="132" y="395"/>
                    <a:pt x="156" y="421"/>
                    <a:pt x="156" y="421"/>
                  </a:cubicBezTo>
                  <a:cubicBezTo>
                    <a:pt x="58" y="375"/>
                    <a:pt x="17" y="290"/>
                    <a:pt x="17" y="290"/>
                  </a:cubicBezTo>
                  <a:cubicBezTo>
                    <a:pt x="18" y="290"/>
                    <a:pt x="18" y="290"/>
                    <a:pt x="18" y="290"/>
                  </a:cubicBezTo>
                  <a:cubicBezTo>
                    <a:pt x="6" y="272"/>
                    <a:pt x="0" y="251"/>
                    <a:pt x="0" y="229"/>
                  </a:cubicBezTo>
                  <a:moveTo>
                    <a:pt x="177" y="224"/>
                  </a:moveTo>
                  <a:cubicBezTo>
                    <a:pt x="177" y="207"/>
                    <a:pt x="163" y="193"/>
                    <a:pt x="146" y="193"/>
                  </a:cubicBezTo>
                  <a:cubicBezTo>
                    <a:pt x="129" y="193"/>
                    <a:pt x="115" y="207"/>
                    <a:pt x="115" y="224"/>
                  </a:cubicBezTo>
                  <a:cubicBezTo>
                    <a:pt x="115" y="241"/>
                    <a:pt x="129" y="254"/>
                    <a:pt x="146" y="254"/>
                  </a:cubicBezTo>
                  <a:cubicBezTo>
                    <a:pt x="163" y="254"/>
                    <a:pt x="177" y="241"/>
                    <a:pt x="177" y="22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pic>
        <p:nvPicPr>
          <p:cNvPr id="9" name="图形 8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196715" y="2467610"/>
            <a:ext cx="36512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000" noProof="1">
                <a:solidFill>
                  <a:schemeClr val="bg1"/>
                </a:solidFill>
              </a:rPr>
              <a:t>OKR</a:t>
            </a:r>
            <a:r>
              <a:rPr lang="zh-CN" altLang="en-US" sz="4000" noProof="1">
                <a:solidFill>
                  <a:schemeClr val="bg1"/>
                </a:solidFill>
              </a:rPr>
              <a:t>核心概念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483100" y="0"/>
            <a:ext cx="7708899" cy="6858000"/>
          </a:xfrm>
          <a:prstGeom prst="rect">
            <a:avLst/>
          </a:prstGeom>
          <a:gradFill flip="none" rotWithShape="1">
            <a:gsLst>
              <a:gs pos="31000">
                <a:srgbClr val="40905B"/>
              </a:gs>
              <a:gs pos="95000">
                <a:srgbClr val="2B6640"/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7892763" y="3148820"/>
            <a:ext cx="2324944" cy="3431236"/>
          </a:xfrm>
          <a:custGeom>
            <a:avLst/>
            <a:gdLst>
              <a:gd name="T0" fmla="*/ 286 w 286"/>
              <a:gd name="T1" fmla="*/ 229 h 421"/>
              <a:gd name="T2" fmla="*/ 265 w 286"/>
              <a:gd name="T3" fmla="*/ 163 h 421"/>
              <a:gd name="T4" fmla="*/ 176 w 286"/>
              <a:gd name="T5" fmla="*/ 0 h 421"/>
              <a:gd name="T6" fmla="*/ 109 w 286"/>
              <a:gd name="T7" fmla="*/ 38 h 421"/>
              <a:gd name="T8" fmla="*/ 170 w 286"/>
              <a:gd name="T9" fmla="*/ 31 h 421"/>
              <a:gd name="T10" fmla="*/ 250 w 286"/>
              <a:gd name="T11" fmla="*/ 146 h 421"/>
              <a:gd name="T12" fmla="*/ 186 w 286"/>
              <a:gd name="T13" fmla="*/ 116 h 421"/>
              <a:gd name="T14" fmla="*/ 83 w 286"/>
              <a:gd name="T15" fmla="*/ 42 h 421"/>
              <a:gd name="T16" fmla="*/ 34 w 286"/>
              <a:gd name="T17" fmla="*/ 101 h 421"/>
              <a:gd name="T18" fmla="*/ 88 w 286"/>
              <a:gd name="T19" fmla="*/ 73 h 421"/>
              <a:gd name="T20" fmla="*/ 169 w 286"/>
              <a:gd name="T21" fmla="*/ 115 h 421"/>
              <a:gd name="T22" fmla="*/ 0 w 286"/>
              <a:gd name="T23" fmla="*/ 237 h 421"/>
              <a:gd name="T24" fmla="*/ 159 w 286"/>
              <a:gd name="T25" fmla="*/ 343 h 421"/>
              <a:gd name="T26" fmla="*/ 130 w 286"/>
              <a:gd name="T27" fmla="*/ 421 h 421"/>
              <a:gd name="T28" fmla="*/ 269 w 286"/>
              <a:gd name="T29" fmla="*/ 290 h 421"/>
              <a:gd name="T30" fmla="*/ 268 w 286"/>
              <a:gd name="T31" fmla="*/ 290 h 421"/>
              <a:gd name="T32" fmla="*/ 286 w 286"/>
              <a:gd name="T33" fmla="*/ 229 h 421"/>
              <a:gd name="T34" fmla="*/ 109 w 286"/>
              <a:gd name="T35" fmla="*/ 224 h 421"/>
              <a:gd name="T36" fmla="*/ 140 w 286"/>
              <a:gd name="T37" fmla="*/ 193 h 421"/>
              <a:gd name="T38" fmla="*/ 171 w 286"/>
              <a:gd name="T39" fmla="*/ 224 h 421"/>
              <a:gd name="T40" fmla="*/ 140 w 286"/>
              <a:gd name="T41" fmla="*/ 255 h 421"/>
              <a:gd name="T42" fmla="*/ 109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286" y="229"/>
                </a:moveTo>
                <a:cubicBezTo>
                  <a:pt x="286" y="204"/>
                  <a:pt x="278" y="182"/>
                  <a:pt x="265" y="163"/>
                </a:cubicBezTo>
                <a:cubicBezTo>
                  <a:pt x="258" y="137"/>
                  <a:pt x="229" y="39"/>
                  <a:pt x="176" y="0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58" y="57"/>
                  <a:pt x="170" y="31"/>
                </a:cubicBezTo>
                <a:cubicBezTo>
                  <a:pt x="180" y="8"/>
                  <a:pt x="232" y="88"/>
                  <a:pt x="250" y="146"/>
                </a:cubicBezTo>
                <a:cubicBezTo>
                  <a:pt x="233" y="130"/>
                  <a:pt x="211" y="119"/>
                  <a:pt x="186" y="116"/>
                </a:cubicBezTo>
                <a:cubicBezTo>
                  <a:pt x="159" y="86"/>
                  <a:pt x="121" y="53"/>
                  <a:pt x="83" y="42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87" y="101"/>
                  <a:pt x="88" y="73"/>
                </a:cubicBezTo>
                <a:cubicBezTo>
                  <a:pt x="90" y="54"/>
                  <a:pt x="132" y="81"/>
                  <a:pt x="169" y="115"/>
                </a:cubicBezTo>
                <a:cubicBezTo>
                  <a:pt x="106" y="117"/>
                  <a:pt x="0" y="175"/>
                  <a:pt x="0" y="237"/>
                </a:cubicBezTo>
                <a:cubicBezTo>
                  <a:pt x="0" y="296"/>
                  <a:pt x="95" y="337"/>
                  <a:pt x="159" y="343"/>
                </a:cubicBezTo>
                <a:cubicBezTo>
                  <a:pt x="154" y="395"/>
                  <a:pt x="130" y="421"/>
                  <a:pt x="130" y="421"/>
                </a:cubicBezTo>
                <a:cubicBezTo>
                  <a:pt x="228" y="375"/>
                  <a:pt x="269" y="290"/>
                  <a:pt x="269" y="290"/>
                </a:cubicBezTo>
                <a:cubicBezTo>
                  <a:pt x="268" y="290"/>
                  <a:pt x="268" y="290"/>
                  <a:pt x="268" y="290"/>
                </a:cubicBezTo>
                <a:cubicBezTo>
                  <a:pt x="280" y="273"/>
                  <a:pt x="286" y="252"/>
                  <a:pt x="286" y="229"/>
                </a:cubicBezTo>
                <a:moveTo>
                  <a:pt x="109" y="224"/>
                </a:moveTo>
                <a:cubicBezTo>
                  <a:pt x="109" y="207"/>
                  <a:pt x="123" y="193"/>
                  <a:pt x="140" y="193"/>
                </a:cubicBezTo>
                <a:cubicBezTo>
                  <a:pt x="157" y="193"/>
                  <a:pt x="171" y="207"/>
                  <a:pt x="171" y="224"/>
                </a:cubicBezTo>
                <a:cubicBezTo>
                  <a:pt x="171" y="241"/>
                  <a:pt x="157" y="255"/>
                  <a:pt x="140" y="255"/>
                </a:cubicBezTo>
                <a:cubicBezTo>
                  <a:pt x="123" y="255"/>
                  <a:pt x="109" y="241"/>
                  <a:pt x="109" y="224"/>
                </a:cubicBezTo>
              </a:path>
            </a:pathLst>
          </a:custGeom>
          <a:solidFill>
            <a:sysClr val="window" lastClr="CCE8CF">
              <a:alpha val="10000"/>
            </a:sys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10079420" y="2228349"/>
            <a:ext cx="2324944" cy="3431236"/>
          </a:xfrm>
          <a:custGeom>
            <a:avLst/>
            <a:gdLst>
              <a:gd name="T0" fmla="*/ 0 w 286"/>
              <a:gd name="T1" fmla="*/ 229 h 421"/>
              <a:gd name="T2" fmla="*/ 21 w 286"/>
              <a:gd name="T3" fmla="*/ 163 h 421"/>
              <a:gd name="T4" fmla="*/ 110 w 286"/>
              <a:gd name="T5" fmla="*/ 0 h 421"/>
              <a:gd name="T6" fmla="*/ 177 w 286"/>
              <a:gd name="T7" fmla="*/ 38 h 421"/>
              <a:gd name="T8" fmla="*/ 116 w 286"/>
              <a:gd name="T9" fmla="*/ 30 h 421"/>
              <a:gd name="T10" fmla="*/ 36 w 286"/>
              <a:gd name="T11" fmla="*/ 146 h 421"/>
              <a:gd name="T12" fmla="*/ 100 w 286"/>
              <a:gd name="T13" fmla="*/ 116 h 421"/>
              <a:gd name="T14" fmla="*/ 203 w 286"/>
              <a:gd name="T15" fmla="*/ 42 h 421"/>
              <a:gd name="T16" fmla="*/ 252 w 286"/>
              <a:gd name="T17" fmla="*/ 101 h 421"/>
              <a:gd name="T18" fmla="*/ 198 w 286"/>
              <a:gd name="T19" fmla="*/ 72 h 421"/>
              <a:gd name="T20" fmla="*/ 117 w 286"/>
              <a:gd name="T21" fmla="*/ 115 h 421"/>
              <a:gd name="T22" fmla="*/ 286 w 286"/>
              <a:gd name="T23" fmla="*/ 237 h 421"/>
              <a:gd name="T24" fmla="*/ 127 w 286"/>
              <a:gd name="T25" fmla="*/ 342 h 421"/>
              <a:gd name="T26" fmla="*/ 156 w 286"/>
              <a:gd name="T27" fmla="*/ 421 h 421"/>
              <a:gd name="T28" fmla="*/ 17 w 286"/>
              <a:gd name="T29" fmla="*/ 290 h 421"/>
              <a:gd name="T30" fmla="*/ 18 w 286"/>
              <a:gd name="T31" fmla="*/ 290 h 421"/>
              <a:gd name="T32" fmla="*/ 0 w 286"/>
              <a:gd name="T33" fmla="*/ 229 h 421"/>
              <a:gd name="T34" fmla="*/ 177 w 286"/>
              <a:gd name="T35" fmla="*/ 224 h 421"/>
              <a:gd name="T36" fmla="*/ 146 w 286"/>
              <a:gd name="T37" fmla="*/ 193 h 421"/>
              <a:gd name="T38" fmla="*/ 115 w 286"/>
              <a:gd name="T39" fmla="*/ 224 h 421"/>
              <a:gd name="T40" fmla="*/ 146 w 286"/>
              <a:gd name="T41" fmla="*/ 254 h 421"/>
              <a:gd name="T42" fmla="*/ 177 w 286"/>
              <a:gd name="T43" fmla="*/ 224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6" h="421">
                <a:moveTo>
                  <a:pt x="0" y="229"/>
                </a:moveTo>
                <a:cubicBezTo>
                  <a:pt x="0" y="204"/>
                  <a:pt x="8" y="182"/>
                  <a:pt x="21" y="163"/>
                </a:cubicBezTo>
                <a:cubicBezTo>
                  <a:pt x="28" y="137"/>
                  <a:pt x="57" y="39"/>
                  <a:pt x="110" y="0"/>
                </a:cubicBezTo>
                <a:cubicBezTo>
                  <a:pt x="177" y="38"/>
                  <a:pt x="177" y="38"/>
                  <a:pt x="177" y="38"/>
                </a:cubicBezTo>
                <a:cubicBezTo>
                  <a:pt x="177" y="38"/>
                  <a:pt x="128" y="57"/>
                  <a:pt x="116" y="30"/>
                </a:cubicBezTo>
                <a:cubicBezTo>
                  <a:pt x="106" y="8"/>
                  <a:pt x="54" y="88"/>
                  <a:pt x="36" y="146"/>
                </a:cubicBezTo>
                <a:cubicBezTo>
                  <a:pt x="53" y="130"/>
                  <a:pt x="75" y="119"/>
                  <a:pt x="100" y="116"/>
                </a:cubicBezTo>
                <a:cubicBezTo>
                  <a:pt x="127" y="86"/>
                  <a:pt x="165" y="52"/>
                  <a:pt x="203" y="42"/>
                </a:cubicBezTo>
                <a:cubicBezTo>
                  <a:pt x="252" y="101"/>
                  <a:pt x="252" y="101"/>
                  <a:pt x="252" y="101"/>
                </a:cubicBezTo>
                <a:cubicBezTo>
                  <a:pt x="252" y="101"/>
                  <a:pt x="199" y="101"/>
                  <a:pt x="198" y="72"/>
                </a:cubicBezTo>
                <a:cubicBezTo>
                  <a:pt x="197" y="54"/>
                  <a:pt x="154" y="81"/>
                  <a:pt x="117" y="115"/>
                </a:cubicBezTo>
                <a:cubicBezTo>
                  <a:pt x="180" y="117"/>
                  <a:pt x="286" y="175"/>
                  <a:pt x="286" y="237"/>
                </a:cubicBezTo>
                <a:cubicBezTo>
                  <a:pt x="286" y="296"/>
                  <a:pt x="191" y="337"/>
                  <a:pt x="127" y="342"/>
                </a:cubicBezTo>
                <a:cubicBezTo>
                  <a:pt x="132" y="395"/>
                  <a:pt x="156" y="421"/>
                  <a:pt x="156" y="421"/>
                </a:cubicBezTo>
                <a:cubicBezTo>
                  <a:pt x="58" y="375"/>
                  <a:pt x="17" y="290"/>
                  <a:pt x="17" y="290"/>
                </a:cubicBezTo>
                <a:cubicBezTo>
                  <a:pt x="18" y="290"/>
                  <a:pt x="18" y="290"/>
                  <a:pt x="18" y="290"/>
                </a:cubicBezTo>
                <a:cubicBezTo>
                  <a:pt x="6" y="272"/>
                  <a:pt x="0" y="251"/>
                  <a:pt x="0" y="229"/>
                </a:cubicBezTo>
                <a:moveTo>
                  <a:pt x="177" y="224"/>
                </a:moveTo>
                <a:cubicBezTo>
                  <a:pt x="177" y="207"/>
                  <a:pt x="163" y="193"/>
                  <a:pt x="146" y="193"/>
                </a:cubicBezTo>
                <a:cubicBezTo>
                  <a:pt x="129" y="193"/>
                  <a:pt x="115" y="207"/>
                  <a:pt x="115" y="224"/>
                </a:cubicBezTo>
                <a:cubicBezTo>
                  <a:pt x="115" y="241"/>
                  <a:pt x="129" y="254"/>
                  <a:pt x="146" y="254"/>
                </a:cubicBezTo>
                <a:cubicBezTo>
                  <a:pt x="163" y="254"/>
                  <a:pt x="177" y="241"/>
                  <a:pt x="177" y="224"/>
                </a:cubicBezTo>
              </a:path>
            </a:pathLst>
          </a:custGeom>
          <a:solidFill>
            <a:sysClr val="window" lastClr="CCE8CF">
              <a:alpha val="10000"/>
            </a:sys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7480" y="2116455"/>
            <a:ext cx="11496857" cy="3076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>
                <a:solidFill>
                  <a:srgbClr val="377A4F"/>
                </a:solidFill>
                <a:latin typeface="Helvetica-Bold"/>
              </a:rPr>
              <a:t> </a:t>
            </a:r>
            <a:r>
              <a:rPr lang="en-US" altLang="zh-CN" sz="2400" b="1" dirty="0">
                <a:solidFill>
                  <a:srgbClr val="377A4F"/>
                </a:solidFill>
                <a:latin typeface="Helvetica-Bold"/>
              </a:rPr>
              <a:t>O</a:t>
            </a:r>
            <a:r>
              <a:rPr lang="en-US" altLang="zh-CN" sz="2400" dirty="0">
                <a:solidFill>
                  <a:srgbClr val="377A4F"/>
                </a:solidFill>
                <a:latin typeface="Helvetica-Light"/>
              </a:rPr>
              <a:t>bjectives</a:t>
            </a:r>
            <a:r>
              <a:rPr lang="en-US" altLang="zh-CN" sz="2800" dirty="0">
                <a:solidFill>
                  <a:srgbClr val="377A4F"/>
                </a:solidFill>
                <a:latin typeface="Helvetica-Light"/>
              </a:rPr>
              <a:t> </a:t>
            </a:r>
            <a:r>
              <a:rPr lang="zh-CN" altLang="en-US" sz="2800" dirty="0">
                <a:solidFill>
                  <a:srgbClr val="377A4F"/>
                </a:solidFill>
                <a:latin typeface="PingFangTC-Light"/>
              </a:rPr>
              <a:t>  </a:t>
            </a:r>
            <a:r>
              <a:rPr lang="zh-CN" altLang="en-US" sz="4000" b="1" dirty="0">
                <a:solidFill>
                  <a:srgbClr val="404040"/>
                </a:solidFill>
                <a:ea typeface="小米兰亭" panose="03000502000000000000"/>
              </a:rPr>
              <a:t>目标</a:t>
            </a: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小米兰亭" panose="03000502000000000000"/>
              </a:rPr>
              <a:t> 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ingFangTC-Light"/>
                <a:ea typeface="小米兰亭" panose="03000502000000000000"/>
              </a:rPr>
              <a:t>              </a:t>
            </a:r>
            <a:r>
              <a:rPr lang="zh-CN" altLang="en-US" sz="2800" dirty="0">
                <a:solidFill>
                  <a:schemeClr val="bg1"/>
                </a:solidFill>
                <a:latin typeface="PingFangTC-Light"/>
              </a:rPr>
              <a:t>接下来最想要干什么</a:t>
            </a:r>
            <a:endParaRPr lang="en-US" altLang="zh-CN" sz="2800" dirty="0">
              <a:solidFill>
                <a:schemeClr val="bg1"/>
              </a:solidFill>
              <a:latin typeface="PingFangTC-Light"/>
            </a:endParaRPr>
          </a:p>
          <a:p>
            <a:endParaRPr lang="en-US" altLang="zh-CN" sz="4400" b="1" dirty="0">
              <a:solidFill>
                <a:srgbClr val="000000"/>
              </a:solidFill>
              <a:latin typeface="Helvetica-Bold"/>
            </a:endParaRPr>
          </a:p>
          <a:p>
            <a:r>
              <a:rPr lang="en-US" altLang="zh-CN" sz="4400" b="1" dirty="0">
                <a:solidFill>
                  <a:srgbClr val="377A4F"/>
                </a:solidFill>
                <a:latin typeface="Helvetica-Bold"/>
              </a:rPr>
              <a:t> </a:t>
            </a:r>
            <a:r>
              <a:rPr lang="en-US" altLang="zh-CN" sz="2400" b="1" dirty="0">
                <a:solidFill>
                  <a:srgbClr val="377A4F"/>
                </a:solidFill>
                <a:latin typeface="Helvetica-Bold"/>
              </a:rPr>
              <a:t>K</a:t>
            </a:r>
            <a:r>
              <a:rPr lang="en-US" altLang="zh-CN" sz="2400" dirty="0">
                <a:solidFill>
                  <a:srgbClr val="377A4F"/>
                </a:solidFill>
                <a:latin typeface="Helvetica-Bold"/>
              </a:rPr>
              <a:t>ey</a:t>
            </a:r>
            <a:r>
              <a:rPr lang="en-US" altLang="zh-CN" sz="2400" b="1" dirty="0">
                <a:solidFill>
                  <a:srgbClr val="377A4F"/>
                </a:solidFill>
                <a:latin typeface="Helvetica-Bold"/>
              </a:rPr>
              <a:t> R</a:t>
            </a:r>
            <a:r>
              <a:rPr lang="en-US" altLang="zh-CN" sz="2400" dirty="0">
                <a:solidFill>
                  <a:srgbClr val="377A4F"/>
                </a:solidFill>
                <a:latin typeface="Helvetica-Bold"/>
              </a:rPr>
              <a:t>esults</a:t>
            </a:r>
            <a:r>
              <a:rPr lang="en-US" altLang="zh-CN" sz="2400" b="1" dirty="0">
                <a:solidFill>
                  <a:srgbClr val="377A4F"/>
                </a:solidFill>
                <a:latin typeface="Helvetica-Bold"/>
              </a:rPr>
              <a:t> </a:t>
            </a:r>
            <a:r>
              <a:rPr lang="zh-CN" altLang="en-US" sz="3800" b="1" dirty="0">
                <a:solidFill>
                  <a:srgbClr val="404040"/>
                </a:solidFill>
                <a:ea typeface="小米兰亭" panose="03000502000000000000"/>
              </a:rPr>
              <a:t>关键结果</a:t>
            </a:r>
            <a:r>
              <a:rPr lang="zh-CN" altLang="en-US" sz="4000" dirty="0">
                <a:solidFill>
                  <a:srgbClr val="404040"/>
                </a:solidFill>
              </a:rPr>
              <a:t> </a:t>
            </a:r>
            <a:r>
              <a:rPr lang="zh-CN" altLang="en-US" sz="2400" dirty="0">
                <a:solidFill>
                  <a:srgbClr val="404040"/>
                </a:solidFill>
                <a:latin typeface="Helvetica-Bold"/>
              </a:rPr>
              <a:t>  </a:t>
            </a:r>
            <a:r>
              <a:rPr lang="zh-CN" altLang="en-US" sz="2800" dirty="0">
                <a:solidFill>
                  <a:schemeClr val="bg1"/>
                </a:solidFill>
                <a:latin typeface="PingFangTC-Light"/>
              </a:rPr>
              <a:t>什么样的结果出现表明我们干成了这件事？</a:t>
            </a:r>
          </a:p>
          <a:p>
            <a:endParaRPr lang="zh-CN" altLang="en-US" sz="4400" b="1" dirty="0">
              <a:solidFill>
                <a:srgbClr val="000000"/>
              </a:solidFill>
              <a:latin typeface="Helvetica-Bold"/>
            </a:endParaRPr>
          </a:p>
          <a:p>
            <a:endParaRPr lang="zh-CN" altLang="en-US" dirty="0"/>
          </a:p>
        </p:txBody>
      </p:sp>
      <p:pic>
        <p:nvPicPr>
          <p:cNvPr id="17" name="图形 16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-19050"/>
            <a:ext cx="12192000" cy="3287544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21355" y="3268345"/>
            <a:ext cx="574929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404040"/>
                </a:solidFill>
                <a:latin typeface="方正兰亭纤黑_GBK" panose="02000000000000000000"/>
              </a:rPr>
              <a:t>1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、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是否当下最紧要的那（几</a:t>
            </a:r>
            <a:r>
              <a:rPr lang="zh-CN" altLang="en-US" sz="280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）个</a:t>
            </a:r>
          </a:p>
          <a:p>
            <a:r>
              <a:rPr lang="en-US" altLang="zh-CN" sz="280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2</a:t>
            </a:r>
            <a:r>
              <a:rPr lang="zh-CN" altLang="en-US" sz="280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、既有自上而下，又有自下而上</a:t>
            </a:r>
          </a:p>
          <a:p>
            <a:r>
              <a:rPr lang="en-US" altLang="zh-CN" sz="280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3</a:t>
            </a:r>
            <a:r>
              <a:rPr lang="zh-CN" altLang="en-US" sz="280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、激动人心</a:t>
            </a:r>
          </a:p>
          <a:p>
            <a:r>
              <a:rPr lang="en-US" altLang="zh-CN" sz="2800" dirty="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4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、公司上下统一</a:t>
            </a:r>
            <a:r>
              <a:rPr lang="zh-CN" sz="2800" dirty="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对齐</a:t>
            </a:r>
          </a:p>
          <a:p>
            <a:r>
              <a:rPr lang="en-US" altLang="zh-CN" sz="2800" dirty="0">
                <a:solidFill>
                  <a:srgbClr val="404040"/>
                </a:solidFill>
                <a:latin typeface="方正兰亭纤黑_GBK" panose="02000000000000000000"/>
              </a:rPr>
              <a:t>5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、分清目标层级，不跨越主导权</a:t>
            </a:r>
          </a:p>
          <a:p>
            <a:r>
              <a:rPr lang="en-US" altLang="zh-CN" sz="2800" dirty="0">
                <a:solidFill>
                  <a:srgbClr val="404040"/>
                </a:solidFill>
                <a:latin typeface="方正兰亭纤黑_GBK" panose="02000000000000000000"/>
              </a:rPr>
              <a:t>6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、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  <a:sym typeface="+mn-ea"/>
              </a:rPr>
              <a:t>简单定性的描述</a:t>
            </a:r>
            <a:endParaRPr lang="zh-CN" altLang="en-US" sz="2800" dirty="0">
              <a:solidFill>
                <a:srgbClr val="404040"/>
              </a:solidFill>
              <a:latin typeface="方正兰亭纤黑_GBK" panose="0200000000000000000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1355" y="1371600"/>
            <a:ext cx="3600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ea typeface="小米兰亭" panose="03000502000000000000"/>
              </a:rPr>
              <a:t>有效“目标”的标准</a:t>
            </a:r>
          </a:p>
        </p:txBody>
      </p:sp>
      <p:pic>
        <p:nvPicPr>
          <p:cNvPr id="7" name="图形 6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7"/>
          <p:cNvSpPr/>
          <p:nvPr/>
        </p:nvSpPr>
        <p:spPr>
          <a:xfrm>
            <a:off x="-309886" y="4019443"/>
            <a:ext cx="12780274" cy="4286523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0280" y="2309091"/>
            <a:ext cx="89515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rgbClr val="404040"/>
              </a:solidFill>
              <a:latin typeface="方正兰亭纤黑_GBK" panose="02000000000000000000"/>
            </a:endParaRPr>
          </a:p>
          <a:p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“我们如何知道自己是否达成了目标要求 </a:t>
            </a:r>
            <a:r>
              <a:rPr lang="en-US" altLang="zh-CN" sz="2800" dirty="0">
                <a:solidFill>
                  <a:srgbClr val="404040"/>
                </a:solidFill>
                <a:latin typeface="方正兰亭纤黑_GBK" panose="02000000000000000000"/>
              </a:rPr>
              <a:t>?</a:t>
            </a:r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” 量化的、可衡量的</a:t>
            </a:r>
            <a:endParaRPr lang="en-US" altLang="zh-CN" sz="2800" dirty="0">
              <a:solidFill>
                <a:srgbClr val="404040"/>
              </a:solidFill>
              <a:latin typeface="方正兰亭纤黑_GBK" panose="02000000000000000000"/>
            </a:endParaRPr>
          </a:p>
          <a:p>
            <a:endParaRPr lang="en-US" altLang="zh-CN" sz="2800" dirty="0">
              <a:latin typeface="方正兰亭纤黑_GBK" panose="0200000000000000000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方正兰亭纤黑_GBK" panose="02000000000000000000"/>
              </a:rPr>
              <a:t>关键结果</a:t>
            </a:r>
            <a:endParaRPr lang="en-US" altLang="zh-CN" sz="2800" b="1" dirty="0">
              <a:solidFill>
                <a:schemeClr val="bg1"/>
              </a:solidFill>
              <a:latin typeface="方正兰亭纤黑_GBK" panose="02000000000000000000"/>
            </a:endParaRPr>
          </a:p>
          <a:p>
            <a:endParaRPr lang="zh-CN" altLang="en-US" sz="2800" b="1" dirty="0">
              <a:solidFill>
                <a:schemeClr val="bg1"/>
              </a:solidFill>
              <a:latin typeface="方正兰亭纤黑_GBK" panose="0200000000000000000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方正兰亭纤黑_GBK" panose="02000000000000000000"/>
              </a:rPr>
              <a:t>• </a:t>
            </a:r>
            <a:r>
              <a:rPr lang="zh-CN" altLang="en-US" sz="2800" dirty="0">
                <a:solidFill>
                  <a:schemeClr val="bg1"/>
                </a:solidFill>
                <a:latin typeface="方正兰亭纤黑_GBK" panose="02000000000000000000"/>
              </a:rPr>
              <a:t>客户留存率达到</a:t>
            </a:r>
            <a:r>
              <a:rPr lang="en-US" altLang="zh-CN" sz="2800" dirty="0">
                <a:solidFill>
                  <a:schemeClr val="bg1"/>
                </a:solidFill>
                <a:latin typeface="方正兰亭纤黑_GBK" panose="02000000000000000000"/>
              </a:rPr>
              <a:t>95%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方正兰亭纤黑_GBK" panose="02000000000000000000"/>
              </a:rPr>
              <a:t>• </a:t>
            </a:r>
            <a:r>
              <a:rPr lang="zh-CN" altLang="en-US" sz="2800" dirty="0">
                <a:solidFill>
                  <a:schemeClr val="bg1"/>
                </a:solidFill>
                <a:latin typeface="方正兰亭纤黑_GBK" panose="02000000000000000000"/>
              </a:rPr>
              <a:t>发布两个迭代版本</a:t>
            </a:r>
          </a:p>
          <a:p>
            <a:r>
              <a:rPr lang="en-US" altLang="zh-CN" sz="2800" dirty="0">
                <a:solidFill>
                  <a:schemeClr val="bg1"/>
                </a:solidFill>
                <a:latin typeface="方正兰亭纤黑_GBK" panose="02000000000000000000"/>
              </a:rPr>
              <a:t>• </a:t>
            </a:r>
            <a:r>
              <a:rPr lang="zh-CN" altLang="en-US" sz="2800" dirty="0">
                <a:solidFill>
                  <a:schemeClr val="bg1"/>
                </a:solidFill>
                <a:latin typeface="方正兰亭纤黑_GBK" panose="02000000000000000000"/>
              </a:rPr>
              <a:t>微信公众平台订阅数量达到</a:t>
            </a:r>
            <a:r>
              <a:rPr lang="en-US" altLang="zh-CN" sz="2800" dirty="0">
                <a:solidFill>
                  <a:schemeClr val="bg1"/>
                </a:solidFill>
                <a:latin typeface="方正兰亭纤黑_GBK" panose="02000000000000000000"/>
              </a:rPr>
              <a:t>8</a:t>
            </a:r>
            <a:r>
              <a:rPr lang="zh-CN" altLang="en-US" sz="2800" dirty="0">
                <a:solidFill>
                  <a:schemeClr val="bg1"/>
                </a:solidFill>
                <a:latin typeface="方正兰亭纤黑_GBK" panose="02000000000000000000"/>
              </a:rPr>
              <a:t>万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40280" y="1114395"/>
            <a:ext cx="725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ea typeface="小米兰亭" panose="03000502000000000000"/>
              </a:rPr>
              <a:t>关键结果（</a:t>
            </a:r>
            <a:r>
              <a:rPr lang="en-US" altLang="zh-CN" sz="4400" b="1" dirty="0">
                <a:ea typeface="小米兰亭" panose="03000502000000000000"/>
              </a:rPr>
              <a:t>OKR</a:t>
            </a:r>
            <a:r>
              <a:rPr lang="zh-CN" altLang="en-US" sz="4400" dirty="0">
                <a:ea typeface="小米兰亭" panose="03000502000000000000"/>
              </a:rPr>
              <a:t>中的</a:t>
            </a:r>
            <a:r>
              <a:rPr lang="en-US" altLang="zh-CN" sz="4400" b="1" dirty="0">
                <a:ea typeface="小米兰亭" panose="03000502000000000000"/>
              </a:rPr>
              <a:t>KR</a:t>
            </a:r>
            <a:r>
              <a:rPr lang="zh-CN" altLang="en-US" sz="4400" dirty="0">
                <a:ea typeface="小米兰亭" panose="03000502000000000000"/>
              </a:rPr>
              <a:t>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40280" y="2121582"/>
            <a:ext cx="2800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dirty="0">
                <a:solidFill>
                  <a:srgbClr val="404040"/>
                </a:solidFill>
                <a:latin typeface="方正兰亭纤黑_GBK" panose="02000000000000000000"/>
              </a:rPr>
              <a:t>走多远多深多快？</a:t>
            </a: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7"/>
          <p:cNvSpPr/>
          <p:nvPr/>
        </p:nvSpPr>
        <p:spPr>
          <a:xfrm>
            <a:off x="-412121" y="3551117"/>
            <a:ext cx="12780274" cy="5114727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71880" y="780415"/>
            <a:ext cx="10663440" cy="2156867"/>
            <a:chOff x="1099820" y="742950"/>
            <a:chExt cx="10663440" cy="2156867"/>
          </a:xfrm>
        </p:grpSpPr>
        <p:sp>
          <p:nvSpPr>
            <p:cNvPr id="2" name="文本框 1"/>
            <p:cNvSpPr txBox="1"/>
            <p:nvPr/>
          </p:nvSpPr>
          <p:spPr>
            <a:xfrm>
              <a:off x="1099820" y="2437993"/>
              <a:ext cx="6144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rgbClr val="377A4F"/>
                  </a:solidFill>
                  <a:ea typeface="小米兰亭" panose="03000502000000000000"/>
                </a:rPr>
                <a:t>至少</a:t>
              </a:r>
              <a:r>
                <a:rPr lang="zh-CN" altLang="en-US" sz="2400">
                  <a:solidFill>
                    <a:srgbClr val="377A4F"/>
                  </a:solidFill>
                  <a:ea typeface="小米兰亭" panose="03000502000000000000"/>
                </a:rPr>
                <a:t>应确保</a:t>
              </a:r>
              <a:endParaRPr lang="zh-CN" altLang="en-US" sz="2400" dirty="0">
                <a:solidFill>
                  <a:srgbClr val="377A4F"/>
                </a:solidFill>
                <a:ea typeface="小米兰亭" panose="03000502000000000000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3575685" y="742950"/>
              <a:ext cx="504063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ea typeface="小米兰亭" panose="03000502000000000000"/>
                </a:rPr>
                <a:t>Key Results</a:t>
              </a:r>
              <a:r>
                <a:rPr lang="zh-CN" altLang="en-US" sz="4000" dirty="0">
                  <a:ea typeface="小米兰亭" panose="03000502000000000000"/>
                </a:rPr>
                <a:t>的标准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408430" y="2438152"/>
              <a:ext cx="435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rgbClr val="377A4F"/>
                  </a:solidFill>
                  <a:ea typeface="小米兰亭" panose="03000502000000000000"/>
                </a:rPr>
                <a:t>最好</a:t>
              </a:r>
              <a:r>
                <a:rPr lang="zh-CN" altLang="en-US" sz="2400">
                  <a:solidFill>
                    <a:srgbClr val="377A4F"/>
                  </a:solidFill>
                  <a:ea typeface="小米兰亭" panose="03000502000000000000"/>
                </a:rPr>
                <a:t>能确保</a:t>
              </a:r>
              <a:endParaRPr lang="zh-CN" altLang="en-US" sz="2400" dirty="0">
                <a:solidFill>
                  <a:srgbClr val="377A4F"/>
                </a:solidFill>
                <a:ea typeface="小米兰亭" panose="03000502000000000000"/>
              </a:endParaRPr>
            </a:p>
          </p:txBody>
        </p:sp>
      </p:grpSp>
      <p:pic>
        <p:nvPicPr>
          <p:cNvPr id="6" name="图形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864870" y="1781036"/>
            <a:ext cx="2167706" cy="2167705"/>
            <a:chOff x="864870" y="1450836"/>
            <a:chExt cx="2167706" cy="2167705"/>
          </a:xfrm>
        </p:grpSpPr>
        <p:sp>
          <p:nvSpPr>
            <p:cNvPr id="7" name="弧形 6"/>
            <p:cNvSpPr/>
            <p:nvPr/>
          </p:nvSpPr>
          <p:spPr>
            <a:xfrm>
              <a:off x="864870" y="1450836"/>
              <a:ext cx="2167706" cy="2167705"/>
            </a:xfrm>
            <a:prstGeom prst="arc">
              <a:avLst>
                <a:gd name="adj1" fmla="val 10973915"/>
                <a:gd name="adj2" fmla="val 0"/>
              </a:avLst>
            </a:prstGeom>
            <a:ln w="88900" cap="rnd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弧形 7"/>
            <p:cNvSpPr/>
            <p:nvPr/>
          </p:nvSpPr>
          <p:spPr>
            <a:xfrm>
              <a:off x="864870" y="1450836"/>
              <a:ext cx="2167706" cy="2167705"/>
            </a:xfrm>
            <a:prstGeom prst="arc">
              <a:avLst>
                <a:gd name="adj1" fmla="val 10973915"/>
                <a:gd name="adj2" fmla="val 12798826"/>
              </a:avLst>
            </a:prstGeom>
            <a:ln w="88900" cap="rnd">
              <a:solidFill>
                <a:srgbClr val="397F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142365" y="1793736"/>
            <a:ext cx="2167706" cy="2167705"/>
            <a:chOff x="6807835" y="1463536"/>
            <a:chExt cx="2167706" cy="2167705"/>
          </a:xfrm>
        </p:grpSpPr>
        <p:sp>
          <p:nvSpPr>
            <p:cNvPr id="9" name="弧形 8"/>
            <p:cNvSpPr/>
            <p:nvPr/>
          </p:nvSpPr>
          <p:spPr>
            <a:xfrm>
              <a:off x="6807835" y="1463536"/>
              <a:ext cx="2167706" cy="2167705"/>
            </a:xfrm>
            <a:prstGeom prst="arc">
              <a:avLst>
                <a:gd name="adj1" fmla="val 10973915"/>
                <a:gd name="adj2" fmla="val 0"/>
              </a:avLst>
            </a:prstGeom>
            <a:ln w="88900" cap="rnd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弧形 9"/>
            <p:cNvSpPr/>
            <p:nvPr/>
          </p:nvSpPr>
          <p:spPr>
            <a:xfrm>
              <a:off x="6807835" y="1463536"/>
              <a:ext cx="2167706" cy="2167705"/>
            </a:xfrm>
            <a:prstGeom prst="arc">
              <a:avLst>
                <a:gd name="adj1" fmla="val 10973915"/>
                <a:gd name="adj2" fmla="val 12798826"/>
              </a:avLst>
            </a:prstGeom>
            <a:ln w="88900" cap="rnd">
              <a:solidFill>
                <a:srgbClr val="397F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1" name="矩形 10"/>
          <p:cNvSpPr/>
          <p:nvPr/>
        </p:nvSpPr>
        <p:spPr>
          <a:xfrm>
            <a:off x="711835" y="3540323"/>
            <a:ext cx="6096000" cy="19380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1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“关键”而非“全部”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2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“结果”而非“过程”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3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可衡量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5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简单明了让所有人都能明白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6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、设立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富有挑战性的结果值</a:t>
            </a:r>
            <a:endParaRPr lang="zh-CN" altLang="en-US" sz="2400" dirty="0">
              <a:solidFill>
                <a:schemeClr val="bg1"/>
              </a:solidFill>
              <a:ea typeface="小米兰亭" panose="0300050200000000000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88950" y="3540367"/>
            <a:ext cx="6096000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1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部门间上下级协同一致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2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适应固定周期的更新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3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实施者本人设定</a:t>
            </a:r>
          </a:p>
          <a:p>
            <a:r>
              <a:rPr lang="en-US" altLang="zh-CN" sz="2400">
                <a:solidFill>
                  <a:schemeClr val="bg1"/>
                </a:solidFill>
                <a:ea typeface="小米兰亭" panose="03000502000000000000"/>
              </a:rPr>
              <a:t>4</a:t>
            </a:r>
            <a:r>
              <a:rPr lang="zh-CN" altLang="en-US" sz="2400">
                <a:solidFill>
                  <a:schemeClr val="bg1"/>
                </a:solidFill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chemeClr val="bg1"/>
                </a:solidFill>
                <a:ea typeface="小米兰亭" panose="03000502000000000000"/>
              </a:rPr>
              <a:t>积极正向的表述</a:t>
            </a:r>
            <a:endParaRPr lang="zh-CN" altLang="en-US" sz="2400" dirty="0">
              <a:solidFill>
                <a:schemeClr val="bg1"/>
              </a:solidFill>
              <a:ea typeface="小米兰亭" panose="0300050200000000000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841178" y="3172788"/>
            <a:ext cx="215089" cy="0"/>
          </a:xfrm>
          <a:prstGeom prst="line">
            <a:avLst/>
          </a:prstGeom>
          <a:ln w="19050" cap="rnd">
            <a:solidFill>
              <a:srgbClr val="397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8149696" y="3172788"/>
            <a:ext cx="215089" cy="0"/>
          </a:xfrm>
          <a:prstGeom prst="line">
            <a:avLst/>
          </a:prstGeom>
          <a:ln w="19050" cap="rnd">
            <a:solidFill>
              <a:srgbClr val="397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-19050"/>
            <a:ext cx="12192000" cy="3287544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33643" y="1165860"/>
            <a:ext cx="621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ea typeface="小米兰亭" panose="03000502000000000000"/>
              </a:rPr>
              <a:t>三种常见类型的关键结果</a:t>
            </a:r>
          </a:p>
        </p:txBody>
      </p:sp>
      <p:pic>
        <p:nvPicPr>
          <p:cNvPr id="6" name="图形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719" y="315071"/>
            <a:ext cx="1964618" cy="686373"/>
          </a:xfrm>
          <a:prstGeom prst="rect">
            <a:avLst/>
          </a:prstGeom>
        </p:spPr>
      </p:pic>
      <p:sp>
        <p:nvSpPr>
          <p:cNvPr id="7" name="矩形: 圆角 6"/>
          <p:cNvSpPr/>
          <p:nvPr/>
        </p:nvSpPr>
        <p:spPr>
          <a:xfrm>
            <a:off x="1207775" y="3725337"/>
            <a:ext cx="2155709" cy="536618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zh-CN" altLang="en-US" sz="2400" b="1">
                <a:solidFill>
                  <a:schemeClr val="bg1"/>
                </a:solidFill>
                <a:latin typeface="方正兰亭纤黑_GBK" panose="02000000000000000000"/>
                <a:ea typeface="小米兰亭" panose="03000502000000000000"/>
              </a:rPr>
              <a:t>基准类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5173183" y="3746816"/>
            <a:ext cx="2155709" cy="536618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小米兰亭" panose="03000502000000000000" pitchFamily="66" charset="-122"/>
                <a:ea typeface="小米兰亭" panose="03000502000000000000" pitchFamily="66" charset="-122"/>
                <a:cs typeface="+mn-cs"/>
              </a:rPr>
              <a:t>度量类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 pitchFamily="66" charset="-122"/>
              <a:cs typeface="+mn-cs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8889354" y="3746816"/>
            <a:ext cx="2155709" cy="536618"/>
          </a:xfrm>
          <a:prstGeom prst="roundRect">
            <a:avLst>
              <a:gd name="adj" fmla="val 50000"/>
            </a:avLst>
          </a:prstGeom>
          <a:solidFill>
            <a:srgbClr val="397F5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小米兰亭" panose="03000502000000000000" pitchFamily="66" charset="-122"/>
                <a:ea typeface="小米兰亭" panose="03000502000000000000" pitchFamily="66" charset="-122"/>
                <a:cs typeface="+mn-cs"/>
              </a:rPr>
              <a:t>里程碑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小米兰亭" panose="03000502000000000000" pitchFamily="66" charset="-122"/>
              <a:ea typeface="小米兰亭" panose="03000502000000000000" pitchFamily="66" charset="-122"/>
              <a:cs typeface="+mn-cs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340038" y="4083729"/>
            <a:ext cx="0" cy="1121019"/>
          </a:xfrm>
          <a:prstGeom prst="line">
            <a:avLst/>
          </a:prstGeom>
          <a:noFill/>
          <a:ln w="9525" cap="flat" cmpd="sng" algn="ctr">
            <a:solidFill>
              <a:sysClr val="window" lastClr="CCE8C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14" name="矩形 13"/>
          <p:cNvSpPr/>
          <p:nvPr/>
        </p:nvSpPr>
        <p:spPr>
          <a:xfrm>
            <a:off x="231220" y="4644239"/>
            <a:ext cx="4108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latin typeface="方正兰亭纤黑_GBK" panose="02000000000000000000"/>
              </a:rPr>
              <a:t>过去没有数据指标可以参考</a:t>
            </a:r>
          </a:p>
          <a:p>
            <a:pPr algn="ctr"/>
            <a:r>
              <a:rPr lang="zh-CN" altLang="en-US" sz="2400" dirty="0">
                <a:latin typeface="方正兰亭纤黑_GBK" panose="02000000000000000000"/>
              </a:rPr>
              <a:t>如：</a:t>
            </a:r>
            <a:r>
              <a:rPr lang="zh-CN" altLang="en-US" sz="2400" b="1" dirty="0">
                <a:latin typeface="方正兰亭纤黑_GBK" panose="02000000000000000000"/>
              </a:rPr>
              <a:t>周访问量不低于5000</a:t>
            </a:r>
          </a:p>
        </p:txBody>
      </p:sp>
      <p:sp>
        <p:nvSpPr>
          <p:cNvPr id="15" name="矩形 14"/>
          <p:cNvSpPr/>
          <p:nvPr/>
        </p:nvSpPr>
        <p:spPr>
          <a:xfrm>
            <a:off x="4572673" y="4605735"/>
            <a:ext cx="33121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latin typeface="方正兰亭纤黑_GBK" panose="02000000000000000000"/>
              </a:rPr>
              <a:t>定量结果</a:t>
            </a:r>
          </a:p>
          <a:p>
            <a:pPr algn="ctr"/>
            <a:r>
              <a:rPr lang="zh-CN" altLang="en-US" sz="2400" dirty="0">
                <a:latin typeface="方正兰亭纤黑_GBK" panose="02000000000000000000"/>
              </a:rPr>
              <a:t>如：</a:t>
            </a:r>
            <a:r>
              <a:rPr lang="zh-CN" altLang="en-US" sz="2400" b="1" dirty="0">
                <a:latin typeface="方正兰亭纤黑_GBK" panose="02000000000000000000"/>
              </a:rPr>
              <a:t>续约率提高至</a:t>
            </a:r>
            <a:r>
              <a:rPr lang="en-US" altLang="zh-CN" sz="2400" b="1" dirty="0">
                <a:latin typeface="方正兰亭纤黑_GBK" panose="02000000000000000000"/>
              </a:rPr>
              <a:t>90%</a:t>
            </a:r>
          </a:p>
        </p:txBody>
      </p:sp>
      <p:sp>
        <p:nvSpPr>
          <p:cNvPr id="16" name="矩形 15"/>
          <p:cNvSpPr/>
          <p:nvPr/>
        </p:nvSpPr>
        <p:spPr>
          <a:xfrm>
            <a:off x="8164509" y="4605735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>
                <a:latin typeface="方正兰亭纤黑_GBK" panose="02000000000000000000"/>
              </a:rPr>
              <a:t>目标实现过程中的关键节点</a:t>
            </a:r>
          </a:p>
          <a:p>
            <a:pPr algn="ctr"/>
            <a:r>
              <a:rPr lang="zh-CN" altLang="en-US" sz="2400" dirty="0">
                <a:latin typeface="方正兰亭纤黑_GBK" panose="02000000000000000000"/>
              </a:rPr>
              <a:t>如： </a:t>
            </a:r>
            <a:r>
              <a:rPr lang="zh-CN" altLang="en-US" sz="2400" b="1" dirty="0">
                <a:latin typeface="方正兰亭纤黑_GBK" panose="02000000000000000000"/>
              </a:rPr>
              <a:t>完成通知功能开发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8070028" y="4083728"/>
            <a:ext cx="0" cy="1121019"/>
          </a:xfrm>
          <a:prstGeom prst="line">
            <a:avLst/>
          </a:prstGeom>
          <a:noFill/>
          <a:ln w="9525" cap="flat" cmpd="sng" algn="ctr">
            <a:solidFill>
              <a:sysClr val="window" lastClr="CCE8CF">
                <a:lumMod val="65000"/>
              </a:sysClr>
            </a:solidFill>
            <a:prstDash val="solid"/>
            <a:miter lim="800000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7"/>
          <p:cNvSpPr/>
          <p:nvPr/>
        </p:nvSpPr>
        <p:spPr>
          <a:xfrm>
            <a:off x="-309886" y="5770880"/>
            <a:ext cx="12780274" cy="2425990"/>
          </a:xfrm>
          <a:custGeom>
            <a:avLst/>
            <a:gdLst>
              <a:gd name="connsiteX0" fmla="*/ 0 w 12192000"/>
              <a:gd name="connsiteY0" fmla="*/ 0 h 2183642"/>
              <a:gd name="connsiteX1" fmla="*/ 12192000 w 12192000"/>
              <a:gd name="connsiteY1" fmla="*/ 0 h 2183642"/>
              <a:gd name="connsiteX2" fmla="*/ 12192000 w 12192000"/>
              <a:gd name="connsiteY2" fmla="*/ 2183642 h 2183642"/>
              <a:gd name="connsiteX3" fmla="*/ 0 w 12192000"/>
              <a:gd name="connsiteY3" fmla="*/ 2183642 h 2183642"/>
              <a:gd name="connsiteX4" fmla="*/ 0 w 12192000"/>
              <a:gd name="connsiteY4" fmla="*/ 0 h 2183642"/>
              <a:gd name="connsiteX0-1" fmla="*/ 0 w 12192000"/>
              <a:gd name="connsiteY0-2" fmla="*/ 0 h 3125337"/>
              <a:gd name="connsiteX1-3" fmla="*/ 12192000 w 12192000"/>
              <a:gd name="connsiteY1-4" fmla="*/ 0 h 3125337"/>
              <a:gd name="connsiteX2-5" fmla="*/ 12192000 w 12192000"/>
              <a:gd name="connsiteY2-6" fmla="*/ 2183642 h 3125337"/>
              <a:gd name="connsiteX3-7" fmla="*/ 27296 w 12192000"/>
              <a:gd name="connsiteY3-8" fmla="*/ 3125337 h 3125337"/>
              <a:gd name="connsiteX4-9" fmla="*/ 0 w 12192000"/>
              <a:gd name="connsiteY4-10" fmla="*/ 0 h 3125337"/>
              <a:gd name="connsiteX0-11" fmla="*/ 0 w 12192000"/>
              <a:gd name="connsiteY0-12" fmla="*/ 0 h 3135970"/>
              <a:gd name="connsiteX1-13" fmla="*/ 12192000 w 12192000"/>
              <a:gd name="connsiteY1-14" fmla="*/ 0 h 3135970"/>
              <a:gd name="connsiteX2-15" fmla="*/ 12192000 w 12192000"/>
              <a:gd name="connsiteY2-16" fmla="*/ 2183642 h 3135970"/>
              <a:gd name="connsiteX3-17" fmla="*/ 6031 w 12192000"/>
              <a:gd name="connsiteY3-18" fmla="*/ 3135970 h 3135970"/>
              <a:gd name="connsiteX4-19" fmla="*/ 0 w 12192000"/>
              <a:gd name="connsiteY4-20" fmla="*/ 0 h 31359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92000" h="3135970">
                <a:moveTo>
                  <a:pt x="0" y="0"/>
                </a:moveTo>
                <a:lnTo>
                  <a:pt x="12192000" y="0"/>
                </a:lnTo>
                <a:lnTo>
                  <a:pt x="12192000" y="2183642"/>
                </a:lnTo>
                <a:lnTo>
                  <a:pt x="6031" y="3135970"/>
                </a:lnTo>
                <a:cubicBezTo>
                  <a:pt x="4021" y="2090647"/>
                  <a:pt x="2010" y="1045323"/>
                  <a:pt x="0" y="0"/>
                </a:cubicBezTo>
                <a:close/>
              </a:path>
            </a:pathLst>
          </a:custGeom>
          <a:solidFill>
            <a:srgbClr val="397F5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dirty="0">
              <a:solidFill>
                <a:prstClr val="white"/>
              </a:solidFill>
              <a:latin typeface="Raleway SemiBold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0" y="479130"/>
            <a:ext cx="6096000" cy="7067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000000"/>
                </a:solidFill>
                <a:latin typeface="+mn-ea"/>
                <a:ea typeface="小米兰亭" panose="03000502000000000000"/>
              </a:rPr>
              <a:t> </a:t>
            </a:r>
            <a:r>
              <a:rPr lang="zh-CN" altLang="en-US" sz="4000" dirty="0">
                <a:ea typeface="小米兰亭" panose="03000502000000000000"/>
              </a:rPr>
              <a:t>OKR的周期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005" y="1452880"/>
            <a:ext cx="9317990" cy="431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55770" y="6037875"/>
            <a:ext cx="368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方正兰亭纤黑_GBK" panose="02000000000000000000"/>
              </a:rPr>
              <a:t>找到最适合的工作节奏</a:t>
            </a:r>
          </a:p>
        </p:txBody>
      </p:sp>
      <p:pic>
        <p:nvPicPr>
          <p:cNvPr id="6" name="图形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720" y="315071"/>
            <a:ext cx="1964618" cy="686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0.9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9|1|0.9|0.8|0.6|0.9|0.8|0.6|0.8|0.6|0.8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0.8|0.5|0.5|0.7|0.7|0.6|0.8|0.5|0.5|0.5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|2|1.9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7|0.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1199</Words>
  <Application>Microsoft Office PowerPoint</Application>
  <PresentationFormat>宽屏</PresentationFormat>
  <Paragraphs>171</Paragraphs>
  <Slides>25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Helvetica-Bold</vt:lpstr>
      <vt:lpstr>Helvetica-Light</vt:lpstr>
      <vt:lpstr>PingFangSC-Light</vt:lpstr>
      <vt:lpstr>PingFangTC-Light</vt:lpstr>
      <vt:lpstr>Raleway SemiBold</vt:lpstr>
      <vt:lpstr>等线</vt:lpstr>
      <vt:lpstr>方正兰亭超细黑简体</vt:lpstr>
      <vt:lpstr>方正兰亭纤黑_GBK</vt:lpstr>
      <vt:lpstr>小米兰亭</vt:lpstr>
      <vt:lpstr>Arial</vt:lpstr>
      <vt:lpstr>Calibri</vt:lpstr>
      <vt:lpstr>Roboto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Roy Wang</dc:creator>
  <cp:lastModifiedBy>Grace</cp:lastModifiedBy>
  <cp:revision>266</cp:revision>
  <dcterms:created xsi:type="dcterms:W3CDTF">2015-12-23T13:23:00Z</dcterms:created>
  <dcterms:modified xsi:type="dcterms:W3CDTF">2020-08-11T02:51:03Z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