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522" r:id="rId2"/>
    <p:sldId id="256" r:id="rId3"/>
    <p:sldId id="398" r:id="rId4"/>
    <p:sldId id="453" r:id="rId5"/>
    <p:sldId id="399" r:id="rId6"/>
    <p:sldId id="265" r:id="rId7"/>
    <p:sldId id="260" r:id="rId8"/>
    <p:sldId id="309" r:id="rId9"/>
    <p:sldId id="501" r:id="rId10"/>
    <p:sldId id="502" r:id="rId11"/>
    <p:sldId id="261"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 id="518" r:id="rId28"/>
    <p:sldId id="519" r:id="rId29"/>
    <p:sldId id="523" r:id="rId30"/>
    <p:sldId id="520" r:id="rId31"/>
    <p:sldId id="52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7F52"/>
    <a:srgbClr val="4F8D65"/>
    <a:srgbClr val="377A4F"/>
    <a:srgbClr val="404040"/>
    <a:srgbClr val="595959"/>
    <a:srgbClr val="262626"/>
    <a:srgbClr val="7F7F7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showGuides="1">
      <p:cViewPr varScale="1">
        <p:scale>
          <a:sx n="87" d="100"/>
          <a:sy n="87" d="100"/>
        </p:scale>
        <p:origin x="595" y="48"/>
      </p:cViewPr>
      <p:guideLst>
        <p:guide orient="horz" pos="23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CB478-FE5B-48B8-ACE8-D9B869B7EB7A}" type="datetimeFigureOut">
              <a:rPr lang="zh-CN" altLang="en-US" smtClean="0"/>
              <a:t>2020/8/20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7A46C-FDAB-43AD-9F50-247EFE04A7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26</a:t>
            </a:fld>
            <a:endParaRPr lang="zh-CN" altLang="en-US"/>
          </a:p>
        </p:txBody>
      </p:sp>
    </p:spTree>
    <p:extLst>
      <p:ext uri="{BB962C8B-B14F-4D97-AF65-F5344CB8AC3E}">
        <p14:creationId xmlns:p14="http://schemas.microsoft.com/office/powerpoint/2010/main" val="225538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30</a:t>
            </a:fld>
            <a:endParaRPr lang="zh-CN" altLang="en-US"/>
          </a:p>
        </p:txBody>
      </p:sp>
    </p:spTree>
    <p:extLst>
      <p:ext uri="{BB962C8B-B14F-4D97-AF65-F5344CB8AC3E}">
        <p14:creationId xmlns:p14="http://schemas.microsoft.com/office/powerpoint/2010/main" val="190339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14</a:t>
            </a:fld>
            <a:endParaRPr lang="zh-CN" altLang="en-US"/>
          </a:p>
        </p:txBody>
      </p:sp>
    </p:spTree>
    <p:extLst>
      <p:ext uri="{BB962C8B-B14F-4D97-AF65-F5344CB8AC3E}">
        <p14:creationId xmlns:p14="http://schemas.microsoft.com/office/powerpoint/2010/main" val="373139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E7A46C-FDAB-43AD-9F50-247EFE04A74C}" type="slidenum">
              <a:rPr lang="zh-CN" altLang="en-US" smtClean="0"/>
              <a:t>21</a:t>
            </a:fld>
            <a:endParaRPr lang="zh-CN" altLang="en-US"/>
          </a:p>
        </p:txBody>
      </p:sp>
    </p:spTree>
    <p:extLst>
      <p:ext uri="{BB962C8B-B14F-4D97-AF65-F5344CB8AC3E}">
        <p14:creationId xmlns:p14="http://schemas.microsoft.com/office/powerpoint/2010/main" val="176320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6184"/>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4165600" y="6356351"/>
            <a:ext cx="3860800" cy="366184"/>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8737600" y="6356351"/>
            <a:ext cx="2844800" cy="366184"/>
          </a:xfrm>
        </p:spPr>
        <p:txBody>
          <a:bodyPr/>
          <a:lstStyle/>
          <a:p>
            <a:pPr lvl="0" eaLnBrk="1" fontAlgn="base" hangingPunct="1"/>
            <a:fld id="{9A0DB2DC-4C9A-4742-B13C-FB6460FD3503}" type="slidenum">
              <a:rPr lang="zh-CN" altLang="en-US" strike="noStrike" noProof="1" dirty="0">
                <a:latin typeface="Calibri" panose="020F0502020204030204" charset="0"/>
                <a:ea typeface="宋体" panose="02010600030101010101" pitchFamily="2"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gzt.mayihr.com/event/adver2?from=zqbc_20200827zbkkj"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slideLayout" Target="../slideLayouts/slideLayout2.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image" Target="../media/image2.sv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image" Target="../media/image1.png"/><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zt.mayihr.com/event/adver2?from=zqbc_20200827zbkkj"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mayihr.com/event/event_2.php?from=zqbc_20200827zbkkj"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6727580" y="2310382"/>
            <a:ext cx="5154178" cy="4971511"/>
            <a:chOff x="8705175" y="708628"/>
            <a:chExt cx="408400" cy="393926"/>
          </a:xfrm>
          <a:solidFill>
            <a:schemeClr val="bg1">
              <a:alpha val="10000"/>
            </a:schemeClr>
          </a:solidFill>
        </p:grpSpPr>
        <p:sp>
          <p:nvSpPr>
            <p:cNvPr id="10" name="Freeform 5"/>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6"/>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2" name="图形 11"/>
          <p:cNvPicPr>
            <a:picLocks noChangeAspect="1"/>
          </p:cNvPicPr>
          <p:nvPr/>
        </p:nvPicPr>
        <p:blipFill>
          <a:blip r:embed="rId2"/>
          <a:stretch>
            <a:fillRect/>
          </a:stretch>
        </p:blipFill>
        <p:spPr>
          <a:xfrm>
            <a:off x="9689719" y="315071"/>
            <a:ext cx="1964618" cy="686373"/>
          </a:xfrm>
          <a:prstGeom prst="rect">
            <a:avLst/>
          </a:prstGeom>
        </p:spPr>
      </p:pic>
      <p:sp>
        <p:nvSpPr>
          <p:cNvPr id="2" name="矩形 1"/>
          <p:cNvSpPr/>
          <p:nvPr/>
        </p:nvSpPr>
        <p:spPr>
          <a:xfrm>
            <a:off x="2452685" y="2405183"/>
            <a:ext cx="8329993" cy="1631216"/>
          </a:xfrm>
          <a:prstGeom prst="rect">
            <a:avLst/>
          </a:prstGeom>
        </p:spPr>
        <p:txBody>
          <a:bodyPr wrap="square">
            <a:spAutoFit/>
          </a:bodyPr>
          <a:lstStyle/>
          <a:p>
            <a:pPr algn="ctr"/>
            <a:r>
              <a:rPr lang="zh-CN" altLang="en-US" sz="2000" dirty="0">
                <a:solidFill>
                  <a:schemeClr val="bg1"/>
                </a:solidFill>
                <a:latin typeface="方正兰亭纤黑_GBK" panose="02000000000000000000"/>
              </a:rPr>
              <a:t>本</a:t>
            </a:r>
            <a:r>
              <a:rPr lang="en-US" altLang="zh-CN" sz="2000" dirty="0">
                <a:solidFill>
                  <a:schemeClr val="bg1"/>
                </a:solidFill>
                <a:latin typeface="方正兰亭纤黑_GBK" panose="02000000000000000000"/>
              </a:rPr>
              <a:t>PPT</a:t>
            </a:r>
            <a:r>
              <a:rPr lang="zh-CN" altLang="en-US" sz="2000" dirty="0">
                <a:solidFill>
                  <a:schemeClr val="bg1"/>
                </a:solidFill>
                <a:latin typeface="方正兰亭纤黑_GBK" panose="02000000000000000000"/>
              </a:rPr>
              <a:t>为</a:t>
            </a:r>
            <a:r>
              <a:rPr lang="en-US" altLang="zh-CN" sz="2000" dirty="0">
                <a:solidFill>
                  <a:schemeClr val="bg1"/>
                </a:solidFill>
                <a:latin typeface="方正兰亭纤黑_GBK" panose="02000000000000000000"/>
              </a:rPr>
              <a:t>《</a:t>
            </a:r>
            <a:r>
              <a:rPr lang="zh-CN" altLang="en-US" sz="2000" dirty="0">
                <a:solidFill>
                  <a:schemeClr val="bg1"/>
                </a:solidFill>
                <a:latin typeface="方正兰亭纤黑_GBK" panose="02000000000000000000"/>
              </a:rPr>
              <a:t>企业如何规避劳动法风险</a:t>
            </a:r>
            <a:r>
              <a:rPr lang="en-US" altLang="zh-CN" sz="2000" dirty="0">
                <a:solidFill>
                  <a:schemeClr val="bg1"/>
                </a:solidFill>
                <a:latin typeface="方正兰亭纤黑_GBK" panose="02000000000000000000"/>
              </a:rPr>
              <a:t>》</a:t>
            </a:r>
            <a:r>
              <a:rPr lang="zh-CN" altLang="en-US" sz="2000" dirty="0">
                <a:solidFill>
                  <a:schemeClr val="bg1"/>
                </a:solidFill>
                <a:latin typeface="方正兰亭纤黑_GBK" panose="02000000000000000000"/>
              </a:rPr>
              <a:t>直播课件内容</a:t>
            </a:r>
            <a:endParaRPr lang="en-US" altLang="zh-CN" sz="2000" dirty="0">
              <a:solidFill>
                <a:schemeClr val="bg1"/>
              </a:solidFill>
              <a:latin typeface="方正兰亭纤黑_GBK" panose="02000000000000000000"/>
            </a:endParaRPr>
          </a:p>
          <a:p>
            <a:pPr algn="ctr"/>
            <a:endParaRPr lang="en-US" altLang="zh-CN" sz="2000" dirty="0">
              <a:solidFill>
                <a:schemeClr val="bg1"/>
              </a:solidFill>
              <a:latin typeface="方正兰亭纤黑_GBK" panose="02000000000000000000"/>
            </a:endParaRPr>
          </a:p>
          <a:p>
            <a:pPr algn="ctr"/>
            <a:r>
              <a:rPr lang="zh-CN" altLang="en-US" sz="2000" b="0" i="0" dirty="0">
                <a:solidFill>
                  <a:schemeClr val="bg1"/>
                </a:solidFill>
                <a:effectLst/>
                <a:latin typeface="Roboto" panose="02000000000000000000" pitchFamily="2" charset="0"/>
              </a:rPr>
              <a:t>直播回看地址： （在页面中点击观看回放，注册后即可观看）</a:t>
            </a:r>
            <a:br>
              <a:rPr lang="zh-CN" altLang="en-US" sz="2000" dirty="0">
                <a:solidFill>
                  <a:schemeClr val="bg1"/>
                </a:solidFill>
              </a:rPr>
            </a:br>
            <a:r>
              <a:rPr lang="en-US" altLang="zh-CN" sz="2000" b="0" i="0" u="sng" dirty="0">
                <a:solidFill>
                  <a:schemeClr val="bg1"/>
                </a:solidFill>
                <a:effectLst/>
                <a:latin typeface="Roboto" panose="02000000000000000000" pitchFamily="2" charset="0"/>
              </a:rPr>
              <a:t>https://app.ma.scrmtech.com/meetings/MeetingPc/Detail?pf_uid=13363_1571&amp;id=22537&amp;pf_type=3</a:t>
            </a:r>
            <a:endParaRPr lang="en-US" altLang="zh-CN" sz="2000" u="sng" dirty="0">
              <a:solidFill>
                <a:schemeClr val="bg1"/>
              </a:solidFill>
              <a:latin typeface="Roboto" panose="02000000000000000000" pitchFamily="2" charset="0"/>
            </a:endParaRPr>
          </a:p>
        </p:txBody>
      </p:sp>
    </p:spTree>
    <p:extLst>
      <p:ext uri="{BB962C8B-B14F-4D97-AF65-F5344CB8AC3E}">
        <p14:creationId xmlns:p14="http://schemas.microsoft.com/office/powerpoint/2010/main" val="3013367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0837FE4-0BC1-480E-ACF7-92F7A00B37EA}"/>
              </a:ext>
            </a:extLst>
          </p:cNvPr>
          <p:cNvSpPr/>
          <p:nvPr/>
        </p:nvSpPr>
        <p:spPr>
          <a:xfrm>
            <a:off x="984061" y="1759134"/>
            <a:ext cx="22036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7" name="矩形: 圆角 6">
            <a:extLst>
              <a:ext uri="{FF2B5EF4-FFF2-40B4-BE49-F238E27FC236}">
                <a16:creationId xmlns:a16="http://schemas.microsoft.com/office/drawing/2014/main" id="{110D0523-1BBE-40F2-8DC5-CE3E24F6035B}"/>
              </a:ext>
            </a:extLst>
          </p:cNvPr>
          <p:cNvSpPr/>
          <p:nvPr/>
        </p:nvSpPr>
        <p:spPr>
          <a:xfrm>
            <a:off x="984061" y="3265400"/>
            <a:ext cx="23687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DA2CD34D-B9B8-4760-8B54-0D48F3FBD59D}"/>
              </a:ext>
            </a:extLst>
          </p:cNvPr>
          <p:cNvSpPr/>
          <p:nvPr/>
        </p:nvSpPr>
        <p:spPr>
          <a:xfrm>
            <a:off x="984061" y="5608320"/>
            <a:ext cx="41086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2" name="文本框 1">
            <a:extLst>
              <a:ext uri="{FF2B5EF4-FFF2-40B4-BE49-F238E27FC236}">
                <a16:creationId xmlns:a16="http://schemas.microsoft.com/office/drawing/2014/main" id="{95AD380F-F3B0-4F2E-9498-3EBD8F61395A}"/>
              </a:ext>
            </a:extLst>
          </p:cNvPr>
          <p:cNvSpPr txBox="1"/>
          <p:nvPr/>
        </p:nvSpPr>
        <p:spPr>
          <a:xfrm>
            <a:off x="661670" y="1300480"/>
            <a:ext cx="10868025" cy="5125720"/>
          </a:xfrm>
          <a:prstGeom prst="rect">
            <a:avLst/>
          </a:prstGeom>
          <a:noFill/>
        </p:spPr>
        <p:txBody>
          <a:bodyPr wrap="square" rtlCol="0">
            <a:spAutoFit/>
          </a:bodyPr>
          <a:lstStyle/>
          <a:p>
            <a:pPr>
              <a:lnSpc>
                <a:spcPct val="140000"/>
              </a:lnSpc>
            </a:pPr>
            <a:r>
              <a:rPr lang="zh-CN" altLang="en-US">
                <a:solidFill>
                  <a:schemeClr val="tx1">
                    <a:lumMod val="75000"/>
                    <a:lumOff val="25000"/>
                  </a:schemeClr>
                </a:solidFill>
                <a:latin typeface="微软雅黑" charset="0"/>
                <a:ea typeface="微软雅黑" charset="0"/>
                <a:cs typeface="微软雅黑" charset="0"/>
              </a:rPr>
              <a:t>按照劳动合同的期限一般劳动合同分为以下三类：</a:t>
            </a:r>
            <a:endParaRPr lang="zh-CN" altLang="en-US">
              <a:solidFill>
                <a:schemeClr val="bg1">
                  <a:lumMod val="50000"/>
                </a:schemeClr>
              </a:solidFill>
              <a:latin typeface="微软雅黑" charset="0"/>
              <a:ea typeface="微软雅黑" charset="0"/>
              <a:cs typeface="微软雅黑" charset="0"/>
            </a:endParaRPr>
          </a:p>
          <a:p>
            <a:pPr>
              <a:lnSpc>
                <a:spcPct val="140000"/>
              </a:lnSpc>
            </a:pPr>
            <a:r>
              <a:rPr lang="zh-CN" altLang="en-US" b="1">
                <a:solidFill>
                  <a:schemeClr val="tx1"/>
                </a:solidFill>
                <a:latin typeface="微软雅黑" charset="0"/>
                <a:ea typeface="微软雅黑" charset="0"/>
                <a:cs typeface="微软雅黑" charset="0"/>
              </a:rPr>
              <a:t>1、</a:t>
            </a:r>
            <a:r>
              <a:rPr lang="zh-CN" altLang="en-US" b="1">
                <a:solidFill>
                  <a:schemeClr val="bg1"/>
                </a:solidFill>
                <a:latin typeface="微软雅黑" charset="0"/>
                <a:ea typeface="微软雅黑" charset="0"/>
                <a:cs typeface="微软雅黑" charset="0"/>
              </a:rPr>
              <a:t>固定期限劳动合同</a:t>
            </a:r>
            <a:endParaRPr lang="zh-CN" altLang="en-US">
              <a:solidFill>
                <a:schemeClr val="bg1"/>
              </a:solidFill>
              <a:latin typeface="微软雅黑" charset="0"/>
              <a:ea typeface="微软雅黑" charset="0"/>
              <a:cs typeface="微软雅黑" charset="0"/>
            </a:endParaRPr>
          </a:p>
          <a:p>
            <a:pPr>
              <a:lnSpc>
                <a:spcPct val="140000"/>
              </a:lnSpc>
            </a:pPr>
            <a:r>
              <a:rPr lang="zh-CN" altLang="en-US">
                <a:solidFill>
                  <a:schemeClr val="tx1">
                    <a:lumMod val="75000"/>
                    <a:lumOff val="25000"/>
                  </a:schemeClr>
                </a:solidFill>
                <a:latin typeface="微软雅黑" charset="0"/>
                <a:ea typeface="微软雅黑" charset="0"/>
                <a:cs typeface="微软雅黑" charset="0"/>
              </a:rPr>
              <a:t>是指用人单位与劳动者约定合同终止时间的劳动合同。用人单位与劳动者协商一致，可以订立固定期限劳动合同。</a:t>
            </a:r>
            <a:endParaRPr lang="zh-CN" altLang="en-US">
              <a:solidFill>
                <a:schemeClr val="bg1">
                  <a:lumMod val="50000"/>
                </a:schemeClr>
              </a:solidFill>
              <a:latin typeface="微软雅黑" charset="0"/>
              <a:ea typeface="微软雅黑" charset="0"/>
              <a:cs typeface="微软雅黑" charset="0"/>
            </a:endParaRPr>
          </a:p>
          <a:p>
            <a:pPr>
              <a:lnSpc>
                <a:spcPct val="140000"/>
              </a:lnSpc>
            </a:pPr>
            <a:endParaRPr lang="zh-CN" altLang="en-US">
              <a:solidFill>
                <a:schemeClr val="bg1">
                  <a:lumMod val="50000"/>
                </a:schemeClr>
              </a:solidFill>
              <a:latin typeface="微软雅黑" charset="0"/>
              <a:ea typeface="微软雅黑" charset="0"/>
              <a:cs typeface="微软雅黑" charset="0"/>
            </a:endParaRPr>
          </a:p>
          <a:p>
            <a:pPr>
              <a:lnSpc>
                <a:spcPct val="140000"/>
              </a:lnSpc>
            </a:pPr>
            <a:r>
              <a:rPr lang="zh-CN" altLang="en-US" b="1">
                <a:solidFill>
                  <a:schemeClr val="tx1"/>
                </a:solidFill>
                <a:latin typeface="微软雅黑" charset="0"/>
                <a:ea typeface="微软雅黑" charset="0"/>
                <a:cs typeface="微软雅黑" charset="0"/>
              </a:rPr>
              <a:t>2、</a:t>
            </a:r>
            <a:r>
              <a:rPr lang="zh-CN" altLang="en-US" b="1">
                <a:solidFill>
                  <a:schemeClr val="bg1"/>
                </a:solidFill>
                <a:latin typeface="微软雅黑" charset="0"/>
                <a:ea typeface="微软雅黑" charset="0"/>
                <a:cs typeface="微软雅黑" charset="0"/>
              </a:rPr>
              <a:t>无固定期限劳动合同</a:t>
            </a:r>
            <a:endParaRPr lang="zh-CN" altLang="en-US">
              <a:solidFill>
                <a:schemeClr val="bg1"/>
              </a:solidFill>
              <a:latin typeface="微软雅黑" charset="0"/>
              <a:ea typeface="微软雅黑" charset="0"/>
              <a:cs typeface="微软雅黑" charset="0"/>
            </a:endParaRPr>
          </a:p>
          <a:p>
            <a:pPr>
              <a:lnSpc>
                <a:spcPct val="140000"/>
              </a:lnSpc>
            </a:pPr>
            <a:r>
              <a:rPr lang="zh-CN" altLang="en-US">
                <a:solidFill>
                  <a:schemeClr val="tx1">
                    <a:lumMod val="75000"/>
                    <a:lumOff val="25000"/>
                  </a:schemeClr>
                </a:solidFill>
                <a:latin typeface="微软雅黑" charset="0"/>
                <a:ea typeface="微软雅黑" charset="0"/>
                <a:cs typeface="微软雅黑" charset="0"/>
              </a:rPr>
              <a:t>是指用人单位与劳动者约定无确定终止时间的劳动合同。原劳动法规定的长期合同。</a:t>
            </a:r>
          </a:p>
          <a:p>
            <a:pPr>
              <a:lnSpc>
                <a:spcPct val="140000"/>
              </a:lnSpc>
            </a:pPr>
            <a:r>
              <a:rPr lang="zh-CN" altLang="en-US">
                <a:solidFill>
                  <a:schemeClr val="tx1">
                    <a:lumMod val="75000"/>
                    <a:lumOff val="25000"/>
                  </a:schemeClr>
                </a:solidFill>
                <a:latin typeface="微软雅黑" charset="0"/>
                <a:ea typeface="微软雅黑" charset="0"/>
                <a:cs typeface="微软雅黑" charset="0"/>
              </a:rPr>
              <a:t>用人单位与劳动者协商一致，可以订立无固定期限劳动合同。劳动者在该用人单位连续工作满十年的;第二次续签固定期限劳动合同时。用人单位自用工之日起满一年不与劳动者订立书面劳动合同的，视为用人单位与劳动者已订立无固定期限劳动合同。</a:t>
            </a:r>
            <a:endParaRPr lang="zh-CN" altLang="en-US">
              <a:solidFill>
                <a:schemeClr val="bg1">
                  <a:lumMod val="50000"/>
                </a:schemeClr>
              </a:solidFill>
              <a:latin typeface="微软雅黑" charset="0"/>
              <a:ea typeface="微软雅黑" charset="0"/>
              <a:cs typeface="微软雅黑" charset="0"/>
            </a:endParaRPr>
          </a:p>
          <a:p>
            <a:pPr>
              <a:lnSpc>
                <a:spcPct val="140000"/>
              </a:lnSpc>
            </a:pPr>
            <a:endParaRPr lang="zh-CN" altLang="en-US">
              <a:solidFill>
                <a:schemeClr val="bg1">
                  <a:lumMod val="50000"/>
                </a:schemeClr>
              </a:solidFill>
              <a:latin typeface="微软雅黑" charset="0"/>
              <a:ea typeface="微软雅黑" charset="0"/>
              <a:cs typeface="微软雅黑" charset="0"/>
            </a:endParaRPr>
          </a:p>
          <a:p>
            <a:pPr>
              <a:lnSpc>
                <a:spcPct val="140000"/>
              </a:lnSpc>
            </a:pPr>
            <a:r>
              <a:rPr lang="zh-CN" altLang="en-US" b="1">
                <a:solidFill>
                  <a:schemeClr val="tx1"/>
                </a:solidFill>
                <a:latin typeface="微软雅黑" charset="0"/>
                <a:ea typeface="微软雅黑" charset="0"/>
                <a:cs typeface="微软雅黑" charset="0"/>
              </a:rPr>
              <a:t>3、</a:t>
            </a:r>
            <a:r>
              <a:rPr lang="zh-CN" altLang="en-US" b="1">
                <a:solidFill>
                  <a:schemeClr val="bg1"/>
                </a:solidFill>
                <a:latin typeface="微软雅黑" charset="0"/>
                <a:ea typeface="微软雅黑" charset="0"/>
                <a:cs typeface="微软雅黑" charset="0"/>
              </a:rPr>
              <a:t>以完成一定工作任务为期限的劳动合同</a:t>
            </a:r>
            <a:endParaRPr lang="zh-CN" altLang="en-US">
              <a:solidFill>
                <a:schemeClr val="bg1"/>
              </a:solidFill>
              <a:latin typeface="微软雅黑" charset="0"/>
              <a:ea typeface="微软雅黑" charset="0"/>
              <a:cs typeface="微软雅黑" charset="0"/>
            </a:endParaRPr>
          </a:p>
          <a:p>
            <a:pPr>
              <a:lnSpc>
                <a:spcPct val="140000"/>
              </a:lnSpc>
            </a:pPr>
            <a:r>
              <a:rPr lang="zh-CN" altLang="en-US">
                <a:solidFill>
                  <a:schemeClr val="tx1">
                    <a:lumMod val="75000"/>
                    <a:lumOff val="25000"/>
                  </a:schemeClr>
                </a:solidFill>
                <a:latin typeface="微软雅黑" charset="0"/>
                <a:ea typeface="微软雅黑" charset="0"/>
                <a:cs typeface="微软雅黑" charset="0"/>
              </a:rPr>
              <a:t>是指用人单位与劳动者约定以某项工作的完成为合同期限的劳动合同。即没有固定期限。</a:t>
            </a: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2646878"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劳动合同类别</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12036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28BA549-7A06-4587-BB33-0AB554667934}"/>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 name="组合 5">
            <a:extLst>
              <a:ext uri="{FF2B5EF4-FFF2-40B4-BE49-F238E27FC236}">
                <a16:creationId xmlns:a16="http://schemas.microsoft.com/office/drawing/2014/main" id="{8CCB323C-FC2C-45EF-9D10-68D654E4A70D}"/>
              </a:ext>
            </a:extLst>
          </p:cNvPr>
          <p:cNvGrpSpPr/>
          <p:nvPr/>
        </p:nvGrpSpPr>
        <p:grpSpPr>
          <a:xfrm>
            <a:off x="6727580" y="2310382"/>
            <a:ext cx="5154178" cy="4971511"/>
            <a:chOff x="8705175" y="708628"/>
            <a:chExt cx="408400" cy="393926"/>
          </a:xfrm>
          <a:solidFill>
            <a:schemeClr val="bg1">
              <a:alpha val="10000"/>
            </a:schemeClr>
          </a:solidFill>
        </p:grpSpPr>
        <p:sp>
          <p:nvSpPr>
            <p:cNvPr id="7" name="Freeform 5">
              <a:extLst>
                <a:ext uri="{FF2B5EF4-FFF2-40B4-BE49-F238E27FC236}">
                  <a16:creationId xmlns:a16="http://schemas.microsoft.com/office/drawing/2014/main" id="{34847996-9E52-459F-9769-E830F3F0C03E}"/>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Freeform 6">
              <a:extLst>
                <a:ext uri="{FF2B5EF4-FFF2-40B4-BE49-F238E27FC236}">
                  <a16:creationId xmlns:a16="http://schemas.microsoft.com/office/drawing/2014/main" id="{27F8F7EE-FF64-4032-854E-1CF08336F071}"/>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9" name="图形 8">
            <a:extLst>
              <a:ext uri="{FF2B5EF4-FFF2-40B4-BE49-F238E27FC236}">
                <a16:creationId xmlns:a16="http://schemas.microsoft.com/office/drawing/2014/main" id="{9210C9FC-518D-4D62-9F15-C8455BF658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3" name="文本框 2"/>
          <p:cNvSpPr txBox="1"/>
          <p:nvPr/>
        </p:nvSpPr>
        <p:spPr>
          <a:xfrm>
            <a:off x="5510228" y="2497956"/>
            <a:ext cx="5182290" cy="706755"/>
          </a:xfrm>
          <a:prstGeom prst="rect">
            <a:avLst/>
          </a:prstGeom>
          <a:noFill/>
        </p:spPr>
        <p:txBody>
          <a:bodyPr wrap="square" rtlCol="0">
            <a:spAutoFit/>
          </a:bodyPr>
          <a:lstStyle/>
          <a:p>
            <a:pPr algn="l"/>
            <a:r>
              <a:rPr lang="zh-CN" altLang="en-US" sz="4000" noProof="1">
                <a:solidFill>
                  <a:schemeClr val="bg1"/>
                </a:solidFill>
              </a:rPr>
              <a:t>一定要签劳动合同吗？</a:t>
            </a:r>
          </a:p>
        </p:txBody>
      </p:sp>
      <p:sp>
        <p:nvSpPr>
          <p:cNvPr id="5" name="矩形 4"/>
          <p:cNvSpPr/>
          <p:nvPr/>
        </p:nvSpPr>
        <p:spPr>
          <a:xfrm>
            <a:off x="1768533" y="2321004"/>
            <a:ext cx="3000593" cy="2214880"/>
          </a:xfrm>
          <a:prstGeom prst="rect">
            <a:avLst/>
          </a:prstGeom>
        </p:spPr>
        <p:txBody>
          <a:bodyPr wrap="square">
            <a:spAutoFit/>
          </a:bodyPr>
          <a:lstStyle/>
          <a:p>
            <a:pPr algn="ctr"/>
            <a:r>
              <a:rPr lang="en-US" altLang="zh-CN" sz="13800" dirty="0">
                <a:solidFill>
                  <a:schemeClr val="bg1"/>
                </a:solidFill>
                <a:latin typeface="方正兰亭超细黑简体" panose="02000000000000000000" pitchFamily="2" charset="-122"/>
                <a:ea typeface="方正兰亭超细黑简体" panose="02000000000000000000" pitchFamily="2" charset="-122"/>
              </a:rPr>
              <a:t>02</a:t>
            </a:r>
            <a:endParaRPr lang="zh-CN" altLang="en-US" sz="13800"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0837FE4-0BC1-480E-ACF7-92F7A00B37EA}"/>
              </a:ext>
            </a:extLst>
          </p:cNvPr>
          <p:cNvSpPr/>
          <p:nvPr/>
        </p:nvSpPr>
        <p:spPr>
          <a:xfrm>
            <a:off x="984061" y="1489710"/>
            <a:ext cx="30545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7" name="矩形: 圆角 6">
            <a:extLst>
              <a:ext uri="{FF2B5EF4-FFF2-40B4-BE49-F238E27FC236}">
                <a16:creationId xmlns:a16="http://schemas.microsoft.com/office/drawing/2014/main" id="{110D0523-1BBE-40F2-8DC5-CE3E24F6035B}"/>
              </a:ext>
            </a:extLst>
          </p:cNvPr>
          <p:cNvSpPr/>
          <p:nvPr/>
        </p:nvSpPr>
        <p:spPr>
          <a:xfrm>
            <a:off x="984061" y="2820900"/>
            <a:ext cx="43245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DA2CD34D-B9B8-4760-8B54-0D48F3FBD59D}"/>
              </a:ext>
            </a:extLst>
          </p:cNvPr>
          <p:cNvSpPr/>
          <p:nvPr/>
        </p:nvSpPr>
        <p:spPr>
          <a:xfrm>
            <a:off x="984061" y="4126690"/>
            <a:ext cx="64073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28835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未签订劳动合同的风险</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10" name="文本框 9">
            <a:extLst>
              <a:ext uri="{FF2B5EF4-FFF2-40B4-BE49-F238E27FC236}">
                <a16:creationId xmlns:a16="http://schemas.microsoft.com/office/drawing/2014/main" id="{DD3B00AC-B792-4DAE-B338-73E3D66E6D0C}"/>
              </a:ext>
            </a:extLst>
          </p:cNvPr>
          <p:cNvSpPr txBox="1"/>
          <p:nvPr/>
        </p:nvSpPr>
        <p:spPr>
          <a:xfrm>
            <a:off x="647700" y="1477010"/>
            <a:ext cx="10868025" cy="4408805"/>
          </a:xfrm>
          <a:prstGeom prst="rect">
            <a:avLst/>
          </a:prstGeom>
          <a:noFill/>
        </p:spPr>
        <p:txBody>
          <a:bodyPr wrap="square" rtlCol="0">
            <a:spAutoFit/>
          </a:bodyPr>
          <a:lstStyle/>
          <a:p>
            <a:pPr>
              <a:lnSpc>
                <a:spcPct val="120000"/>
              </a:lnSpc>
            </a:pPr>
            <a:r>
              <a:rPr lang="zh-CN" altLang="en-US" b="1">
                <a:solidFill>
                  <a:schemeClr val="tx1"/>
                </a:solidFill>
                <a:latin typeface="微软雅黑" charset="0"/>
                <a:ea typeface="微软雅黑" charset="0"/>
                <a:cs typeface="微软雅黑" charset="0"/>
              </a:rPr>
              <a:t>1、</a:t>
            </a:r>
            <a:r>
              <a:rPr lang="zh-CN" altLang="en-US" b="1">
                <a:solidFill>
                  <a:schemeClr val="bg1"/>
                </a:solidFill>
                <a:latin typeface="微软雅黑" charset="0"/>
                <a:ea typeface="微软雅黑" charset="0"/>
                <a:cs typeface="微软雅黑" charset="0"/>
              </a:rPr>
              <a:t>未签劳动合同需赔双倍工资</a:t>
            </a:r>
            <a:endParaRPr lang="zh-CN" altLang="en-US">
              <a:solidFill>
                <a:schemeClr val="bg1"/>
              </a:solidFill>
              <a:latin typeface="微软雅黑" charset="0"/>
              <a:ea typeface="微软雅黑" charset="0"/>
              <a:cs typeface="微软雅黑" charset="0"/>
            </a:endParaRPr>
          </a:p>
          <a:p>
            <a:pPr>
              <a:lnSpc>
                <a:spcPct val="120000"/>
              </a:lnSpc>
            </a:pPr>
            <a:r>
              <a:rPr lang="zh-CN" altLang="en-US">
                <a:solidFill>
                  <a:schemeClr val="tx1">
                    <a:lumMod val="75000"/>
                    <a:lumOff val="25000"/>
                  </a:schemeClr>
                </a:solidFill>
                <a:latin typeface="微软雅黑" charset="0"/>
                <a:ea typeface="微软雅黑" charset="0"/>
                <a:cs typeface="微软雅黑" charset="0"/>
              </a:rPr>
              <a:t>根据《劳动法》第八十二条规定：“用人单位自用工之日起超过一个月不满一年未与劳动者订立书面劳动合同的，应当向劳动者每月支付二倍的工资”。因此企业在时应支付双倍工资。若未支付，职工可申请。    </a:t>
            </a:r>
          </a:p>
          <a:p>
            <a:pPr>
              <a:lnSpc>
                <a:spcPct val="120000"/>
              </a:lnSpc>
            </a:pPr>
            <a:endParaRPr lang="zh-CN" altLang="en-US">
              <a:solidFill>
                <a:schemeClr val="tx1">
                  <a:lumMod val="75000"/>
                  <a:lumOff val="25000"/>
                </a:schemeClr>
              </a:solidFill>
              <a:latin typeface="微软雅黑" charset="0"/>
              <a:ea typeface="微软雅黑" charset="0"/>
              <a:cs typeface="微软雅黑" charset="0"/>
            </a:endParaRPr>
          </a:p>
          <a:p>
            <a:pPr>
              <a:lnSpc>
                <a:spcPct val="120000"/>
              </a:lnSpc>
            </a:pPr>
            <a:r>
              <a:rPr lang="zh-CN" altLang="en-US" b="1">
                <a:solidFill>
                  <a:schemeClr val="tx1"/>
                </a:solidFill>
                <a:latin typeface="微软雅黑" charset="0"/>
                <a:ea typeface="微软雅黑" charset="0"/>
                <a:cs typeface="微软雅黑" charset="0"/>
              </a:rPr>
              <a:t>2、</a:t>
            </a:r>
            <a:r>
              <a:rPr lang="zh-CN" altLang="en-US" b="1">
                <a:solidFill>
                  <a:schemeClr val="bg1"/>
                </a:solidFill>
                <a:latin typeface="微软雅黑" charset="0"/>
                <a:ea typeface="微软雅黑" charset="0"/>
                <a:cs typeface="微软雅黑" charset="0"/>
              </a:rPr>
              <a:t>满一年未签视为建立无固定期限劳动关系</a:t>
            </a:r>
            <a:endParaRPr lang="zh-CN" altLang="en-US">
              <a:solidFill>
                <a:schemeClr val="bg1"/>
              </a:solidFill>
              <a:latin typeface="微软雅黑" charset="0"/>
              <a:ea typeface="微软雅黑" charset="0"/>
              <a:cs typeface="微软雅黑" charset="0"/>
            </a:endParaRPr>
          </a:p>
          <a:p>
            <a:pPr>
              <a:lnSpc>
                <a:spcPct val="120000"/>
              </a:lnSpc>
            </a:pPr>
            <a:r>
              <a:rPr lang="zh-CN" altLang="en-US">
                <a:solidFill>
                  <a:schemeClr val="tx1">
                    <a:lumMod val="75000"/>
                    <a:lumOff val="25000"/>
                  </a:schemeClr>
                </a:solidFill>
                <a:latin typeface="微软雅黑" charset="0"/>
                <a:ea typeface="微软雅黑" charset="0"/>
                <a:cs typeface="微软雅黑" charset="0"/>
              </a:rPr>
              <a:t>《劳动合同法》第十四条规定：“用人单位自用工之日起满一年不与劳动者订立书面劳动合同的，视为用人单位与劳动者已订立无固定期限劳动合同”。这对企业是不利的。</a:t>
            </a:r>
          </a:p>
          <a:p>
            <a:pPr>
              <a:lnSpc>
                <a:spcPct val="120000"/>
              </a:lnSpc>
            </a:pPr>
            <a:endParaRPr lang="zh-CN" altLang="en-US">
              <a:solidFill>
                <a:schemeClr val="tx1">
                  <a:lumMod val="75000"/>
                  <a:lumOff val="25000"/>
                </a:schemeClr>
              </a:solidFill>
              <a:latin typeface="微软雅黑" charset="0"/>
              <a:ea typeface="微软雅黑" charset="0"/>
              <a:cs typeface="微软雅黑" charset="0"/>
            </a:endParaRPr>
          </a:p>
          <a:p>
            <a:pPr>
              <a:lnSpc>
                <a:spcPct val="120000"/>
              </a:lnSpc>
            </a:pPr>
            <a:r>
              <a:rPr lang="zh-CN" altLang="en-US" b="1">
                <a:solidFill>
                  <a:schemeClr val="tx1"/>
                </a:solidFill>
                <a:latin typeface="微软雅黑" charset="0"/>
                <a:ea typeface="微软雅黑" charset="0"/>
                <a:cs typeface="微软雅黑" charset="0"/>
              </a:rPr>
              <a:t>3、</a:t>
            </a:r>
            <a:r>
              <a:rPr lang="zh-CN" altLang="en-US" b="1">
                <a:solidFill>
                  <a:schemeClr val="bg1"/>
                </a:solidFill>
                <a:latin typeface="微软雅黑" charset="0"/>
                <a:ea typeface="微软雅黑" charset="0"/>
                <a:cs typeface="微软雅黑" charset="0"/>
              </a:rPr>
              <a:t>员工可以随时解除劳动合同，且不承担任何违约责任或者赔偿</a:t>
            </a:r>
            <a:endParaRPr lang="zh-CN" altLang="en-US">
              <a:solidFill>
                <a:schemeClr val="bg1"/>
              </a:solidFill>
              <a:latin typeface="微软雅黑" charset="0"/>
              <a:ea typeface="微软雅黑" charset="0"/>
              <a:cs typeface="微软雅黑" charset="0"/>
            </a:endParaRPr>
          </a:p>
          <a:p>
            <a:pPr>
              <a:lnSpc>
                <a:spcPct val="120000"/>
              </a:lnSpc>
            </a:pPr>
            <a:r>
              <a:rPr lang="zh-CN" altLang="en-US">
                <a:solidFill>
                  <a:schemeClr val="tx1">
                    <a:lumMod val="75000"/>
                    <a:lumOff val="25000"/>
                  </a:schemeClr>
                </a:solidFill>
                <a:latin typeface="微软雅黑" charset="0"/>
                <a:ea typeface="微软雅黑" charset="0"/>
                <a:cs typeface="微软雅黑" charset="0"/>
              </a:rPr>
              <a:t>若签了合同，根据《劳动法》第三十七条的规定：“劳动者提前三十日以书面形式通知用人单位，可以。劳动者在试用期内提前三日通知用人单位，可以解除劳动合同。”员工需提前30日通知企业。根据《劳动合同法》第九十条的规定：“劳动者违反本法规定解除劳动合同，或者违反劳动合同中约定的保密义务或者，给用人单位造成损失的，应当承担赔偿责任。”劳动者辞职可能会承担赔偿责任。</a:t>
            </a:r>
          </a:p>
        </p:txBody>
      </p:sp>
    </p:spTree>
    <p:extLst>
      <p:ext uri="{BB962C8B-B14F-4D97-AF65-F5344CB8AC3E}">
        <p14:creationId xmlns:p14="http://schemas.microsoft.com/office/powerpoint/2010/main" val="1502157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0837FE4-0BC1-480E-ACF7-92F7A00B37EA}"/>
              </a:ext>
            </a:extLst>
          </p:cNvPr>
          <p:cNvSpPr/>
          <p:nvPr/>
        </p:nvSpPr>
        <p:spPr>
          <a:xfrm>
            <a:off x="984061" y="1489710"/>
            <a:ext cx="38673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DA2CD34D-B9B8-4760-8B54-0D48F3FBD59D}"/>
              </a:ext>
            </a:extLst>
          </p:cNvPr>
          <p:cNvSpPr/>
          <p:nvPr/>
        </p:nvSpPr>
        <p:spPr>
          <a:xfrm>
            <a:off x="984061" y="3467100"/>
            <a:ext cx="64073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28835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未签订劳动合同的风险</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11" name="文本框 10">
            <a:extLst>
              <a:ext uri="{FF2B5EF4-FFF2-40B4-BE49-F238E27FC236}">
                <a16:creationId xmlns:a16="http://schemas.microsoft.com/office/drawing/2014/main" id="{3DE0AB0D-1F3C-40DE-AC8C-D89C28A4464D}"/>
              </a:ext>
            </a:extLst>
          </p:cNvPr>
          <p:cNvSpPr txBox="1"/>
          <p:nvPr/>
        </p:nvSpPr>
        <p:spPr>
          <a:xfrm>
            <a:off x="647700" y="1477010"/>
            <a:ext cx="10868025" cy="2748280"/>
          </a:xfrm>
          <a:prstGeom prst="rect">
            <a:avLst/>
          </a:prstGeom>
          <a:noFill/>
        </p:spPr>
        <p:txBody>
          <a:bodyPr wrap="square" rtlCol="0">
            <a:spAutoFit/>
          </a:bodyPr>
          <a:lstStyle/>
          <a:p>
            <a:pPr>
              <a:lnSpc>
                <a:spcPct val="120000"/>
              </a:lnSpc>
            </a:pPr>
            <a:r>
              <a:rPr lang="zh-CN" altLang="en-US" b="1">
                <a:solidFill>
                  <a:schemeClr val="tx1"/>
                </a:solidFill>
                <a:latin typeface="微软雅黑" charset="0"/>
                <a:ea typeface="微软雅黑" charset="0"/>
                <a:cs typeface="微软雅黑" charset="0"/>
              </a:rPr>
              <a:t>4、</a:t>
            </a:r>
            <a:r>
              <a:rPr lang="zh-CN" altLang="en-US" b="1">
                <a:solidFill>
                  <a:schemeClr val="bg1"/>
                </a:solidFill>
                <a:latin typeface="微软雅黑" charset="0"/>
                <a:ea typeface="微软雅黑" charset="0"/>
                <a:cs typeface="微软雅黑" charset="0"/>
              </a:rPr>
              <a:t>单位不能以试用不合格为由辞退职工</a:t>
            </a:r>
            <a:endParaRPr lang="zh-CN" altLang="en-US">
              <a:solidFill>
                <a:schemeClr val="bg1"/>
              </a:solidFill>
              <a:latin typeface="微软雅黑" charset="0"/>
              <a:ea typeface="微软雅黑" charset="0"/>
              <a:cs typeface="微软雅黑" charset="0"/>
            </a:endParaRPr>
          </a:p>
          <a:p>
            <a:pPr>
              <a:lnSpc>
                <a:spcPct val="120000"/>
              </a:lnSpc>
            </a:pPr>
            <a:r>
              <a:rPr lang="zh-CN" altLang="en-US">
                <a:solidFill>
                  <a:schemeClr val="tx1">
                    <a:lumMod val="75000"/>
                    <a:lumOff val="25000"/>
                  </a:schemeClr>
                </a:solidFill>
                <a:latin typeface="微软雅黑" charset="0"/>
                <a:ea typeface="微软雅黑" charset="0"/>
                <a:cs typeface="微软雅黑" charset="0"/>
              </a:rPr>
              <a:t>未签合同，未约定试用期；《合同法》第三十九条的规定劳动者在试用期间被证明不符合录用条件的，用人单位可以解除劳动合同。因此签了合同约定了试用期，企业就能在试用期内以不符合录用条件为由随时辞退职工且不用支付经济补偿金。而未签劳动合同就不存在试用期的问题，辞退职工就必须给付经济补偿金。</a:t>
            </a:r>
          </a:p>
          <a:p>
            <a:pPr>
              <a:lnSpc>
                <a:spcPct val="120000"/>
              </a:lnSpc>
            </a:pPr>
            <a:endParaRPr lang="zh-CN" altLang="en-US">
              <a:solidFill>
                <a:schemeClr val="tx1">
                  <a:lumMod val="75000"/>
                  <a:lumOff val="25000"/>
                </a:schemeClr>
              </a:solidFill>
              <a:latin typeface="微软雅黑" charset="0"/>
              <a:ea typeface="微软雅黑" charset="0"/>
              <a:cs typeface="微软雅黑" charset="0"/>
            </a:endParaRPr>
          </a:p>
          <a:p>
            <a:pPr>
              <a:lnSpc>
                <a:spcPct val="120000"/>
              </a:lnSpc>
            </a:pPr>
            <a:r>
              <a:rPr lang="zh-CN" altLang="en-US" b="1">
                <a:solidFill>
                  <a:schemeClr val="tx1"/>
                </a:solidFill>
                <a:latin typeface="微软雅黑" charset="0"/>
                <a:ea typeface="微软雅黑" charset="0"/>
                <a:cs typeface="微软雅黑" charset="0"/>
              </a:rPr>
              <a:t>5、</a:t>
            </a:r>
            <a:r>
              <a:rPr lang="zh-CN" altLang="en-US" b="1">
                <a:solidFill>
                  <a:schemeClr val="bg1"/>
                </a:solidFill>
                <a:latin typeface="微软雅黑" charset="0"/>
                <a:ea typeface="微软雅黑" charset="0"/>
                <a:cs typeface="微软雅黑" charset="0"/>
              </a:rPr>
              <a:t>未签劳动合同依然不能免除为劳动者缴纳各项社保费的义务</a:t>
            </a:r>
            <a:endParaRPr lang="zh-CN" altLang="en-US">
              <a:solidFill>
                <a:schemeClr val="bg1"/>
              </a:solidFill>
              <a:latin typeface="微软雅黑" charset="0"/>
              <a:ea typeface="微软雅黑" charset="0"/>
              <a:cs typeface="微软雅黑" charset="0"/>
            </a:endParaRPr>
          </a:p>
          <a:p>
            <a:pPr>
              <a:lnSpc>
                <a:spcPct val="120000"/>
              </a:lnSpc>
            </a:pPr>
            <a:r>
              <a:rPr lang="zh-CN" altLang="en-US">
                <a:solidFill>
                  <a:schemeClr val="tx1">
                    <a:lumMod val="75000"/>
                    <a:lumOff val="25000"/>
                  </a:schemeClr>
                </a:solidFill>
                <a:latin typeface="微软雅黑" charset="0"/>
                <a:ea typeface="微软雅黑" charset="0"/>
                <a:cs typeface="微软雅黑" charset="0"/>
              </a:rPr>
              <a:t>法律规定只要劳动关系存在，企业就应履行劳动法规定的各项义务。若不履行，劳动者可向部门投诉。</a:t>
            </a:r>
          </a:p>
        </p:txBody>
      </p:sp>
      <p:sp>
        <p:nvSpPr>
          <p:cNvPr id="2" name="Прямоугольник 7">
            <a:extLst>
              <a:ext uri="{FF2B5EF4-FFF2-40B4-BE49-F238E27FC236}">
                <a16:creationId xmlns:a16="http://schemas.microsoft.com/office/drawing/2014/main" id="{A1551BD2-A268-47C7-8FEA-834F2D661812}"/>
              </a:ext>
            </a:extLst>
          </p:cNvPr>
          <p:cNvSpPr/>
          <p:nvPr/>
        </p:nvSpPr>
        <p:spPr>
          <a:xfrm>
            <a:off x="-309886" y="4546600"/>
            <a:ext cx="12780274" cy="3962399"/>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sp>
        <p:nvSpPr>
          <p:cNvPr id="5" name="文本框 4">
            <a:extLst>
              <a:ext uri="{FF2B5EF4-FFF2-40B4-BE49-F238E27FC236}">
                <a16:creationId xmlns:a16="http://schemas.microsoft.com/office/drawing/2014/main" id="{3A2FD796-15D5-4F1D-BE2A-E1F0D1A0EA5A}"/>
              </a:ext>
            </a:extLst>
          </p:cNvPr>
          <p:cNvSpPr txBox="1"/>
          <p:nvPr/>
        </p:nvSpPr>
        <p:spPr>
          <a:xfrm>
            <a:off x="3272920" y="5332856"/>
            <a:ext cx="5614661" cy="646331"/>
          </a:xfrm>
          <a:prstGeom prst="rect">
            <a:avLst/>
          </a:prstGeom>
          <a:noFill/>
        </p:spPr>
        <p:txBody>
          <a:bodyPr wrap="square" rtlCol="0">
            <a:spAutoFit/>
          </a:bodyPr>
          <a:lstStyle/>
          <a:p>
            <a:r>
              <a:rPr lang="zh-CN" altLang="en-US" sz="3600" b="1">
                <a:solidFill>
                  <a:schemeClr val="bg1"/>
                </a:solidFill>
                <a:latin typeface="方正兰亭纤黑_GBK"/>
              </a:rPr>
              <a:t>一定要及时签订劳动合同！</a:t>
            </a:r>
            <a:endParaRPr lang="zh-CN" altLang="en-US" sz="3600" b="1" dirty="0">
              <a:solidFill>
                <a:schemeClr val="bg1"/>
              </a:solidFill>
              <a:latin typeface="方正兰亭纤黑_GBK"/>
            </a:endParaRPr>
          </a:p>
        </p:txBody>
      </p:sp>
    </p:spTree>
    <p:extLst>
      <p:ext uri="{BB962C8B-B14F-4D97-AF65-F5344CB8AC3E}">
        <p14:creationId xmlns:p14="http://schemas.microsoft.com/office/powerpoint/2010/main" val="3993231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28BA549-7A06-4587-BB33-0AB554667934}"/>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 name="组合 5">
            <a:extLst>
              <a:ext uri="{FF2B5EF4-FFF2-40B4-BE49-F238E27FC236}">
                <a16:creationId xmlns:a16="http://schemas.microsoft.com/office/drawing/2014/main" id="{8CCB323C-FC2C-45EF-9D10-68D654E4A70D}"/>
              </a:ext>
            </a:extLst>
          </p:cNvPr>
          <p:cNvGrpSpPr/>
          <p:nvPr/>
        </p:nvGrpSpPr>
        <p:grpSpPr>
          <a:xfrm>
            <a:off x="6727580" y="2310382"/>
            <a:ext cx="5154178" cy="4971511"/>
            <a:chOff x="8705175" y="708628"/>
            <a:chExt cx="408400" cy="393926"/>
          </a:xfrm>
          <a:solidFill>
            <a:schemeClr val="bg1">
              <a:alpha val="10000"/>
            </a:schemeClr>
          </a:solidFill>
        </p:grpSpPr>
        <p:sp>
          <p:nvSpPr>
            <p:cNvPr id="7" name="Freeform 5">
              <a:extLst>
                <a:ext uri="{FF2B5EF4-FFF2-40B4-BE49-F238E27FC236}">
                  <a16:creationId xmlns:a16="http://schemas.microsoft.com/office/drawing/2014/main" id="{34847996-9E52-459F-9769-E830F3F0C03E}"/>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Freeform 6">
              <a:extLst>
                <a:ext uri="{FF2B5EF4-FFF2-40B4-BE49-F238E27FC236}">
                  <a16:creationId xmlns:a16="http://schemas.microsoft.com/office/drawing/2014/main" id="{27F8F7EE-FF64-4032-854E-1CF08336F071}"/>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9" name="图形 8">
            <a:extLst>
              <a:ext uri="{FF2B5EF4-FFF2-40B4-BE49-F238E27FC236}">
                <a16:creationId xmlns:a16="http://schemas.microsoft.com/office/drawing/2014/main" id="{9210C9FC-518D-4D62-9F15-C8455BF658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3" name="文本框 2"/>
          <p:cNvSpPr txBox="1"/>
          <p:nvPr/>
        </p:nvSpPr>
        <p:spPr>
          <a:xfrm>
            <a:off x="5510228" y="2497956"/>
            <a:ext cx="5182290" cy="1323439"/>
          </a:xfrm>
          <a:prstGeom prst="rect">
            <a:avLst/>
          </a:prstGeom>
          <a:noFill/>
        </p:spPr>
        <p:txBody>
          <a:bodyPr wrap="square" rtlCol="0">
            <a:spAutoFit/>
          </a:bodyPr>
          <a:lstStyle/>
          <a:p>
            <a:pPr algn="l"/>
            <a:r>
              <a:rPr lang="zh-CN" altLang="en-US" sz="4000" noProof="1">
                <a:solidFill>
                  <a:schemeClr val="bg1"/>
                </a:solidFill>
              </a:rPr>
              <a:t>劳动合同应该约定什么内容？</a:t>
            </a:r>
          </a:p>
        </p:txBody>
      </p:sp>
      <p:sp>
        <p:nvSpPr>
          <p:cNvPr id="5" name="矩形 4"/>
          <p:cNvSpPr/>
          <p:nvPr/>
        </p:nvSpPr>
        <p:spPr>
          <a:xfrm>
            <a:off x="1768533" y="2321004"/>
            <a:ext cx="3000593" cy="2214880"/>
          </a:xfrm>
          <a:prstGeom prst="rect">
            <a:avLst/>
          </a:prstGeom>
        </p:spPr>
        <p:txBody>
          <a:bodyPr wrap="square">
            <a:spAutoFit/>
          </a:bodyPr>
          <a:lstStyle/>
          <a:p>
            <a:pPr algn="ctr"/>
            <a:r>
              <a:rPr lang="en-US" altLang="zh-CN" sz="13800">
                <a:solidFill>
                  <a:schemeClr val="bg1"/>
                </a:solidFill>
                <a:latin typeface="方正兰亭超细黑简体" panose="02000000000000000000" pitchFamily="2" charset="-122"/>
                <a:ea typeface="方正兰亭超细黑简体" panose="02000000000000000000" pitchFamily="2" charset="-122"/>
              </a:rPr>
              <a:t>03</a:t>
            </a:r>
            <a:endParaRPr lang="zh-CN" altLang="en-US" sz="13800" dirty="0">
              <a:solidFill>
                <a:schemeClr val="bg1"/>
              </a:solidFill>
            </a:endParaRPr>
          </a:p>
        </p:txBody>
      </p:sp>
    </p:spTree>
    <p:custDataLst>
      <p:tags r:id="rId1"/>
    </p:custDataLst>
    <p:extLst>
      <p:ext uri="{BB962C8B-B14F-4D97-AF65-F5344CB8AC3E}">
        <p14:creationId xmlns:p14="http://schemas.microsoft.com/office/powerpoint/2010/main" val="2529467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A4247949-B10A-42A7-98A6-D52C3E2C5D7B}"/>
              </a:ext>
            </a:extLst>
          </p:cNvPr>
          <p:cNvSpPr/>
          <p:nvPr/>
        </p:nvSpPr>
        <p:spPr>
          <a:xfrm>
            <a:off x="2220505" y="1071219"/>
            <a:ext cx="6986995" cy="5433085"/>
          </a:xfrm>
          <a:prstGeom prst="rect">
            <a:avLst/>
          </a:prstGeom>
          <a:solidFill>
            <a:srgbClr val="397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dirty="0">
              <a:solidFill>
                <a:prstClr val="white"/>
              </a:solidFill>
              <a:latin typeface="Calibri" panose="020F0502020204030204"/>
            </a:endParaRPr>
          </a:p>
        </p:txBody>
      </p:sp>
      <p:sp>
        <p:nvSpPr>
          <p:cNvPr id="7" name="Freeform 5">
            <a:extLst>
              <a:ext uri="{FF2B5EF4-FFF2-40B4-BE49-F238E27FC236}">
                <a16:creationId xmlns:a16="http://schemas.microsoft.com/office/drawing/2014/main" id="{3ABC80CB-BE33-495B-82E1-EFD150FAD037}"/>
              </a:ext>
            </a:extLst>
          </p:cNvPr>
          <p:cNvSpPr>
            <a:spLocks noEditPoints="1"/>
          </p:cNvSpPr>
          <p:nvPr/>
        </p:nvSpPr>
        <p:spPr bwMode="auto">
          <a:xfrm>
            <a:off x="7173737" y="3567072"/>
            <a:ext cx="1328292" cy="1960342"/>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solidFill>
            <a:schemeClr val="bg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等线" panose="02010600030101010101" charset="-122"/>
            </a:endParaRPr>
          </a:p>
        </p:txBody>
      </p:sp>
      <p:sp>
        <p:nvSpPr>
          <p:cNvPr id="8" name="Freeform 6">
            <a:extLst>
              <a:ext uri="{FF2B5EF4-FFF2-40B4-BE49-F238E27FC236}">
                <a16:creationId xmlns:a16="http://schemas.microsoft.com/office/drawing/2014/main" id="{BEC98E0A-36A9-4F0E-AA72-825FF322F2CD}"/>
              </a:ext>
            </a:extLst>
          </p:cNvPr>
          <p:cNvSpPr>
            <a:spLocks noEditPoints="1"/>
          </p:cNvSpPr>
          <p:nvPr/>
        </p:nvSpPr>
        <p:spPr bwMode="auto">
          <a:xfrm>
            <a:off x="8423023" y="3041187"/>
            <a:ext cx="1328292" cy="1960342"/>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solidFill>
            <a:schemeClr val="bg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等线" panose="02010600030101010101" charset="-122"/>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2646878"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劳动合同内容</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14" name="Text Box 4">
            <a:extLst>
              <a:ext uri="{FF2B5EF4-FFF2-40B4-BE49-F238E27FC236}">
                <a16:creationId xmlns:a16="http://schemas.microsoft.com/office/drawing/2014/main" id="{C84CA680-AF1F-4D60-99EF-8D5AF70EEFA0}"/>
              </a:ext>
            </a:extLst>
          </p:cNvPr>
          <p:cNvSpPr txBox="1">
            <a:spLocks noChangeArrowheads="1"/>
          </p:cNvSpPr>
          <p:nvPr/>
        </p:nvSpPr>
        <p:spPr bwMode="auto">
          <a:xfrm>
            <a:off x="2488585" y="2879090"/>
            <a:ext cx="523220" cy="2847975"/>
          </a:xfrm>
          <a:prstGeom prst="rect">
            <a:avLst/>
          </a:prstGeom>
          <a:noFill/>
          <a:ln w="9525">
            <a:noFill/>
            <a:miter lim="800000"/>
          </a:ln>
        </p:spPr>
        <p:txBody>
          <a:bodyPr vert="eaVert">
            <a:spAutoFit/>
          </a:bodyPr>
          <a:lstStyle/>
          <a:p>
            <a:pPr eaLnBrk="1" hangingPunct="1">
              <a:spcBef>
                <a:spcPct val="50000"/>
              </a:spcBef>
            </a:pPr>
            <a:r>
              <a:rPr kumimoji="1" lang="zh-CN" altLang="en-US" sz="2200" b="1" dirty="0">
                <a:solidFill>
                  <a:schemeClr val="bg1"/>
                </a:solidFill>
                <a:latin typeface="微软雅黑" charset="0"/>
                <a:ea typeface="微软雅黑" charset="0"/>
              </a:rPr>
              <a:t>劳动合同内容</a:t>
            </a:r>
          </a:p>
        </p:txBody>
      </p:sp>
      <p:sp>
        <p:nvSpPr>
          <p:cNvPr id="15" name="AutoShape 5">
            <a:extLst>
              <a:ext uri="{FF2B5EF4-FFF2-40B4-BE49-F238E27FC236}">
                <a16:creationId xmlns:a16="http://schemas.microsoft.com/office/drawing/2014/main" id="{71AB7BA0-0E0F-425C-9651-A87A3015978C}"/>
              </a:ext>
            </a:extLst>
          </p:cNvPr>
          <p:cNvSpPr/>
          <p:nvPr/>
        </p:nvSpPr>
        <p:spPr bwMode="auto">
          <a:xfrm>
            <a:off x="3062605" y="2188845"/>
            <a:ext cx="228600" cy="3093085"/>
          </a:xfrm>
          <a:prstGeom prst="leftBrace">
            <a:avLst>
              <a:gd name="adj1" fmla="val 132537"/>
              <a:gd name="adj2" fmla="val 50000"/>
            </a:avLst>
          </a:prstGeom>
          <a:noFill/>
          <a:ln w="9525">
            <a:solidFill>
              <a:schemeClr val="bg1"/>
            </a:solidFill>
            <a:round/>
          </a:ln>
        </p:spPr>
        <p:txBody>
          <a:bodyPr wrap="none" anchor="ctr"/>
          <a:lstStyle/>
          <a:p>
            <a:pPr eaLnBrk="1" hangingPunct="1"/>
            <a:endParaRPr lang="zh-CN" altLang="en-US" sz="2200">
              <a:solidFill>
                <a:schemeClr val="tx1">
                  <a:lumMod val="75000"/>
                  <a:lumOff val="25000"/>
                </a:schemeClr>
              </a:solidFill>
              <a:latin typeface="微软雅黑" charset="0"/>
              <a:ea typeface="微软雅黑" charset="0"/>
            </a:endParaRPr>
          </a:p>
        </p:txBody>
      </p:sp>
      <p:sp>
        <p:nvSpPr>
          <p:cNvPr id="16" name="Text Box 6">
            <a:extLst>
              <a:ext uri="{FF2B5EF4-FFF2-40B4-BE49-F238E27FC236}">
                <a16:creationId xmlns:a16="http://schemas.microsoft.com/office/drawing/2014/main" id="{C658B400-F140-4EAF-83FC-4F720265BCE4}"/>
              </a:ext>
            </a:extLst>
          </p:cNvPr>
          <p:cNvSpPr txBox="1">
            <a:spLocks noChangeArrowheads="1"/>
          </p:cNvSpPr>
          <p:nvPr/>
        </p:nvSpPr>
        <p:spPr bwMode="auto">
          <a:xfrm>
            <a:off x="3639840" y="1965325"/>
            <a:ext cx="523220" cy="1749425"/>
          </a:xfrm>
          <a:prstGeom prst="rect">
            <a:avLst/>
          </a:prstGeom>
          <a:noFill/>
          <a:ln w="9525">
            <a:noFill/>
            <a:miter lim="800000"/>
          </a:ln>
        </p:spPr>
        <p:txBody>
          <a:bodyPr vert="eaVert">
            <a:spAutoFit/>
          </a:bodyPr>
          <a:lstStyle/>
          <a:p>
            <a:pPr eaLnBrk="1" hangingPunct="1">
              <a:spcBef>
                <a:spcPct val="50000"/>
              </a:spcBef>
            </a:pPr>
            <a:r>
              <a:rPr kumimoji="1" lang="zh-CN" altLang="en-US" sz="2200" dirty="0">
                <a:solidFill>
                  <a:schemeClr val="bg1"/>
                </a:solidFill>
                <a:latin typeface="微软雅黑" charset="0"/>
                <a:ea typeface="微软雅黑" charset="0"/>
              </a:rPr>
              <a:t>必备条款</a:t>
            </a:r>
          </a:p>
        </p:txBody>
      </p:sp>
      <p:sp>
        <p:nvSpPr>
          <p:cNvPr id="18" name="Text Box 7">
            <a:extLst>
              <a:ext uri="{FF2B5EF4-FFF2-40B4-BE49-F238E27FC236}">
                <a16:creationId xmlns:a16="http://schemas.microsoft.com/office/drawing/2014/main" id="{351CA9B7-B155-4F62-9AB4-31C7381B3894}"/>
              </a:ext>
            </a:extLst>
          </p:cNvPr>
          <p:cNvSpPr txBox="1">
            <a:spLocks noChangeArrowheads="1"/>
          </p:cNvSpPr>
          <p:nvPr/>
        </p:nvSpPr>
        <p:spPr bwMode="auto">
          <a:xfrm>
            <a:off x="3552210" y="4691380"/>
            <a:ext cx="523220" cy="1749425"/>
          </a:xfrm>
          <a:prstGeom prst="rect">
            <a:avLst/>
          </a:prstGeom>
          <a:noFill/>
          <a:ln w="9525">
            <a:noFill/>
            <a:miter lim="800000"/>
          </a:ln>
        </p:spPr>
        <p:txBody>
          <a:bodyPr vert="eaVert">
            <a:spAutoFit/>
          </a:bodyPr>
          <a:lstStyle/>
          <a:p>
            <a:pPr eaLnBrk="1" hangingPunct="1">
              <a:spcBef>
                <a:spcPct val="50000"/>
              </a:spcBef>
            </a:pPr>
            <a:r>
              <a:rPr kumimoji="1" lang="zh-CN" altLang="en-US" sz="2200" dirty="0">
                <a:solidFill>
                  <a:schemeClr val="bg1"/>
                </a:solidFill>
                <a:latin typeface="微软雅黑" charset="0"/>
                <a:ea typeface="微软雅黑" charset="0"/>
              </a:rPr>
              <a:t>约定条款</a:t>
            </a:r>
          </a:p>
        </p:txBody>
      </p:sp>
      <p:sp>
        <p:nvSpPr>
          <p:cNvPr id="20" name="AutoShape 8">
            <a:extLst>
              <a:ext uri="{FF2B5EF4-FFF2-40B4-BE49-F238E27FC236}">
                <a16:creationId xmlns:a16="http://schemas.microsoft.com/office/drawing/2014/main" id="{1E376377-A560-42AA-8D9D-A57CBD7E9C07}"/>
              </a:ext>
            </a:extLst>
          </p:cNvPr>
          <p:cNvSpPr/>
          <p:nvPr/>
        </p:nvSpPr>
        <p:spPr bwMode="auto">
          <a:xfrm>
            <a:off x="4367530" y="1297305"/>
            <a:ext cx="212090" cy="2530475"/>
          </a:xfrm>
          <a:prstGeom prst="leftBrace">
            <a:avLst>
              <a:gd name="adj1" fmla="val 116997"/>
              <a:gd name="adj2" fmla="val 50000"/>
            </a:avLst>
          </a:prstGeom>
          <a:noFill/>
          <a:ln w="9525">
            <a:solidFill>
              <a:schemeClr val="bg1"/>
            </a:solidFill>
            <a:round/>
          </a:ln>
        </p:spPr>
        <p:txBody>
          <a:bodyPr wrap="none" anchor="ctr"/>
          <a:lstStyle/>
          <a:p>
            <a:pPr eaLnBrk="1" hangingPunct="1"/>
            <a:endParaRPr lang="zh-CN" altLang="en-US" sz="2200">
              <a:solidFill>
                <a:schemeClr val="tx1">
                  <a:lumMod val="75000"/>
                  <a:lumOff val="25000"/>
                </a:schemeClr>
              </a:solidFill>
              <a:latin typeface="微软雅黑" charset="0"/>
              <a:ea typeface="微软雅黑" charset="0"/>
            </a:endParaRPr>
          </a:p>
        </p:txBody>
      </p:sp>
      <p:sp>
        <p:nvSpPr>
          <p:cNvPr id="22" name="Text Box 9">
            <a:extLst>
              <a:ext uri="{FF2B5EF4-FFF2-40B4-BE49-F238E27FC236}">
                <a16:creationId xmlns:a16="http://schemas.microsoft.com/office/drawing/2014/main" id="{B3803A76-6BF2-42A2-A276-4A713A6EA79A}"/>
              </a:ext>
            </a:extLst>
          </p:cNvPr>
          <p:cNvSpPr txBox="1">
            <a:spLocks noChangeArrowheads="1"/>
          </p:cNvSpPr>
          <p:nvPr/>
        </p:nvSpPr>
        <p:spPr bwMode="auto">
          <a:xfrm>
            <a:off x="4718685" y="1201420"/>
            <a:ext cx="5395595" cy="2737485"/>
          </a:xfrm>
          <a:prstGeom prst="rect">
            <a:avLst/>
          </a:prstGeom>
          <a:noFill/>
          <a:ln w="9525" algn="ctr">
            <a:noFill/>
            <a:miter lim="800000"/>
          </a:ln>
        </p:spPr>
        <p:txBody>
          <a:bodyPr>
            <a:spAutoFit/>
          </a:bodyPr>
          <a:lstStyle/>
          <a:p>
            <a:pPr eaLnBrk="1" hangingPunct="1">
              <a:lnSpc>
                <a:spcPct val="80000"/>
              </a:lnSpc>
              <a:spcBef>
                <a:spcPct val="50000"/>
              </a:spcBef>
            </a:pPr>
            <a:r>
              <a:rPr lang="zh-CN" altLang="en-US" sz="2000" dirty="0">
                <a:solidFill>
                  <a:schemeClr val="bg1"/>
                </a:solidFill>
                <a:latin typeface="微软雅黑" charset="0"/>
                <a:ea typeface="微软雅黑" charset="0"/>
              </a:rPr>
              <a:t>劳资双方的基本情况</a:t>
            </a:r>
          </a:p>
          <a:p>
            <a:pPr eaLnBrk="1" hangingPunct="1">
              <a:lnSpc>
                <a:spcPct val="80000"/>
              </a:lnSpc>
              <a:spcBef>
                <a:spcPct val="50000"/>
              </a:spcBef>
            </a:pPr>
            <a:r>
              <a:rPr lang="zh-CN" altLang="en-US" sz="2000" dirty="0">
                <a:solidFill>
                  <a:schemeClr val="accent4">
                    <a:lumMod val="60000"/>
                    <a:lumOff val="40000"/>
                  </a:schemeClr>
                </a:solidFill>
                <a:latin typeface="微软雅黑" charset="0"/>
                <a:ea typeface="微软雅黑" charset="0"/>
              </a:rPr>
              <a:t>劳动合同期限</a:t>
            </a:r>
          </a:p>
          <a:p>
            <a:pPr eaLnBrk="1" hangingPunct="1">
              <a:lnSpc>
                <a:spcPct val="80000"/>
              </a:lnSpc>
              <a:spcBef>
                <a:spcPct val="50000"/>
              </a:spcBef>
            </a:pPr>
            <a:r>
              <a:rPr lang="zh-CN" altLang="en-US" sz="2000" dirty="0">
                <a:solidFill>
                  <a:schemeClr val="bg1"/>
                </a:solidFill>
                <a:latin typeface="微软雅黑" charset="0"/>
                <a:ea typeface="微软雅黑" charset="0"/>
              </a:rPr>
              <a:t>工作内容和工作地点</a:t>
            </a:r>
          </a:p>
          <a:p>
            <a:pPr eaLnBrk="1" hangingPunct="1">
              <a:lnSpc>
                <a:spcPct val="80000"/>
              </a:lnSpc>
              <a:spcBef>
                <a:spcPct val="50000"/>
              </a:spcBef>
            </a:pPr>
            <a:r>
              <a:rPr lang="zh-CN" altLang="en-US" sz="2000" dirty="0">
                <a:solidFill>
                  <a:schemeClr val="bg1"/>
                </a:solidFill>
                <a:latin typeface="微软雅黑" charset="0"/>
                <a:ea typeface="微软雅黑" charset="0"/>
              </a:rPr>
              <a:t>工作时间和休息休假</a:t>
            </a:r>
          </a:p>
          <a:p>
            <a:pPr eaLnBrk="1" hangingPunct="1">
              <a:lnSpc>
                <a:spcPct val="80000"/>
              </a:lnSpc>
              <a:spcBef>
                <a:spcPct val="50000"/>
              </a:spcBef>
            </a:pPr>
            <a:r>
              <a:rPr lang="zh-CN" altLang="en-US" sz="2000" dirty="0">
                <a:solidFill>
                  <a:schemeClr val="bg1"/>
                </a:solidFill>
                <a:latin typeface="微软雅黑" charset="0"/>
                <a:ea typeface="微软雅黑" charset="0"/>
              </a:rPr>
              <a:t>劳动报酬</a:t>
            </a:r>
          </a:p>
          <a:p>
            <a:pPr eaLnBrk="1" hangingPunct="1">
              <a:lnSpc>
                <a:spcPct val="80000"/>
              </a:lnSpc>
              <a:spcBef>
                <a:spcPct val="50000"/>
              </a:spcBef>
            </a:pPr>
            <a:r>
              <a:rPr lang="zh-CN" altLang="en-US" sz="2000" dirty="0">
                <a:solidFill>
                  <a:schemeClr val="accent4">
                    <a:lumMod val="60000"/>
                    <a:lumOff val="40000"/>
                  </a:schemeClr>
                </a:solidFill>
                <a:latin typeface="微软雅黑" charset="0"/>
                <a:ea typeface="微软雅黑" charset="0"/>
              </a:rPr>
              <a:t>社会保险</a:t>
            </a:r>
          </a:p>
          <a:p>
            <a:pPr eaLnBrk="1" hangingPunct="1">
              <a:lnSpc>
                <a:spcPct val="80000"/>
              </a:lnSpc>
              <a:spcBef>
                <a:spcPct val="50000"/>
              </a:spcBef>
            </a:pPr>
            <a:r>
              <a:rPr lang="zh-CN" altLang="en-US" sz="2000" dirty="0">
                <a:solidFill>
                  <a:schemeClr val="bg1"/>
                </a:solidFill>
                <a:latin typeface="微软雅黑" charset="0"/>
                <a:ea typeface="微软雅黑" charset="0"/>
              </a:rPr>
              <a:t>劳动保护、劳动条件和职业危害防护</a:t>
            </a:r>
          </a:p>
        </p:txBody>
      </p:sp>
      <p:sp>
        <p:nvSpPr>
          <p:cNvPr id="24" name="Text Box 10">
            <a:extLst>
              <a:ext uri="{FF2B5EF4-FFF2-40B4-BE49-F238E27FC236}">
                <a16:creationId xmlns:a16="http://schemas.microsoft.com/office/drawing/2014/main" id="{45B21F01-CC6E-4B94-AF42-00FBB064FF63}"/>
              </a:ext>
            </a:extLst>
          </p:cNvPr>
          <p:cNvSpPr txBox="1">
            <a:spLocks noChangeArrowheads="1"/>
          </p:cNvSpPr>
          <p:nvPr/>
        </p:nvSpPr>
        <p:spPr bwMode="auto">
          <a:xfrm>
            <a:off x="4705350" y="4102100"/>
            <a:ext cx="5395595" cy="2338705"/>
          </a:xfrm>
          <a:prstGeom prst="rect">
            <a:avLst/>
          </a:prstGeom>
          <a:noFill/>
          <a:ln w="9525" algn="ctr">
            <a:noFill/>
            <a:miter lim="800000"/>
          </a:ln>
        </p:spPr>
        <p:txBody>
          <a:bodyPr>
            <a:spAutoFit/>
          </a:bodyPr>
          <a:lstStyle/>
          <a:p>
            <a:pPr eaLnBrk="1" hangingPunct="1">
              <a:lnSpc>
                <a:spcPct val="80000"/>
              </a:lnSpc>
              <a:spcBef>
                <a:spcPct val="50000"/>
              </a:spcBef>
            </a:pPr>
            <a:r>
              <a:rPr lang="zh-CN" altLang="en-US" sz="2000" dirty="0">
                <a:solidFill>
                  <a:schemeClr val="accent4">
                    <a:lumMod val="60000"/>
                    <a:lumOff val="40000"/>
                  </a:schemeClr>
                </a:solidFill>
                <a:latin typeface="微软雅黑" charset="0"/>
                <a:ea typeface="微软雅黑" charset="0"/>
              </a:rPr>
              <a:t>试用期</a:t>
            </a:r>
          </a:p>
          <a:p>
            <a:pPr eaLnBrk="1" hangingPunct="1">
              <a:lnSpc>
                <a:spcPct val="80000"/>
              </a:lnSpc>
              <a:spcBef>
                <a:spcPct val="50000"/>
              </a:spcBef>
            </a:pPr>
            <a:r>
              <a:rPr lang="zh-CN" altLang="en-US" sz="2000" dirty="0">
                <a:solidFill>
                  <a:schemeClr val="bg1"/>
                </a:solidFill>
                <a:latin typeface="微软雅黑" charset="0"/>
                <a:ea typeface="微软雅黑" charset="0"/>
              </a:rPr>
              <a:t>培训</a:t>
            </a:r>
          </a:p>
          <a:p>
            <a:pPr eaLnBrk="1" hangingPunct="1">
              <a:lnSpc>
                <a:spcPct val="80000"/>
              </a:lnSpc>
              <a:spcBef>
                <a:spcPct val="50000"/>
              </a:spcBef>
            </a:pPr>
            <a:r>
              <a:rPr lang="zh-CN" altLang="en-US" sz="2000" dirty="0">
                <a:solidFill>
                  <a:schemeClr val="bg1"/>
                </a:solidFill>
                <a:latin typeface="微软雅黑" charset="0"/>
                <a:ea typeface="微软雅黑" charset="0"/>
              </a:rPr>
              <a:t>商业秘密保护</a:t>
            </a:r>
          </a:p>
          <a:p>
            <a:pPr eaLnBrk="1" hangingPunct="1">
              <a:lnSpc>
                <a:spcPct val="80000"/>
              </a:lnSpc>
              <a:spcBef>
                <a:spcPct val="50000"/>
              </a:spcBef>
            </a:pPr>
            <a:r>
              <a:rPr lang="zh-CN" altLang="en-US" sz="2000" dirty="0">
                <a:solidFill>
                  <a:schemeClr val="bg1"/>
                </a:solidFill>
                <a:latin typeface="微软雅黑" charset="0"/>
                <a:ea typeface="微软雅黑" charset="0"/>
              </a:rPr>
              <a:t>违约责任</a:t>
            </a:r>
            <a:endParaRPr lang="en-US" altLang="zh-CN" sz="2000" dirty="0">
              <a:solidFill>
                <a:schemeClr val="bg1"/>
              </a:solidFill>
              <a:latin typeface="微软雅黑" charset="0"/>
              <a:ea typeface="微软雅黑" charset="0"/>
            </a:endParaRPr>
          </a:p>
          <a:p>
            <a:pPr eaLnBrk="1" hangingPunct="1">
              <a:lnSpc>
                <a:spcPct val="80000"/>
              </a:lnSpc>
              <a:spcBef>
                <a:spcPct val="50000"/>
              </a:spcBef>
            </a:pPr>
            <a:r>
              <a:rPr lang="zh-CN" altLang="en-US" sz="2000" dirty="0">
                <a:solidFill>
                  <a:schemeClr val="bg1"/>
                </a:solidFill>
                <a:latin typeface="微软雅黑" charset="0"/>
                <a:ea typeface="微软雅黑" charset="0"/>
              </a:rPr>
              <a:t>补充保险和福利待遇</a:t>
            </a:r>
          </a:p>
          <a:p>
            <a:pPr eaLnBrk="1" hangingPunct="1">
              <a:lnSpc>
                <a:spcPct val="80000"/>
              </a:lnSpc>
              <a:spcBef>
                <a:spcPct val="50000"/>
              </a:spcBef>
            </a:pPr>
            <a:r>
              <a:rPr lang="zh-CN" altLang="en-US" sz="2000" dirty="0">
                <a:solidFill>
                  <a:schemeClr val="bg1"/>
                </a:solidFill>
                <a:latin typeface="微软雅黑" charset="0"/>
                <a:ea typeface="微软雅黑" charset="0"/>
              </a:rPr>
              <a:t>合同文字条款</a:t>
            </a:r>
          </a:p>
        </p:txBody>
      </p:sp>
      <p:sp>
        <p:nvSpPr>
          <p:cNvPr id="26" name="AutoShape 11">
            <a:extLst>
              <a:ext uri="{FF2B5EF4-FFF2-40B4-BE49-F238E27FC236}">
                <a16:creationId xmlns:a16="http://schemas.microsoft.com/office/drawing/2014/main" id="{3E0043C1-F120-4790-8171-35AC86483C2B}"/>
              </a:ext>
            </a:extLst>
          </p:cNvPr>
          <p:cNvSpPr/>
          <p:nvPr/>
        </p:nvSpPr>
        <p:spPr bwMode="auto">
          <a:xfrm>
            <a:off x="4428490" y="4146550"/>
            <a:ext cx="169545" cy="2141220"/>
          </a:xfrm>
          <a:prstGeom prst="leftBrace">
            <a:avLst>
              <a:gd name="adj1" fmla="val 101984"/>
              <a:gd name="adj2" fmla="val 50000"/>
            </a:avLst>
          </a:prstGeom>
          <a:noFill/>
          <a:ln w="9525">
            <a:solidFill>
              <a:schemeClr val="bg1"/>
            </a:solidFill>
            <a:round/>
          </a:ln>
        </p:spPr>
        <p:txBody>
          <a:bodyPr wrap="none" anchor="ctr"/>
          <a:lstStyle/>
          <a:p>
            <a:pPr eaLnBrk="1" hangingPunct="1"/>
            <a:endParaRPr lang="zh-CN" altLang="en-US" sz="2200">
              <a:solidFill>
                <a:schemeClr val="tx1">
                  <a:lumMod val="75000"/>
                  <a:lumOff val="25000"/>
                </a:schemeClr>
              </a:solidFill>
              <a:latin typeface="微软雅黑" charset="0"/>
              <a:ea typeface="微软雅黑" charset="0"/>
            </a:endParaRPr>
          </a:p>
        </p:txBody>
      </p:sp>
      <p:sp>
        <p:nvSpPr>
          <p:cNvPr id="28" name="文本框 27">
            <a:extLst>
              <a:ext uri="{FF2B5EF4-FFF2-40B4-BE49-F238E27FC236}">
                <a16:creationId xmlns:a16="http://schemas.microsoft.com/office/drawing/2014/main" id="{D0C9CED8-C67C-4E0F-B4A3-7CBD95D4918F}"/>
              </a:ext>
            </a:extLst>
          </p:cNvPr>
          <p:cNvSpPr txBox="1"/>
          <p:nvPr/>
        </p:nvSpPr>
        <p:spPr>
          <a:xfrm>
            <a:off x="9671827" y="3215640"/>
            <a:ext cx="3879850" cy="1173480"/>
          </a:xfrm>
          <a:prstGeom prst="rect">
            <a:avLst/>
          </a:prstGeom>
          <a:noFill/>
        </p:spPr>
        <p:txBody>
          <a:bodyPr wrap="square" rtlCol="0">
            <a:spAutoFit/>
          </a:bodyPr>
          <a:lstStyle/>
          <a:p>
            <a:pPr>
              <a:lnSpc>
                <a:spcPct val="170000"/>
              </a:lnSpc>
            </a:pPr>
            <a:r>
              <a:rPr lang="zh-CN" altLang="en-US" sz="1600">
                <a:solidFill>
                  <a:srgbClr val="397F52"/>
                </a:solidFill>
                <a:latin typeface="微软雅黑" charset="0"/>
                <a:ea typeface="微软雅黑" charset="0"/>
                <a:cs typeface="微软雅黑" charset="0"/>
                <a:sym typeface="+mn-ea"/>
              </a:rPr>
              <a:t>约定条款指劳动合同中</a:t>
            </a:r>
          </a:p>
          <a:p>
            <a:pPr>
              <a:lnSpc>
                <a:spcPct val="170000"/>
              </a:lnSpc>
            </a:pPr>
            <a:r>
              <a:rPr lang="zh-CN" altLang="en-US" sz="1600">
                <a:solidFill>
                  <a:srgbClr val="397F52"/>
                </a:solidFill>
                <a:latin typeface="微软雅黑" charset="0"/>
                <a:ea typeface="微软雅黑" charset="0"/>
                <a:cs typeface="微软雅黑" charset="0"/>
                <a:sym typeface="+mn-ea"/>
              </a:rPr>
              <a:t>可约定可不约定的条款</a:t>
            </a:r>
            <a:endParaRPr lang="zh-CN" altLang="en-US" sz="1600">
              <a:solidFill>
                <a:srgbClr val="397F52"/>
              </a:solidFill>
              <a:latin typeface="微软雅黑" charset="0"/>
              <a:ea typeface="微软雅黑" charset="0"/>
              <a:cs typeface="微软雅黑" charset="0"/>
            </a:endParaRPr>
          </a:p>
          <a:p>
            <a:endParaRPr lang="zh-CN" altLang="en-US" sz="1600">
              <a:solidFill>
                <a:srgbClr val="397F52"/>
              </a:solidFill>
              <a:latin typeface="微软雅黑" charset="0"/>
              <a:ea typeface="微软雅黑" charset="0"/>
              <a:cs typeface="微软雅黑" charset="0"/>
            </a:endParaRPr>
          </a:p>
        </p:txBody>
      </p:sp>
    </p:spTree>
    <p:extLst>
      <p:ext uri="{BB962C8B-B14F-4D97-AF65-F5344CB8AC3E}">
        <p14:creationId xmlns:p14="http://schemas.microsoft.com/office/powerpoint/2010/main" val="514372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0837FE4-0BC1-480E-ACF7-92F7A00B37EA}"/>
              </a:ext>
            </a:extLst>
          </p:cNvPr>
          <p:cNvSpPr/>
          <p:nvPr/>
        </p:nvSpPr>
        <p:spPr>
          <a:xfrm>
            <a:off x="958661" y="1374801"/>
            <a:ext cx="25592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DA2CD34D-B9B8-4760-8B54-0D48F3FBD59D}"/>
              </a:ext>
            </a:extLst>
          </p:cNvPr>
          <p:cNvSpPr/>
          <p:nvPr/>
        </p:nvSpPr>
        <p:spPr>
          <a:xfrm>
            <a:off x="958661" y="4215590"/>
            <a:ext cx="21401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3467616"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劳动合同条款说明</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12" name="文本框 11">
            <a:extLst>
              <a:ext uri="{FF2B5EF4-FFF2-40B4-BE49-F238E27FC236}">
                <a16:creationId xmlns:a16="http://schemas.microsoft.com/office/drawing/2014/main" id="{AEDF3AB7-DD04-4D55-8035-8887257E8FA4}"/>
              </a:ext>
            </a:extLst>
          </p:cNvPr>
          <p:cNvSpPr txBox="1"/>
          <p:nvPr/>
        </p:nvSpPr>
        <p:spPr>
          <a:xfrm>
            <a:off x="612140" y="1204595"/>
            <a:ext cx="11256010" cy="5349875"/>
          </a:xfrm>
          <a:prstGeom prst="rect">
            <a:avLst/>
          </a:prstGeom>
          <a:noFill/>
        </p:spPr>
        <p:txBody>
          <a:bodyPr wrap="square" rtlCol="0">
            <a:spAutoFit/>
          </a:bodyPr>
          <a:lstStyle/>
          <a:p>
            <a:pPr>
              <a:lnSpc>
                <a:spcPct val="190000"/>
              </a:lnSpc>
            </a:pPr>
            <a:r>
              <a:rPr lang="zh-CN" altLang="en-US" b="1">
                <a:solidFill>
                  <a:schemeClr val="tx1">
                    <a:lumMod val="75000"/>
                    <a:lumOff val="25000"/>
                  </a:schemeClr>
                </a:solidFill>
                <a:latin typeface="微软雅黑" charset="0"/>
                <a:ea typeface="微软雅黑" charset="0"/>
                <a:cs typeface="微软雅黑" charset="0"/>
                <a:sym typeface="+mn-ea"/>
              </a:rPr>
              <a:t>1．</a:t>
            </a:r>
            <a:r>
              <a:rPr lang="zh-CN" altLang="en-US" b="1">
                <a:solidFill>
                  <a:schemeClr val="bg1"/>
                </a:solidFill>
                <a:latin typeface="微软雅黑" charset="0"/>
                <a:ea typeface="微软雅黑" charset="0"/>
                <a:cs typeface="微软雅黑" charset="0"/>
                <a:sym typeface="+mn-ea"/>
              </a:rPr>
              <a:t>劳动合同主体必须分类</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（1）用人单位主体需要考虑的问题是用人资格问题和集团型公司劳动关系归属问题。</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（2）劳动者主体要求有年龄要求和劳动能力要求。</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劳动者年龄分为最低年龄和退休年龄，按照法律规定最低年龄为16 岁，低于最低年龄的用工涉嫌非法用工，导致非法用工的行政责任。退休年龄法律应当结合当地的地方性法律规章予以确定，防止超龄劳动者用工。</a:t>
            </a:r>
          </a:p>
          <a:p>
            <a:pPr>
              <a:lnSpc>
                <a:spcPct val="190000"/>
              </a:lnSpc>
            </a:pPr>
            <a:endParaRPr lang="zh-CN" altLang="en-US" sz="1600">
              <a:solidFill>
                <a:schemeClr val="tx1">
                  <a:lumMod val="75000"/>
                  <a:lumOff val="25000"/>
                </a:schemeClr>
              </a:solidFill>
              <a:latin typeface="微软雅黑" charset="0"/>
              <a:ea typeface="微软雅黑" charset="0"/>
              <a:cs typeface="微软雅黑" charset="0"/>
              <a:sym typeface="+mn-ea"/>
            </a:endParaRPr>
          </a:p>
          <a:p>
            <a:pPr>
              <a:lnSpc>
                <a:spcPct val="190000"/>
              </a:lnSpc>
            </a:pPr>
            <a:r>
              <a:rPr lang="en-US" altLang="zh-CN" b="1">
                <a:solidFill>
                  <a:schemeClr val="tx1">
                    <a:lumMod val="75000"/>
                    <a:lumOff val="25000"/>
                  </a:schemeClr>
                </a:solidFill>
                <a:latin typeface="微软雅黑" charset="0"/>
                <a:ea typeface="微软雅黑" charset="0"/>
                <a:cs typeface="微软雅黑" charset="0"/>
                <a:sym typeface="+mn-ea"/>
              </a:rPr>
              <a:t>2</a:t>
            </a:r>
            <a:r>
              <a:rPr lang="zh-CN" altLang="en-US" b="1">
                <a:solidFill>
                  <a:schemeClr val="tx1">
                    <a:lumMod val="75000"/>
                    <a:lumOff val="25000"/>
                  </a:schemeClr>
                </a:solidFill>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确定劳动合同期限</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（1）法律规定了三种方式：固定期限、无固定期限和以完成一定工作任务为期限。</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（2）同时对劳动合同期限需要建立监控体系，法律规定工作年限超10 年和连续两次订立固定期限劳动合同，劳动者即享有订立无固定期限的强制缔约权。因此单位必须做好对劳动合同期限的监控工作，防止因操作不当，造成合同期限选择中的被动局面。</a:t>
            </a:r>
          </a:p>
        </p:txBody>
      </p:sp>
    </p:spTree>
    <p:extLst>
      <p:ext uri="{BB962C8B-B14F-4D97-AF65-F5344CB8AC3E}">
        <p14:creationId xmlns:p14="http://schemas.microsoft.com/office/powerpoint/2010/main" val="1159539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0837FE4-0BC1-480E-ACF7-92F7A00B37EA}"/>
              </a:ext>
            </a:extLst>
          </p:cNvPr>
          <p:cNvSpPr/>
          <p:nvPr/>
        </p:nvSpPr>
        <p:spPr>
          <a:xfrm>
            <a:off x="958661" y="1336701"/>
            <a:ext cx="13654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DA2CD34D-B9B8-4760-8B54-0D48F3FBD59D}"/>
              </a:ext>
            </a:extLst>
          </p:cNvPr>
          <p:cNvSpPr/>
          <p:nvPr/>
        </p:nvSpPr>
        <p:spPr>
          <a:xfrm>
            <a:off x="958661" y="4279090"/>
            <a:ext cx="19877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9" name="文本框 8">
            <a:extLst>
              <a:ext uri="{FF2B5EF4-FFF2-40B4-BE49-F238E27FC236}">
                <a16:creationId xmlns:a16="http://schemas.microsoft.com/office/drawing/2014/main" id="{BE8F536E-5E8F-4A18-B48D-941DFC402492}"/>
              </a:ext>
            </a:extLst>
          </p:cNvPr>
          <p:cNvSpPr txBox="1"/>
          <p:nvPr/>
        </p:nvSpPr>
        <p:spPr>
          <a:xfrm>
            <a:off x="561340" y="1204595"/>
            <a:ext cx="11256010" cy="5213350"/>
          </a:xfrm>
          <a:prstGeom prst="rect">
            <a:avLst/>
          </a:prstGeom>
          <a:noFill/>
        </p:spPr>
        <p:txBody>
          <a:bodyPr wrap="square" rtlCol="0">
            <a:spAutoFit/>
          </a:bodyPr>
          <a:lstStyle/>
          <a:p>
            <a:pPr>
              <a:lnSpc>
                <a:spcPct val="170000"/>
              </a:lnSpc>
            </a:pPr>
            <a:r>
              <a:rPr lang="en-US" altLang="zh-CN" b="1">
                <a:solidFill>
                  <a:schemeClr val="tx1">
                    <a:lumMod val="75000"/>
                    <a:lumOff val="25000"/>
                  </a:schemeClr>
                </a:solidFill>
                <a:latin typeface="微软雅黑" charset="0"/>
                <a:ea typeface="微软雅黑" charset="0"/>
                <a:cs typeface="微软雅黑" charset="0"/>
                <a:sym typeface="+mn-ea"/>
              </a:rPr>
              <a:t>3</a:t>
            </a:r>
            <a:r>
              <a:rPr lang="zh-CN" altLang="en-US" b="1">
                <a:solidFill>
                  <a:schemeClr val="tx1">
                    <a:lumMod val="75000"/>
                    <a:lumOff val="25000"/>
                  </a:schemeClr>
                </a:solidFill>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约定试用期</a:t>
            </a:r>
            <a:endParaRPr lang="zh-CN" altLang="en-US" sz="1600">
              <a:solidFill>
                <a:schemeClr val="bg1"/>
              </a:solidFill>
              <a:latin typeface="微软雅黑" charset="0"/>
              <a:ea typeface="微软雅黑" charset="0"/>
              <a:cs typeface="微软雅黑" charset="0"/>
              <a:sym typeface="+mn-ea"/>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对试用期的约定要注意三点：</a:t>
            </a: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（1）试用期的期限</a:t>
            </a: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（2）试用期的约定次数，“同一用人单位与同一劳动者只能约定一次试用期”。</a:t>
            </a: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（3）试用期内谨防出资培训。“用人单位出资对员工进行各类技术性培训，职工提出与单位解除劳动关系的，如果在试用期内，则用人单位不得要求员工支付该项培训费用”。</a:t>
            </a: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sym typeface="+mn-ea"/>
            </a:endParaRPr>
          </a:p>
          <a:p>
            <a:pPr>
              <a:lnSpc>
                <a:spcPct val="170000"/>
              </a:lnSpc>
            </a:pPr>
            <a:r>
              <a:rPr lang="en-US" altLang="zh-CN" b="1">
                <a:solidFill>
                  <a:schemeClr val="tx1">
                    <a:lumMod val="75000"/>
                    <a:lumOff val="25000"/>
                  </a:schemeClr>
                </a:solidFill>
                <a:latin typeface="微软雅黑" charset="0"/>
                <a:ea typeface="微软雅黑" charset="0"/>
                <a:cs typeface="微软雅黑" charset="0"/>
                <a:sym typeface="+mn-ea"/>
              </a:rPr>
              <a:t>4</a:t>
            </a:r>
            <a:r>
              <a:rPr lang="zh-CN" altLang="en-US" b="1">
                <a:solidFill>
                  <a:schemeClr val="tx1">
                    <a:lumMod val="75000"/>
                    <a:lumOff val="25000"/>
                  </a:schemeClr>
                </a:solidFill>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工作地点弹性约定</a:t>
            </a:r>
            <a:endParaRPr lang="zh-CN" altLang="en-US" sz="1600">
              <a:solidFill>
                <a:schemeClr val="bg1"/>
              </a:solidFill>
              <a:latin typeface="微软雅黑" charset="0"/>
              <a:ea typeface="微软雅黑" charset="0"/>
              <a:cs typeface="微软雅黑" charset="0"/>
              <a:sym typeface="+mn-ea"/>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一般情况下是将工作地点作为劳动合同履行地对待：</a:t>
            </a: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（1）工作地点宜明确不宜模糊约定。</a:t>
            </a: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（2）工作地点宜面不宜点。</a:t>
            </a: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（3）工作地点约定与岗位相结合。</a:t>
            </a: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3467616"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劳动合同条款说明</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93150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0837FE4-0BC1-480E-ACF7-92F7A00B37EA}"/>
              </a:ext>
            </a:extLst>
          </p:cNvPr>
          <p:cNvSpPr/>
          <p:nvPr/>
        </p:nvSpPr>
        <p:spPr>
          <a:xfrm>
            <a:off x="958661" y="1387501"/>
            <a:ext cx="15559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DA2CD34D-B9B8-4760-8B54-0D48F3FBD59D}"/>
              </a:ext>
            </a:extLst>
          </p:cNvPr>
          <p:cNvSpPr/>
          <p:nvPr/>
        </p:nvSpPr>
        <p:spPr>
          <a:xfrm>
            <a:off x="958661" y="3290800"/>
            <a:ext cx="2241739"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10" name="文本框 9">
            <a:extLst>
              <a:ext uri="{FF2B5EF4-FFF2-40B4-BE49-F238E27FC236}">
                <a16:creationId xmlns:a16="http://schemas.microsoft.com/office/drawing/2014/main" id="{43362AD8-629E-4916-9C56-05F72A4FA7F0}"/>
              </a:ext>
            </a:extLst>
          </p:cNvPr>
          <p:cNvSpPr txBox="1"/>
          <p:nvPr/>
        </p:nvSpPr>
        <p:spPr>
          <a:xfrm>
            <a:off x="548640" y="1204595"/>
            <a:ext cx="11256010" cy="4882515"/>
          </a:xfrm>
          <a:prstGeom prst="rect">
            <a:avLst/>
          </a:prstGeom>
          <a:noFill/>
        </p:spPr>
        <p:txBody>
          <a:bodyPr wrap="square" rtlCol="0">
            <a:spAutoFit/>
          </a:bodyPr>
          <a:lstStyle/>
          <a:p>
            <a:pPr>
              <a:lnSpc>
                <a:spcPct val="190000"/>
              </a:lnSpc>
            </a:pPr>
            <a:r>
              <a:rPr lang="en-US" altLang="zh-CN" b="1">
                <a:solidFill>
                  <a:schemeClr val="tx1">
                    <a:lumMod val="75000"/>
                    <a:lumOff val="25000"/>
                  </a:schemeClr>
                </a:solidFill>
                <a:latin typeface="微软雅黑" charset="0"/>
                <a:ea typeface="微软雅黑" charset="0"/>
                <a:cs typeface="微软雅黑" charset="0"/>
                <a:sym typeface="+mn-ea"/>
              </a:rPr>
              <a:t>5</a:t>
            </a:r>
            <a:r>
              <a:rPr lang="zh-CN" altLang="en-US" b="1">
                <a:solidFill>
                  <a:schemeClr val="tx1">
                    <a:lumMod val="75000"/>
                    <a:lumOff val="25000"/>
                  </a:schemeClr>
                </a:solidFill>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社会保险约定</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（1）社会保险缴费基数优化，社保缴费基数优化需要和工资结构相结合</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（2）社保外包。可以通过社保业务外包降低社保操作的人工成本；商业保险补充</a:t>
            </a:r>
          </a:p>
          <a:p>
            <a:pPr>
              <a:lnSpc>
                <a:spcPct val="190000"/>
              </a:lnSpc>
            </a:pPr>
            <a:endParaRPr lang="zh-CN" altLang="en-US" sz="1600">
              <a:solidFill>
                <a:schemeClr val="tx1">
                  <a:lumMod val="75000"/>
                  <a:lumOff val="25000"/>
                </a:schemeClr>
              </a:solidFill>
              <a:latin typeface="微软雅黑" charset="0"/>
              <a:ea typeface="微软雅黑" charset="0"/>
              <a:cs typeface="微软雅黑" charset="0"/>
              <a:sym typeface="+mn-ea"/>
            </a:endParaRPr>
          </a:p>
          <a:p>
            <a:pPr>
              <a:lnSpc>
                <a:spcPct val="190000"/>
              </a:lnSpc>
            </a:pPr>
            <a:r>
              <a:rPr lang="en-US" altLang="zh-CN" b="1">
                <a:solidFill>
                  <a:schemeClr val="tx1">
                    <a:lumMod val="75000"/>
                    <a:lumOff val="25000"/>
                  </a:schemeClr>
                </a:solidFill>
                <a:latin typeface="微软雅黑" charset="0"/>
                <a:ea typeface="微软雅黑" charset="0"/>
                <a:cs typeface="微软雅黑" charset="0"/>
                <a:sym typeface="+mn-ea"/>
              </a:rPr>
              <a:t>6</a:t>
            </a:r>
            <a:r>
              <a:rPr lang="zh-CN" altLang="en-US" b="1">
                <a:solidFill>
                  <a:schemeClr val="tx1">
                    <a:lumMod val="75000"/>
                    <a:lumOff val="25000"/>
                  </a:schemeClr>
                </a:solidFill>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规章制度指引性条款</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规章制度与员工利益相关的条款其生效有三个前提：</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（1）规章制度经过民主程序制定。只要规章制度内容合法并向员工公示，就可以作为企业管理的依据;</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（2）规章制度必须经过公示程序，告知员工。企业一般可以采用员工告知培训并签订告知函的方式履行告知义务;</a:t>
            </a:r>
          </a:p>
          <a:p>
            <a:pPr>
              <a:lnSpc>
                <a:spcPct val="190000"/>
              </a:lnSpc>
            </a:pPr>
            <a:r>
              <a:rPr lang="zh-CN" altLang="en-US" sz="1600">
                <a:solidFill>
                  <a:schemeClr val="tx1">
                    <a:lumMod val="75000"/>
                    <a:lumOff val="25000"/>
                  </a:schemeClr>
                </a:solidFill>
                <a:latin typeface="微软雅黑" charset="0"/>
                <a:ea typeface="微软雅黑" charset="0"/>
                <a:cs typeface="微软雅黑" charset="0"/>
                <a:sym typeface="+mn-ea"/>
              </a:rPr>
              <a:t>（3）规章制度与劳动合同内容的冲突，劳动合同效力优先。</a:t>
            </a:r>
          </a:p>
          <a:p>
            <a:pPr>
              <a:lnSpc>
                <a:spcPct val="190000"/>
              </a:lnSpc>
            </a:pPr>
            <a:endParaRPr lang="zh-CN" altLang="en-US" sz="1600">
              <a:solidFill>
                <a:schemeClr val="tx1">
                  <a:lumMod val="75000"/>
                  <a:lumOff val="25000"/>
                </a:schemeClr>
              </a:solidFill>
              <a:latin typeface="微软雅黑" charset="0"/>
              <a:ea typeface="微软雅黑" charset="0"/>
              <a:cs typeface="微软雅黑" charset="0"/>
              <a:sym typeface="+mn-ea"/>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3467616"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劳动合同条款说明</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65590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7">
            <a:extLst>
              <a:ext uri="{FF2B5EF4-FFF2-40B4-BE49-F238E27FC236}">
                <a16:creationId xmlns:a16="http://schemas.microsoft.com/office/drawing/2014/main" id="{7B8C378E-AB50-46F0-96A1-4FAC261C2A3D}"/>
              </a:ext>
            </a:extLst>
          </p:cNvPr>
          <p:cNvSpPr/>
          <p:nvPr/>
        </p:nvSpPr>
        <p:spPr>
          <a:xfrm>
            <a:off x="-309886" y="3268318"/>
            <a:ext cx="12780274" cy="5240681"/>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3467616"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劳动合同条款说明</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9" name="文本框 8">
            <a:extLst>
              <a:ext uri="{FF2B5EF4-FFF2-40B4-BE49-F238E27FC236}">
                <a16:creationId xmlns:a16="http://schemas.microsoft.com/office/drawing/2014/main" id="{CCA6FDE4-4E98-4ACE-8A8C-29DB76E7EF7C}"/>
              </a:ext>
            </a:extLst>
          </p:cNvPr>
          <p:cNvSpPr txBox="1"/>
          <p:nvPr/>
        </p:nvSpPr>
        <p:spPr>
          <a:xfrm>
            <a:off x="709930" y="1075055"/>
            <a:ext cx="10771505" cy="2194560"/>
          </a:xfrm>
          <a:prstGeom prst="rect">
            <a:avLst/>
          </a:prstGeom>
          <a:noFill/>
        </p:spPr>
        <p:txBody>
          <a:bodyPr wrap="square" rtlCol="0">
            <a:spAutoFit/>
          </a:bodyPr>
          <a:lstStyle/>
          <a:p>
            <a:pPr>
              <a:lnSpc>
                <a:spcPct val="190000"/>
              </a:lnSpc>
            </a:pPr>
            <a:r>
              <a:rPr lang="zh-CN" altLang="en-US" b="1" dirty="0">
                <a:solidFill>
                  <a:schemeClr val="tx1">
                    <a:lumMod val="75000"/>
                    <a:lumOff val="25000"/>
                  </a:schemeClr>
                </a:solidFill>
                <a:latin typeface="微软雅黑" charset="0"/>
                <a:ea typeface="微软雅黑" charset="0"/>
                <a:cs typeface="微软雅黑" charset="0"/>
                <a:sym typeface="+mn-ea"/>
              </a:rPr>
              <a:t>工资条</a:t>
            </a:r>
            <a:endParaRPr lang="zh-CN" altLang="en-US" dirty="0">
              <a:solidFill>
                <a:schemeClr val="tx1">
                  <a:lumMod val="75000"/>
                  <a:lumOff val="25000"/>
                </a:schemeClr>
              </a:solidFill>
              <a:latin typeface="微软雅黑" charset="0"/>
              <a:ea typeface="微软雅黑" charset="0"/>
              <a:cs typeface="微软雅黑" charset="0"/>
            </a:endParaRPr>
          </a:p>
          <a:p>
            <a:pPr>
              <a:lnSpc>
                <a:spcPct val="190000"/>
              </a:lnSpc>
            </a:pPr>
            <a:r>
              <a:rPr lang="zh-CN" altLang="en-US" dirty="0">
                <a:solidFill>
                  <a:schemeClr val="tx1">
                    <a:lumMod val="75000"/>
                    <a:lumOff val="25000"/>
                  </a:schemeClr>
                </a:solidFill>
                <a:latin typeface="微软雅黑" charset="0"/>
                <a:ea typeface="微软雅黑" charset="0"/>
                <a:cs typeface="微软雅黑" charset="0"/>
                <a:sym typeface="+mn-ea"/>
              </a:rPr>
              <a:t>《工资支付暂行规定》第六条：用人单位在支付工资时应向劳动者提供一份其个人的工资清单。</a:t>
            </a:r>
            <a:endParaRPr lang="zh-CN" altLang="en-US" dirty="0">
              <a:solidFill>
                <a:schemeClr val="tx1">
                  <a:lumMod val="75000"/>
                  <a:lumOff val="25000"/>
                </a:schemeClr>
              </a:solidFill>
              <a:latin typeface="微软雅黑" charset="0"/>
              <a:ea typeface="微软雅黑" charset="0"/>
              <a:cs typeface="微软雅黑" charset="0"/>
            </a:endParaRPr>
          </a:p>
          <a:p>
            <a:pPr>
              <a:lnSpc>
                <a:spcPct val="190000"/>
              </a:lnSpc>
            </a:pPr>
            <a:r>
              <a:rPr lang="zh-CN" altLang="en-US" dirty="0">
                <a:solidFill>
                  <a:schemeClr val="tx1">
                    <a:lumMod val="75000"/>
                    <a:lumOff val="25000"/>
                  </a:schemeClr>
                </a:solidFill>
                <a:latin typeface="微软雅黑" charset="0"/>
                <a:ea typeface="微软雅黑" charset="0"/>
                <a:cs typeface="微软雅黑" charset="0"/>
                <a:sym typeface="+mn-ea"/>
              </a:rPr>
              <a:t>《劳动法》规定，员工对于企业的工资分配方案，享有知情权和监督权。因此，企业不提供工资条将侵犯员工对工资的知情权，具有一定的法律风险。</a:t>
            </a:r>
            <a:endParaRPr lang="zh-CN" altLang="en-US" dirty="0"/>
          </a:p>
        </p:txBody>
      </p:sp>
      <p:pic>
        <p:nvPicPr>
          <p:cNvPr id="2" name="图片 1">
            <a:extLst>
              <a:ext uri="{FF2B5EF4-FFF2-40B4-BE49-F238E27FC236}">
                <a16:creationId xmlns:a16="http://schemas.microsoft.com/office/drawing/2014/main" id="{7A209D8A-9AAD-42E6-8E4C-7D0EA03AAF69}"/>
              </a:ext>
            </a:extLst>
          </p:cNvPr>
          <p:cNvPicPr>
            <a:picLocks noChangeAspect="1"/>
          </p:cNvPicPr>
          <p:nvPr/>
        </p:nvPicPr>
        <p:blipFill>
          <a:blip r:embed="rId4"/>
          <a:stretch>
            <a:fillRect/>
          </a:stretch>
        </p:blipFill>
        <p:spPr>
          <a:xfrm>
            <a:off x="1079500" y="3729990"/>
            <a:ext cx="5941695" cy="2675255"/>
          </a:xfrm>
          <a:prstGeom prst="rect">
            <a:avLst/>
          </a:prstGeom>
        </p:spPr>
      </p:pic>
      <p:pic>
        <p:nvPicPr>
          <p:cNvPr id="3" name="图片 2">
            <a:extLst>
              <a:ext uri="{FF2B5EF4-FFF2-40B4-BE49-F238E27FC236}">
                <a16:creationId xmlns:a16="http://schemas.microsoft.com/office/drawing/2014/main" id="{CEC9D621-0A9C-4110-A01B-42B56894AC22}"/>
              </a:ext>
            </a:extLst>
          </p:cNvPr>
          <p:cNvPicPr>
            <a:picLocks noChangeAspect="1"/>
          </p:cNvPicPr>
          <p:nvPr/>
        </p:nvPicPr>
        <p:blipFill>
          <a:blip r:embed="rId5"/>
          <a:stretch>
            <a:fillRect/>
          </a:stretch>
        </p:blipFill>
        <p:spPr>
          <a:xfrm>
            <a:off x="8052311" y="3713148"/>
            <a:ext cx="2175510" cy="2175510"/>
          </a:xfrm>
          <a:prstGeom prst="rect">
            <a:avLst/>
          </a:prstGeom>
        </p:spPr>
      </p:pic>
      <p:sp>
        <p:nvSpPr>
          <p:cNvPr id="4" name="文本框 3">
            <a:extLst>
              <a:ext uri="{FF2B5EF4-FFF2-40B4-BE49-F238E27FC236}">
                <a16:creationId xmlns:a16="http://schemas.microsoft.com/office/drawing/2014/main" id="{6E8C7DC2-8642-48EF-9E1F-4E7D6FED129F}"/>
              </a:ext>
            </a:extLst>
          </p:cNvPr>
          <p:cNvSpPr txBox="1"/>
          <p:nvPr/>
        </p:nvSpPr>
        <p:spPr>
          <a:xfrm>
            <a:off x="8340072" y="5784751"/>
            <a:ext cx="2100064" cy="547266"/>
          </a:xfrm>
          <a:prstGeom prst="rect">
            <a:avLst/>
          </a:prstGeom>
          <a:noFill/>
        </p:spPr>
        <p:txBody>
          <a:bodyPr wrap="square" rtlCol="0">
            <a:spAutoFit/>
          </a:bodyPr>
          <a:lstStyle/>
          <a:p>
            <a:pPr>
              <a:lnSpc>
                <a:spcPct val="190000"/>
              </a:lnSpc>
            </a:pPr>
            <a:r>
              <a:rPr lang="zh-CN" altLang="en-US" b="1" dirty="0">
                <a:solidFill>
                  <a:schemeClr val="bg1"/>
                </a:solidFill>
                <a:latin typeface="微软雅黑" charset="0"/>
                <a:ea typeface="微软雅黑" charset="0"/>
                <a:cs typeface="微软雅黑" charset="0"/>
                <a:sym typeface="+mn-ea"/>
                <a:hlinkClick r:id="rId6">
                  <a:extLst>
                    <a:ext uri="{A12FA001-AC4F-418D-AE19-62706E023703}">
                      <ahyp:hlinkClr xmlns:ahyp="http://schemas.microsoft.com/office/drawing/2018/hyperlinkcolor" val="tx"/>
                    </a:ext>
                  </a:extLst>
                </a:hlinkClick>
              </a:rPr>
              <a:t>点击免费试用</a:t>
            </a:r>
            <a:r>
              <a:rPr lang="en-US" altLang="zh-CN" b="1" dirty="0">
                <a:solidFill>
                  <a:schemeClr val="bg1"/>
                </a:solidFill>
                <a:latin typeface="微软雅黑" charset="0"/>
                <a:ea typeface="微软雅黑" charset="0"/>
                <a:cs typeface="微软雅黑" charset="0"/>
                <a:sym typeface="+mn-ea"/>
                <a:hlinkClick r:id="rId6">
                  <a:extLst>
                    <a:ext uri="{A12FA001-AC4F-418D-AE19-62706E023703}">
                      <ahyp:hlinkClr xmlns:ahyp="http://schemas.microsoft.com/office/drawing/2018/hyperlinkcolor" val="tx"/>
                    </a:ext>
                  </a:extLst>
                </a:hlinkClick>
              </a:rPr>
              <a:t>&gt;</a:t>
            </a:r>
            <a:endParaRPr lang="zh-CN" altLang="en-US" dirty="0">
              <a:solidFill>
                <a:schemeClr val="bg1"/>
              </a:solidFill>
            </a:endParaRPr>
          </a:p>
        </p:txBody>
      </p:sp>
    </p:spTree>
    <p:extLst>
      <p:ext uri="{BB962C8B-B14F-4D97-AF65-F5344CB8AC3E}">
        <p14:creationId xmlns:p14="http://schemas.microsoft.com/office/powerpoint/2010/main" val="26842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091CE1A-ED18-415E-AAEB-5746942F8E9D}"/>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a:extLst>
              <a:ext uri="{FF2B5EF4-FFF2-40B4-BE49-F238E27FC236}">
                <a16:creationId xmlns:a16="http://schemas.microsoft.com/office/drawing/2014/main" id="{3B7B5BFA-C3E8-4D34-A9C8-7FA66F13B223}"/>
              </a:ext>
            </a:extLst>
          </p:cNvPr>
          <p:cNvGrpSpPr/>
          <p:nvPr/>
        </p:nvGrpSpPr>
        <p:grpSpPr>
          <a:xfrm>
            <a:off x="6727580" y="2310382"/>
            <a:ext cx="5154178" cy="4971511"/>
            <a:chOff x="8705175" y="708628"/>
            <a:chExt cx="408400" cy="393926"/>
          </a:xfrm>
          <a:solidFill>
            <a:schemeClr val="bg1">
              <a:alpha val="10000"/>
            </a:schemeClr>
          </a:solidFill>
        </p:grpSpPr>
        <p:sp>
          <p:nvSpPr>
            <p:cNvPr id="9" name="Freeform 5">
              <a:extLst>
                <a:ext uri="{FF2B5EF4-FFF2-40B4-BE49-F238E27FC236}">
                  <a16:creationId xmlns:a16="http://schemas.microsoft.com/office/drawing/2014/main" id="{BEDA4DC8-28C3-4621-8220-287D3C02EDE3}"/>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Freeform 6">
              <a:extLst>
                <a:ext uri="{FF2B5EF4-FFF2-40B4-BE49-F238E27FC236}">
                  <a16:creationId xmlns:a16="http://schemas.microsoft.com/office/drawing/2014/main" id="{9990C59B-8EAD-4FD9-9E5F-3B8B08B2095E}"/>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1" name="图形 10">
            <a:extLst>
              <a:ext uri="{FF2B5EF4-FFF2-40B4-BE49-F238E27FC236}">
                <a16:creationId xmlns:a16="http://schemas.microsoft.com/office/drawing/2014/main" id="{5085FE50-0339-4B69-BDA0-9C8588C539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3" name="文本框 2"/>
          <p:cNvSpPr txBox="1"/>
          <p:nvPr/>
        </p:nvSpPr>
        <p:spPr>
          <a:xfrm>
            <a:off x="2140585" y="4557260"/>
            <a:ext cx="5927090" cy="523220"/>
          </a:xfrm>
          <a:prstGeom prst="rect">
            <a:avLst/>
          </a:prstGeom>
          <a:noFill/>
        </p:spPr>
        <p:txBody>
          <a:bodyPr wrap="square" rtlCol="0">
            <a:spAutoFit/>
          </a:bodyPr>
          <a:lstStyle/>
          <a:p>
            <a:r>
              <a:rPr lang="zh-CN" altLang="en-US" sz="2800" b="1" dirty="0">
                <a:solidFill>
                  <a:schemeClr val="bg1"/>
                </a:solidFill>
                <a:latin typeface="方正兰亭纤黑_GBK" panose="02000000000000000000"/>
                <a:ea typeface="+mj-ea"/>
              </a:rPr>
              <a:t>劳动合同签订的技巧与风险的规避</a:t>
            </a:r>
          </a:p>
        </p:txBody>
      </p:sp>
      <p:cxnSp>
        <p:nvCxnSpPr>
          <p:cNvPr id="12" name="直接连接符 11">
            <a:extLst>
              <a:ext uri="{FF2B5EF4-FFF2-40B4-BE49-F238E27FC236}">
                <a16:creationId xmlns:a16="http://schemas.microsoft.com/office/drawing/2014/main" id="{48DB9E2D-9880-41E4-9EF5-8B5EBAC45B77}"/>
              </a:ext>
            </a:extLst>
          </p:cNvPr>
          <p:cNvCxnSpPr>
            <a:cxnSpLocks/>
          </p:cNvCxnSpPr>
          <p:nvPr/>
        </p:nvCxnSpPr>
        <p:spPr>
          <a:xfrm>
            <a:off x="2140585" y="4179266"/>
            <a:ext cx="7860030"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48DE9833-687C-4BBC-84D4-C18E9C99EE75}"/>
              </a:ext>
            </a:extLst>
          </p:cNvPr>
          <p:cNvSpPr/>
          <p:nvPr/>
        </p:nvSpPr>
        <p:spPr>
          <a:xfrm>
            <a:off x="2140585" y="2212344"/>
            <a:ext cx="6325905"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spc="300" dirty="0">
                <a:solidFill>
                  <a:prstClr val="white"/>
                </a:solidFill>
                <a:latin typeface="方正兰亭中黑_GBK" panose="02000000000000000000" pitchFamily="2" charset="-122"/>
                <a:ea typeface="方正兰亭纤黑_GBK" panose="02000000000000000000" pitchFamily="2" charset="-122"/>
              </a:rPr>
              <a:t>企业如何规避</a:t>
            </a:r>
            <a:endParaRPr lang="en-US" altLang="zh-CN" sz="4400" spc="300" dirty="0">
              <a:solidFill>
                <a:prstClr val="white"/>
              </a:solidFill>
              <a:latin typeface="方正兰亭中黑_GBK" panose="02000000000000000000" pitchFamily="2" charset="-122"/>
              <a:ea typeface="方正兰亭纤黑_GBK"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60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rPr>
              <a:t>劳动法风险</a:t>
            </a:r>
            <a:endParaRPr kumimoji="0" lang="zh-CN" altLang="en-US" sz="4800" b="0" i="0" u="none" strike="noStrike" kern="1200" cap="none" spc="600" normalizeH="0" baseline="0" noProof="0" dirty="0">
              <a:ln>
                <a:noFill/>
              </a:ln>
              <a:solidFill>
                <a:prstClr val="white"/>
              </a:solidFill>
              <a:effectLst/>
              <a:uLnTx/>
              <a:uFillTx/>
              <a:latin typeface="方正兰亭中黑_GBK" panose="02000000000000000000" pitchFamily="2" charset="-122"/>
              <a:ea typeface="方正兰亭中黑_GBK" panose="02000000000000000000" pitchFamily="2" charset="-122"/>
              <a:cs typeface="+mn-cs"/>
            </a:endParaRPr>
          </a:p>
        </p:txBody>
      </p:sp>
      <p:sp>
        <p:nvSpPr>
          <p:cNvPr id="20" name="Shape 125">
            <a:extLst>
              <a:ext uri="{FF2B5EF4-FFF2-40B4-BE49-F238E27FC236}">
                <a16:creationId xmlns:a16="http://schemas.microsoft.com/office/drawing/2014/main" id="{51B30733-9AEF-4FE1-AACA-1E90B987A225}"/>
              </a:ext>
            </a:extLst>
          </p:cNvPr>
          <p:cNvSpPr/>
          <p:nvPr/>
        </p:nvSpPr>
        <p:spPr>
          <a:xfrm>
            <a:off x="10509106" y="4941965"/>
            <a:ext cx="847217" cy="338554"/>
          </a:xfrm>
          <a:prstGeom prst="rect">
            <a:avLst/>
          </a:prstGeom>
          <a:ln w="12700">
            <a:miter lim="400000"/>
          </a:ln>
        </p:spPr>
        <p:txBody>
          <a:bodyPr wrap="square" lIns="22859" rIns="22859">
            <a:spAutoFit/>
          </a:bodyPr>
          <a:lstStyle/>
          <a:p>
            <a:pPr marL="0" marR="0" lvl="0" indent="0" algn="dist" defTabSz="608965" rtl="0" eaLnBrk="1" fontAlgn="auto" latinLnBrk="0" hangingPunct="0">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3CA337"/>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蚂蚁</a:t>
            </a:r>
            <a:r>
              <a:rPr kumimoji="0" lang="en-US" altLang="zh-CN" sz="1600" b="0" i="0" u="none" strike="noStrike" kern="1200" cap="none" spc="0" normalizeH="0" baseline="0" noProof="0" dirty="0">
                <a:ln>
                  <a:noFill/>
                </a:ln>
                <a:solidFill>
                  <a:srgbClr val="3CA337"/>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HR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28835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劳动合同条款注意事项</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3" name="Прямоугольник 7">
            <a:extLst>
              <a:ext uri="{FF2B5EF4-FFF2-40B4-BE49-F238E27FC236}">
                <a16:creationId xmlns:a16="http://schemas.microsoft.com/office/drawing/2014/main" id="{6066A22D-320E-40F3-A087-11DE6B791ABD}"/>
              </a:ext>
            </a:extLst>
          </p:cNvPr>
          <p:cNvSpPr/>
          <p:nvPr/>
        </p:nvSpPr>
        <p:spPr>
          <a:xfrm>
            <a:off x="-309886" y="2057400"/>
            <a:ext cx="12780274" cy="7040269"/>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sp>
        <p:nvSpPr>
          <p:cNvPr id="11" name="文本框 10">
            <a:extLst>
              <a:ext uri="{FF2B5EF4-FFF2-40B4-BE49-F238E27FC236}">
                <a16:creationId xmlns:a16="http://schemas.microsoft.com/office/drawing/2014/main" id="{5A70035E-20DD-4018-A2D6-C3F2538F303B}"/>
              </a:ext>
            </a:extLst>
          </p:cNvPr>
          <p:cNvSpPr txBox="1"/>
          <p:nvPr/>
        </p:nvSpPr>
        <p:spPr>
          <a:xfrm>
            <a:off x="928904" y="1658620"/>
            <a:ext cx="10868025" cy="6245225"/>
          </a:xfrm>
          <a:prstGeom prst="rect">
            <a:avLst/>
          </a:prstGeom>
          <a:noFill/>
        </p:spPr>
        <p:txBody>
          <a:bodyPr wrap="square" rtlCol="0">
            <a:spAutoFit/>
          </a:bodyPr>
          <a:lstStyle/>
          <a:p>
            <a:pPr>
              <a:lnSpc>
                <a:spcPct val="170000"/>
              </a:lnSpc>
            </a:pPr>
            <a:endParaRPr lang="zh-CN" altLang="en-US" sz="1600">
              <a:solidFill>
                <a:schemeClr val="bg1"/>
              </a:solidFill>
              <a:latin typeface="微软雅黑" charset="0"/>
              <a:ea typeface="微软雅黑" charset="0"/>
              <a:cs typeface="微软雅黑" charset="0"/>
            </a:endParaRPr>
          </a:p>
          <a:p>
            <a:pPr>
              <a:lnSpc>
                <a:spcPct val="200000"/>
              </a:lnSpc>
            </a:pPr>
            <a:r>
              <a:rPr lang="en-US" altLang="zh-CN" sz="1600">
                <a:solidFill>
                  <a:schemeClr val="bg1"/>
                </a:solidFill>
                <a:latin typeface="微软雅黑" charset="0"/>
                <a:ea typeface="微软雅黑" charset="0"/>
                <a:cs typeface="微软雅黑" charset="0"/>
                <a:sym typeface="+mn-ea"/>
              </a:rPr>
              <a:t>1</a:t>
            </a:r>
            <a:r>
              <a:rPr lang="zh-CN" altLang="en-US" sz="1600">
                <a:solidFill>
                  <a:schemeClr val="bg1"/>
                </a:solidFill>
                <a:latin typeface="微软雅黑" charset="0"/>
                <a:ea typeface="微软雅黑" charset="0"/>
                <a:cs typeface="微软雅黑" charset="0"/>
                <a:sym typeface="+mn-ea"/>
              </a:rPr>
              <a:t>、在劳动合同中明确约定录用条件或不符合录用条件的情形，或者另行签订《岗位责任说明》。</a:t>
            </a:r>
            <a:endParaRPr lang="zh-CN" altLang="en-US" sz="1600">
              <a:solidFill>
                <a:schemeClr val="bg1"/>
              </a:solidFill>
              <a:latin typeface="微软雅黑" charset="0"/>
              <a:ea typeface="微软雅黑" charset="0"/>
              <a:cs typeface="微软雅黑" charset="0"/>
            </a:endParaRPr>
          </a:p>
          <a:p>
            <a:pPr>
              <a:lnSpc>
                <a:spcPct val="200000"/>
              </a:lnSpc>
            </a:pPr>
            <a:r>
              <a:rPr lang="en-US" altLang="zh-CN" sz="1600">
                <a:solidFill>
                  <a:schemeClr val="bg1"/>
                </a:solidFill>
                <a:latin typeface="微软雅黑" charset="0"/>
                <a:ea typeface="微软雅黑" charset="0"/>
                <a:cs typeface="微软雅黑" charset="0"/>
                <a:sym typeface="+mn-ea"/>
              </a:rPr>
              <a:t>2</a:t>
            </a:r>
            <a:r>
              <a:rPr lang="zh-CN" altLang="en-US" sz="1600">
                <a:solidFill>
                  <a:schemeClr val="bg1"/>
                </a:solidFill>
                <a:latin typeface="微软雅黑" charset="0"/>
                <a:ea typeface="微软雅黑" charset="0"/>
                <a:cs typeface="微软雅黑" charset="0"/>
                <a:sym typeface="+mn-ea"/>
              </a:rPr>
              <a:t>、企业规章制度中对不符合录用条件的解除劳动合同具体情形或条件进行详细约定，并将该规章制度在劳动合同签订前进行公示，要求劳动者签字确认。</a:t>
            </a:r>
            <a:endParaRPr lang="zh-CN" altLang="en-US" sz="1600">
              <a:solidFill>
                <a:schemeClr val="bg1"/>
              </a:solidFill>
              <a:latin typeface="微软雅黑" charset="0"/>
              <a:ea typeface="微软雅黑" charset="0"/>
              <a:cs typeface="微软雅黑" charset="0"/>
            </a:endParaRPr>
          </a:p>
          <a:p>
            <a:pPr>
              <a:lnSpc>
                <a:spcPct val="200000"/>
              </a:lnSpc>
            </a:pPr>
            <a:r>
              <a:rPr lang="en-US" altLang="zh-CN" sz="1600">
                <a:solidFill>
                  <a:schemeClr val="bg1"/>
                </a:solidFill>
                <a:latin typeface="微软雅黑" charset="0"/>
                <a:ea typeface="微软雅黑" charset="0"/>
                <a:cs typeface="微软雅黑" charset="0"/>
                <a:sym typeface="+mn-ea"/>
              </a:rPr>
              <a:t>3</a:t>
            </a:r>
            <a:r>
              <a:rPr lang="zh-CN" altLang="en-US" sz="1600">
                <a:solidFill>
                  <a:schemeClr val="bg1"/>
                </a:solidFill>
                <a:latin typeface="微软雅黑" charset="0"/>
                <a:ea typeface="微软雅黑" charset="0"/>
                <a:cs typeface="微软雅黑" charset="0"/>
                <a:sym typeface="+mn-ea"/>
              </a:rPr>
              <a:t>、用人单位在考核中对考核时间、考核部门、考核流程、考核方法要有明确清晰的记载，做到书面告知劳动者并要求确认签字。考核完毕后，一定要保存书面的考核意见，留存有不符合录用条件的证据。</a:t>
            </a:r>
          </a:p>
          <a:p>
            <a:pPr>
              <a:lnSpc>
                <a:spcPct val="200000"/>
              </a:lnSpc>
            </a:pPr>
            <a:r>
              <a:rPr lang="en-US" altLang="zh-CN" sz="1600">
                <a:solidFill>
                  <a:schemeClr val="bg1"/>
                </a:solidFill>
                <a:latin typeface="微软雅黑" charset="0"/>
                <a:ea typeface="微软雅黑" charset="0"/>
                <a:cs typeface="微软雅黑" charset="0"/>
                <a:sym typeface="+mn-ea"/>
              </a:rPr>
              <a:t>4</a:t>
            </a:r>
            <a:r>
              <a:rPr lang="zh-CN" altLang="en-US" sz="1600">
                <a:solidFill>
                  <a:schemeClr val="bg1"/>
                </a:solidFill>
                <a:latin typeface="微软雅黑" charset="0"/>
                <a:ea typeface="微软雅黑" charset="0"/>
                <a:cs typeface="微软雅黑" charset="0"/>
                <a:sym typeface="+mn-ea"/>
              </a:rPr>
              <a:t>、合法调岗需要注意的是：调岗之后工资福利是否改变，是否降低其的劳动条件？公司是否提前就调岗进行过协商沟通？调岗后的工作是否有很大差别？</a:t>
            </a:r>
          </a:p>
          <a:p>
            <a:pPr>
              <a:lnSpc>
                <a:spcPct val="200000"/>
              </a:lnSpc>
            </a:pPr>
            <a:r>
              <a:rPr lang="en-US" altLang="zh-CN" sz="1600">
                <a:solidFill>
                  <a:schemeClr val="bg1"/>
                </a:solidFill>
                <a:latin typeface="微软雅黑" charset="0"/>
                <a:ea typeface="微软雅黑" charset="0"/>
                <a:cs typeface="微软雅黑" charset="0"/>
                <a:sym typeface="+mn-ea"/>
              </a:rPr>
              <a:t>5</a:t>
            </a:r>
            <a:r>
              <a:rPr lang="zh-CN" altLang="en-US" sz="1600">
                <a:solidFill>
                  <a:schemeClr val="bg1"/>
                </a:solidFill>
                <a:latin typeface="微软雅黑" charset="0"/>
                <a:ea typeface="微软雅黑" charset="0"/>
                <a:cs typeface="微软雅黑" charset="0"/>
                <a:sym typeface="+mn-ea"/>
              </a:rPr>
              <a:t>、企业可以确定固定期限合同的时间长短，从而影响试用期期限及无固定期限合同的签订，并且合同期满时，企业有进行补偿合法解除合同的权利。企业针对岗位选择合同期限时应该要注意。</a:t>
            </a:r>
          </a:p>
          <a:p>
            <a:pPr>
              <a:lnSpc>
                <a:spcPct val="170000"/>
              </a:lnSpc>
            </a:pPr>
            <a:endParaRPr lang="zh-CN" altLang="en-US" sz="1600" b="1">
              <a:solidFill>
                <a:schemeClr val="bg1"/>
              </a:solidFill>
              <a:latin typeface="微软雅黑" charset="0"/>
              <a:ea typeface="微软雅黑" charset="0"/>
              <a:cs typeface="微软雅黑" charset="0"/>
            </a:endParaRPr>
          </a:p>
          <a:p>
            <a:pPr>
              <a:lnSpc>
                <a:spcPct val="190000"/>
              </a:lnSpc>
            </a:pPr>
            <a:endParaRPr lang="zh-CN" altLang="en-US" sz="1600">
              <a:solidFill>
                <a:schemeClr val="bg1"/>
              </a:solidFill>
              <a:latin typeface="微软雅黑" charset="0"/>
              <a:ea typeface="微软雅黑" charset="0"/>
              <a:cs typeface="微软雅黑" charset="0"/>
            </a:endParaRPr>
          </a:p>
          <a:p>
            <a:pPr>
              <a:lnSpc>
                <a:spcPct val="170000"/>
              </a:lnSpc>
            </a:pPr>
            <a:endParaRPr lang="zh-CN" altLang="en-US" sz="1600" b="1">
              <a:solidFill>
                <a:schemeClr val="bg1"/>
              </a:solidFill>
              <a:latin typeface="微软雅黑" charset="0"/>
              <a:ea typeface="微软雅黑" charset="0"/>
              <a:cs typeface="微软雅黑" charset="0"/>
            </a:endParaRPr>
          </a:p>
        </p:txBody>
      </p:sp>
      <p:sp>
        <p:nvSpPr>
          <p:cNvPr id="7" name="Freeform 29">
            <a:extLst>
              <a:ext uri="{FF2B5EF4-FFF2-40B4-BE49-F238E27FC236}">
                <a16:creationId xmlns:a16="http://schemas.microsoft.com/office/drawing/2014/main" id="{36F444A3-6EA3-4B37-A192-8FB3F69A8BCE}"/>
              </a:ext>
            </a:extLst>
          </p:cNvPr>
          <p:cNvSpPr>
            <a:spLocks noEditPoints="1"/>
          </p:cNvSpPr>
          <p:nvPr/>
        </p:nvSpPr>
        <p:spPr bwMode="auto">
          <a:xfrm>
            <a:off x="550782" y="2236871"/>
            <a:ext cx="316021" cy="313675"/>
          </a:xfrm>
          <a:custGeom>
            <a:avLst/>
            <a:gdLst>
              <a:gd name="T0" fmla="*/ 2118 w 2150"/>
              <a:gd name="T1" fmla="*/ 760 h 2136"/>
              <a:gd name="T2" fmla="*/ 1388 w 2150"/>
              <a:gd name="T3" fmla="*/ 32 h 2136"/>
              <a:gd name="T4" fmla="*/ 1274 w 2150"/>
              <a:gd name="T5" fmla="*/ 32 h 2136"/>
              <a:gd name="T6" fmla="*/ 1091 w 2150"/>
              <a:gd name="T7" fmla="*/ 214 h 2136"/>
              <a:gd name="T8" fmla="*/ 1091 w 2150"/>
              <a:gd name="T9" fmla="*/ 327 h 2136"/>
              <a:gd name="T10" fmla="*/ 1166 w 2150"/>
              <a:gd name="T11" fmla="*/ 402 h 2136"/>
              <a:gd name="T12" fmla="*/ 569 w 2150"/>
              <a:gd name="T13" fmla="*/ 862 h 2136"/>
              <a:gd name="T14" fmla="*/ 525 w 2150"/>
              <a:gd name="T15" fmla="*/ 819 h 2136"/>
              <a:gd name="T16" fmla="*/ 521 w 2150"/>
              <a:gd name="T17" fmla="*/ 815 h 2136"/>
              <a:gd name="T18" fmla="*/ 408 w 2150"/>
              <a:gd name="T19" fmla="*/ 815 h 2136"/>
              <a:gd name="T20" fmla="*/ 227 w 2150"/>
              <a:gd name="T21" fmla="*/ 996 h 2136"/>
              <a:gd name="T22" fmla="*/ 226 w 2150"/>
              <a:gd name="T23" fmla="*/ 997 h 2136"/>
              <a:gd name="T24" fmla="*/ 226 w 2150"/>
              <a:gd name="T25" fmla="*/ 1111 h 2136"/>
              <a:gd name="T26" fmla="*/ 575 w 2150"/>
              <a:gd name="T27" fmla="*/ 1461 h 2136"/>
              <a:gd name="T28" fmla="*/ 77 w 2150"/>
              <a:gd name="T29" fmla="*/ 1958 h 2136"/>
              <a:gd name="T30" fmla="*/ 0 w 2150"/>
              <a:gd name="T31" fmla="*/ 2136 h 2136"/>
              <a:gd name="T32" fmla="*/ 191 w 2150"/>
              <a:gd name="T33" fmla="*/ 2072 h 2136"/>
              <a:gd name="T34" fmla="*/ 688 w 2150"/>
              <a:gd name="T35" fmla="*/ 1574 h 2136"/>
              <a:gd name="T36" fmla="*/ 1038 w 2150"/>
              <a:gd name="T37" fmla="*/ 1924 h 2136"/>
              <a:gd name="T38" fmla="*/ 1038 w 2150"/>
              <a:gd name="T39" fmla="*/ 1924 h 2136"/>
              <a:gd name="T40" fmla="*/ 1151 w 2150"/>
              <a:gd name="T41" fmla="*/ 1924 h 2136"/>
              <a:gd name="T42" fmla="*/ 1330 w 2150"/>
              <a:gd name="T43" fmla="*/ 1744 h 2136"/>
              <a:gd name="T44" fmla="*/ 1335 w 2150"/>
              <a:gd name="T45" fmla="*/ 1741 h 2136"/>
              <a:gd name="T46" fmla="*/ 1335 w 2150"/>
              <a:gd name="T47" fmla="*/ 1627 h 2136"/>
              <a:gd name="T48" fmla="*/ 1286 w 2150"/>
              <a:gd name="T49" fmla="*/ 1580 h 2136"/>
              <a:gd name="T50" fmla="*/ 1747 w 2150"/>
              <a:gd name="T51" fmla="*/ 982 h 2136"/>
              <a:gd name="T52" fmla="*/ 1820 w 2150"/>
              <a:gd name="T53" fmla="*/ 1056 h 2136"/>
              <a:gd name="T54" fmla="*/ 1822 w 2150"/>
              <a:gd name="T55" fmla="*/ 1057 h 2136"/>
              <a:gd name="T56" fmla="*/ 1935 w 2150"/>
              <a:gd name="T57" fmla="*/ 1057 h 2136"/>
              <a:gd name="T58" fmla="*/ 2114 w 2150"/>
              <a:gd name="T59" fmla="*/ 878 h 2136"/>
              <a:gd name="T60" fmla="*/ 2118 w 2150"/>
              <a:gd name="T61" fmla="*/ 874 h 2136"/>
              <a:gd name="T62" fmla="*/ 2118 w 2150"/>
              <a:gd name="T63" fmla="*/ 760 h 2136"/>
              <a:gd name="T64" fmla="*/ 1094 w 2150"/>
              <a:gd name="T65" fmla="*/ 1754 h 2136"/>
              <a:gd name="T66" fmla="*/ 395 w 2150"/>
              <a:gd name="T67" fmla="*/ 1054 h 2136"/>
              <a:gd name="T68" fmla="*/ 465 w 2150"/>
              <a:gd name="T69" fmla="*/ 984 h 2136"/>
              <a:gd name="T70" fmla="*/ 483 w 2150"/>
              <a:gd name="T71" fmla="*/ 1004 h 2136"/>
              <a:gd name="T72" fmla="*/ 505 w 2150"/>
              <a:gd name="T73" fmla="*/ 1025 h 2136"/>
              <a:gd name="T74" fmla="*/ 507 w 2150"/>
              <a:gd name="T75" fmla="*/ 1026 h 2136"/>
              <a:gd name="T76" fmla="*/ 1122 w 2150"/>
              <a:gd name="T77" fmla="*/ 1642 h 2136"/>
              <a:gd name="T78" fmla="*/ 1124 w 2150"/>
              <a:gd name="T79" fmla="*/ 1643 h 2136"/>
              <a:gd name="T80" fmla="*/ 1124 w 2150"/>
              <a:gd name="T81" fmla="*/ 1645 h 2136"/>
              <a:gd name="T82" fmla="*/ 1164 w 2150"/>
              <a:gd name="T83" fmla="*/ 1684 h 2136"/>
              <a:gd name="T84" fmla="*/ 1094 w 2150"/>
              <a:gd name="T85" fmla="*/ 1754 h 2136"/>
              <a:gd name="T86" fmla="*/ 1132 w 2150"/>
              <a:gd name="T87" fmla="*/ 1516 h 2136"/>
              <a:gd name="T88" fmla="*/ 633 w 2150"/>
              <a:gd name="T89" fmla="*/ 1016 h 2136"/>
              <a:gd name="T90" fmla="*/ 1331 w 2150"/>
              <a:gd name="T91" fmla="*/ 477 h 2136"/>
              <a:gd name="T92" fmla="*/ 1673 w 2150"/>
              <a:gd name="T93" fmla="*/ 817 h 2136"/>
              <a:gd name="T94" fmla="*/ 1132 w 2150"/>
              <a:gd name="T95" fmla="*/ 1516 h 2136"/>
              <a:gd name="T96" fmla="*/ 1878 w 2150"/>
              <a:gd name="T97" fmla="*/ 887 h 2136"/>
              <a:gd name="T98" fmla="*/ 1794 w 2150"/>
              <a:gd name="T99" fmla="*/ 802 h 2136"/>
              <a:gd name="T100" fmla="*/ 1345 w 2150"/>
              <a:gd name="T101" fmla="*/ 353 h 2136"/>
              <a:gd name="T102" fmla="*/ 1294 w 2150"/>
              <a:gd name="T103" fmla="*/ 302 h 2136"/>
              <a:gd name="T104" fmla="*/ 1262 w 2150"/>
              <a:gd name="T105" fmla="*/ 270 h 2136"/>
              <a:gd name="T106" fmla="*/ 1331 w 2150"/>
              <a:gd name="T107" fmla="*/ 201 h 2136"/>
              <a:gd name="T108" fmla="*/ 1948 w 2150"/>
              <a:gd name="T109" fmla="*/ 818 h 2136"/>
              <a:gd name="T110" fmla="*/ 1878 w 2150"/>
              <a:gd name="T111" fmla="*/ 887 h 2136"/>
              <a:gd name="T112" fmla="*/ 1878 w 2150"/>
              <a:gd name="T113" fmla="*/ 887 h 2136"/>
              <a:gd name="T114" fmla="*/ 1878 w 2150"/>
              <a:gd name="T115" fmla="*/ 887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0" h="2136">
                <a:moveTo>
                  <a:pt x="2118" y="760"/>
                </a:moveTo>
                <a:cubicBezTo>
                  <a:pt x="1388" y="32"/>
                  <a:pt x="1388" y="32"/>
                  <a:pt x="1388" y="32"/>
                </a:cubicBezTo>
                <a:cubicBezTo>
                  <a:pt x="1357" y="0"/>
                  <a:pt x="1306" y="0"/>
                  <a:pt x="1274" y="32"/>
                </a:cubicBezTo>
                <a:cubicBezTo>
                  <a:pt x="1091" y="214"/>
                  <a:pt x="1091" y="214"/>
                  <a:pt x="1091" y="214"/>
                </a:cubicBezTo>
                <a:cubicBezTo>
                  <a:pt x="1061" y="246"/>
                  <a:pt x="1061" y="295"/>
                  <a:pt x="1091" y="327"/>
                </a:cubicBezTo>
                <a:cubicBezTo>
                  <a:pt x="1166" y="402"/>
                  <a:pt x="1166" y="402"/>
                  <a:pt x="1166" y="402"/>
                </a:cubicBezTo>
                <a:cubicBezTo>
                  <a:pt x="569" y="862"/>
                  <a:pt x="569" y="862"/>
                  <a:pt x="569" y="862"/>
                </a:cubicBezTo>
                <a:cubicBezTo>
                  <a:pt x="525" y="819"/>
                  <a:pt x="525" y="819"/>
                  <a:pt x="525" y="819"/>
                </a:cubicBezTo>
                <a:cubicBezTo>
                  <a:pt x="521" y="815"/>
                  <a:pt x="521" y="815"/>
                  <a:pt x="521" y="815"/>
                </a:cubicBezTo>
                <a:cubicBezTo>
                  <a:pt x="489" y="784"/>
                  <a:pt x="439" y="784"/>
                  <a:pt x="408" y="815"/>
                </a:cubicBezTo>
                <a:cubicBezTo>
                  <a:pt x="227" y="996"/>
                  <a:pt x="227" y="996"/>
                  <a:pt x="227" y="996"/>
                </a:cubicBezTo>
                <a:cubicBezTo>
                  <a:pt x="226" y="997"/>
                  <a:pt x="226" y="997"/>
                  <a:pt x="226" y="997"/>
                </a:cubicBezTo>
                <a:cubicBezTo>
                  <a:pt x="194" y="1029"/>
                  <a:pt x="194" y="1080"/>
                  <a:pt x="226" y="1111"/>
                </a:cubicBezTo>
                <a:cubicBezTo>
                  <a:pt x="575" y="1461"/>
                  <a:pt x="575" y="1461"/>
                  <a:pt x="575" y="1461"/>
                </a:cubicBezTo>
                <a:cubicBezTo>
                  <a:pt x="77" y="1958"/>
                  <a:pt x="77" y="1958"/>
                  <a:pt x="77" y="1958"/>
                </a:cubicBezTo>
                <a:cubicBezTo>
                  <a:pt x="46" y="1990"/>
                  <a:pt x="0" y="2136"/>
                  <a:pt x="0" y="2136"/>
                </a:cubicBezTo>
                <a:cubicBezTo>
                  <a:pt x="0" y="2136"/>
                  <a:pt x="160" y="2103"/>
                  <a:pt x="191" y="2072"/>
                </a:cubicBezTo>
                <a:cubicBezTo>
                  <a:pt x="688" y="1574"/>
                  <a:pt x="688" y="1574"/>
                  <a:pt x="688" y="1574"/>
                </a:cubicBezTo>
                <a:cubicBezTo>
                  <a:pt x="1038" y="1924"/>
                  <a:pt x="1038" y="1924"/>
                  <a:pt x="1038" y="1924"/>
                </a:cubicBezTo>
                <a:cubicBezTo>
                  <a:pt x="1038" y="1924"/>
                  <a:pt x="1038" y="1924"/>
                  <a:pt x="1038" y="1924"/>
                </a:cubicBezTo>
                <a:cubicBezTo>
                  <a:pt x="1070" y="1956"/>
                  <a:pt x="1121" y="1955"/>
                  <a:pt x="1151" y="1924"/>
                </a:cubicBezTo>
                <a:cubicBezTo>
                  <a:pt x="1330" y="1744"/>
                  <a:pt x="1330" y="1744"/>
                  <a:pt x="1330" y="1744"/>
                </a:cubicBezTo>
                <a:cubicBezTo>
                  <a:pt x="1335" y="1741"/>
                  <a:pt x="1335" y="1741"/>
                  <a:pt x="1335" y="1741"/>
                </a:cubicBezTo>
                <a:cubicBezTo>
                  <a:pt x="1366" y="1710"/>
                  <a:pt x="1366" y="1659"/>
                  <a:pt x="1335" y="1627"/>
                </a:cubicBezTo>
                <a:cubicBezTo>
                  <a:pt x="1286" y="1580"/>
                  <a:pt x="1286" y="1580"/>
                  <a:pt x="1286" y="1580"/>
                </a:cubicBezTo>
                <a:cubicBezTo>
                  <a:pt x="1747" y="982"/>
                  <a:pt x="1747" y="982"/>
                  <a:pt x="1747" y="982"/>
                </a:cubicBezTo>
                <a:cubicBezTo>
                  <a:pt x="1820" y="1056"/>
                  <a:pt x="1820" y="1056"/>
                  <a:pt x="1820" y="1056"/>
                </a:cubicBezTo>
                <a:cubicBezTo>
                  <a:pt x="1822" y="1057"/>
                  <a:pt x="1822" y="1057"/>
                  <a:pt x="1822" y="1057"/>
                </a:cubicBezTo>
                <a:cubicBezTo>
                  <a:pt x="1853" y="1088"/>
                  <a:pt x="1905" y="1088"/>
                  <a:pt x="1935" y="1057"/>
                </a:cubicBezTo>
                <a:cubicBezTo>
                  <a:pt x="2114" y="878"/>
                  <a:pt x="2114" y="878"/>
                  <a:pt x="2114" y="878"/>
                </a:cubicBezTo>
                <a:cubicBezTo>
                  <a:pt x="2118" y="874"/>
                  <a:pt x="2118" y="874"/>
                  <a:pt x="2118" y="874"/>
                </a:cubicBezTo>
                <a:cubicBezTo>
                  <a:pt x="2150" y="843"/>
                  <a:pt x="2150" y="792"/>
                  <a:pt x="2118" y="760"/>
                </a:cubicBezTo>
                <a:close/>
                <a:moveTo>
                  <a:pt x="1094" y="1754"/>
                </a:moveTo>
                <a:cubicBezTo>
                  <a:pt x="395" y="1054"/>
                  <a:pt x="395" y="1054"/>
                  <a:pt x="395" y="1054"/>
                </a:cubicBezTo>
                <a:cubicBezTo>
                  <a:pt x="465" y="984"/>
                  <a:pt x="465" y="984"/>
                  <a:pt x="465" y="984"/>
                </a:cubicBezTo>
                <a:cubicBezTo>
                  <a:pt x="483" y="1004"/>
                  <a:pt x="483" y="1004"/>
                  <a:pt x="483" y="1004"/>
                </a:cubicBezTo>
                <a:cubicBezTo>
                  <a:pt x="505" y="1025"/>
                  <a:pt x="505" y="1025"/>
                  <a:pt x="505" y="1025"/>
                </a:cubicBezTo>
                <a:cubicBezTo>
                  <a:pt x="507" y="1026"/>
                  <a:pt x="507" y="1026"/>
                  <a:pt x="507" y="1026"/>
                </a:cubicBezTo>
                <a:cubicBezTo>
                  <a:pt x="1122" y="1642"/>
                  <a:pt x="1122" y="1642"/>
                  <a:pt x="1122" y="1642"/>
                </a:cubicBezTo>
                <a:cubicBezTo>
                  <a:pt x="1124" y="1643"/>
                  <a:pt x="1124" y="1643"/>
                  <a:pt x="1124" y="1643"/>
                </a:cubicBezTo>
                <a:cubicBezTo>
                  <a:pt x="1124" y="1645"/>
                  <a:pt x="1124" y="1645"/>
                  <a:pt x="1124" y="1645"/>
                </a:cubicBezTo>
                <a:cubicBezTo>
                  <a:pt x="1164" y="1684"/>
                  <a:pt x="1164" y="1684"/>
                  <a:pt x="1164" y="1684"/>
                </a:cubicBezTo>
                <a:lnTo>
                  <a:pt x="1094" y="1754"/>
                </a:lnTo>
                <a:close/>
                <a:moveTo>
                  <a:pt x="1132" y="1516"/>
                </a:moveTo>
                <a:cubicBezTo>
                  <a:pt x="633" y="1016"/>
                  <a:pt x="633" y="1016"/>
                  <a:pt x="633" y="1016"/>
                </a:cubicBezTo>
                <a:cubicBezTo>
                  <a:pt x="1331" y="477"/>
                  <a:pt x="1331" y="477"/>
                  <a:pt x="1331" y="477"/>
                </a:cubicBezTo>
                <a:cubicBezTo>
                  <a:pt x="1673" y="817"/>
                  <a:pt x="1673" y="817"/>
                  <a:pt x="1673" y="817"/>
                </a:cubicBezTo>
                <a:lnTo>
                  <a:pt x="1132" y="1516"/>
                </a:lnTo>
                <a:close/>
                <a:moveTo>
                  <a:pt x="1878" y="887"/>
                </a:moveTo>
                <a:cubicBezTo>
                  <a:pt x="1794" y="802"/>
                  <a:pt x="1794" y="802"/>
                  <a:pt x="1794" y="802"/>
                </a:cubicBezTo>
                <a:cubicBezTo>
                  <a:pt x="1345" y="353"/>
                  <a:pt x="1345" y="353"/>
                  <a:pt x="1345" y="353"/>
                </a:cubicBezTo>
                <a:cubicBezTo>
                  <a:pt x="1294" y="302"/>
                  <a:pt x="1294" y="302"/>
                  <a:pt x="1294" y="302"/>
                </a:cubicBezTo>
                <a:cubicBezTo>
                  <a:pt x="1262" y="270"/>
                  <a:pt x="1262" y="270"/>
                  <a:pt x="1262" y="270"/>
                </a:cubicBezTo>
                <a:cubicBezTo>
                  <a:pt x="1331" y="201"/>
                  <a:pt x="1331" y="201"/>
                  <a:pt x="1331" y="201"/>
                </a:cubicBezTo>
                <a:cubicBezTo>
                  <a:pt x="1948" y="818"/>
                  <a:pt x="1948" y="818"/>
                  <a:pt x="1948" y="818"/>
                </a:cubicBezTo>
                <a:lnTo>
                  <a:pt x="1878" y="887"/>
                </a:lnTo>
                <a:close/>
                <a:moveTo>
                  <a:pt x="1878" y="887"/>
                </a:moveTo>
                <a:cubicBezTo>
                  <a:pt x="1878" y="887"/>
                  <a:pt x="1878" y="887"/>
                  <a:pt x="1878" y="887"/>
                </a:cubicBezTo>
              </a:path>
            </a:pathLst>
          </a:custGeom>
          <a:solidFill>
            <a:srgbClr val="397F52"/>
          </a:solidFill>
          <a:ln>
            <a:solidFill>
              <a:schemeClr val="bg1"/>
            </a:solidFill>
          </a:ln>
        </p:spPr>
        <p:txBody>
          <a:bodyPr vert="horz" wrap="square" lIns="91440" tIns="45720" rIns="91440" bIns="45720" numCol="1" anchor="t" anchorCtr="0" compatLnSpc="1"/>
          <a:lstStyle/>
          <a:p>
            <a:endParaRPr lang="zh-CN" altLang="en-US" sz="2000"/>
          </a:p>
        </p:txBody>
      </p:sp>
      <p:sp>
        <p:nvSpPr>
          <p:cNvPr id="13" name="Freeform 29">
            <a:extLst>
              <a:ext uri="{FF2B5EF4-FFF2-40B4-BE49-F238E27FC236}">
                <a16:creationId xmlns:a16="http://schemas.microsoft.com/office/drawing/2014/main" id="{78D5FE64-FD84-40DA-ACA3-ED5E4D35E0D7}"/>
              </a:ext>
            </a:extLst>
          </p:cNvPr>
          <p:cNvSpPr>
            <a:spLocks noEditPoints="1"/>
          </p:cNvSpPr>
          <p:nvPr/>
        </p:nvSpPr>
        <p:spPr bwMode="auto">
          <a:xfrm>
            <a:off x="532057" y="2730017"/>
            <a:ext cx="316021" cy="313675"/>
          </a:xfrm>
          <a:custGeom>
            <a:avLst/>
            <a:gdLst>
              <a:gd name="T0" fmla="*/ 2118 w 2150"/>
              <a:gd name="T1" fmla="*/ 760 h 2136"/>
              <a:gd name="T2" fmla="*/ 1388 w 2150"/>
              <a:gd name="T3" fmla="*/ 32 h 2136"/>
              <a:gd name="T4" fmla="*/ 1274 w 2150"/>
              <a:gd name="T5" fmla="*/ 32 h 2136"/>
              <a:gd name="T6" fmla="*/ 1091 w 2150"/>
              <a:gd name="T7" fmla="*/ 214 h 2136"/>
              <a:gd name="T8" fmla="*/ 1091 w 2150"/>
              <a:gd name="T9" fmla="*/ 327 h 2136"/>
              <a:gd name="T10" fmla="*/ 1166 w 2150"/>
              <a:gd name="T11" fmla="*/ 402 h 2136"/>
              <a:gd name="T12" fmla="*/ 569 w 2150"/>
              <a:gd name="T13" fmla="*/ 862 h 2136"/>
              <a:gd name="T14" fmla="*/ 525 w 2150"/>
              <a:gd name="T15" fmla="*/ 819 h 2136"/>
              <a:gd name="T16" fmla="*/ 521 w 2150"/>
              <a:gd name="T17" fmla="*/ 815 h 2136"/>
              <a:gd name="T18" fmla="*/ 408 w 2150"/>
              <a:gd name="T19" fmla="*/ 815 h 2136"/>
              <a:gd name="T20" fmla="*/ 227 w 2150"/>
              <a:gd name="T21" fmla="*/ 996 h 2136"/>
              <a:gd name="T22" fmla="*/ 226 w 2150"/>
              <a:gd name="T23" fmla="*/ 997 h 2136"/>
              <a:gd name="T24" fmla="*/ 226 w 2150"/>
              <a:gd name="T25" fmla="*/ 1111 h 2136"/>
              <a:gd name="T26" fmla="*/ 575 w 2150"/>
              <a:gd name="T27" fmla="*/ 1461 h 2136"/>
              <a:gd name="T28" fmla="*/ 77 w 2150"/>
              <a:gd name="T29" fmla="*/ 1958 h 2136"/>
              <a:gd name="T30" fmla="*/ 0 w 2150"/>
              <a:gd name="T31" fmla="*/ 2136 h 2136"/>
              <a:gd name="T32" fmla="*/ 191 w 2150"/>
              <a:gd name="T33" fmla="*/ 2072 h 2136"/>
              <a:gd name="T34" fmla="*/ 688 w 2150"/>
              <a:gd name="T35" fmla="*/ 1574 h 2136"/>
              <a:gd name="T36" fmla="*/ 1038 w 2150"/>
              <a:gd name="T37" fmla="*/ 1924 h 2136"/>
              <a:gd name="T38" fmla="*/ 1038 w 2150"/>
              <a:gd name="T39" fmla="*/ 1924 h 2136"/>
              <a:gd name="T40" fmla="*/ 1151 w 2150"/>
              <a:gd name="T41" fmla="*/ 1924 h 2136"/>
              <a:gd name="T42" fmla="*/ 1330 w 2150"/>
              <a:gd name="T43" fmla="*/ 1744 h 2136"/>
              <a:gd name="T44" fmla="*/ 1335 w 2150"/>
              <a:gd name="T45" fmla="*/ 1741 h 2136"/>
              <a:gd name="T46" fmla="*/ 1335 w 2150"/>
              <a:gd name="T47" fmla="*/ 1627 h 2136"/>
              <a:gd name="T48" fmla="*/ 1286 w 2150"/>
              <a:gd name="T49" fmla="*/ 1580 h 2136"/>
              <a:gd name="T50" fmla="*/ 1747 w 2150"/>
              <a:gd name="T51" fmla="*/ 982 h 2136"/>
              <a:gd name="T52" fmla="*/ 1820 w 2150"/>
              <a:gd name="T53" fmla="*/ 1056 h 2136"/>
              <a:gd name="T54" fmla="*/ 1822 w 2150"/>
              <a:gd name="T55" fmla="*/ 1057 h 2136"/>
              <a:gd name="T56" fmla="*/ 1935 w 2150"/>
              <a:gd name="T57" fmla="*/ 1057 h 2136"/>
              <a:gd name="T58" fmla="*/ 2114 w 2150"/>
              <a:gd name="T59" fmla="*/ 878 h 2136"/>
              <a:gd name="T60" fmla="*/ 2118 w 2150"/>
              <a:gd name="T61" fmla="*/ 874 h 2136"/>
              <a:gd name="T62" fmla="*/ 2118 w 2150"/>
              <a:gd name="T63" fmla="*/ 760 h 2136"/>
              <a:gd name="T64" fmla="*/ 1094 w 2150"/>
              <a:gd name="T65" fmla="*/ 1754 h 2136"/>
              <a:gd name="T66" fmla="*/ 395 w 2150"/>
              <a:gd name="T67" fmla="*/ 1054 h 2136"/>
              <a:gd name="T68" fmla="*/ 465 w 2150"/>
              <a:gd name="T69" fmla="*/ 984 h 2136"/>
              <a:gd name="T70" fmla="*/ 483 w 2150"/>
              <a:gd name="T71" fmla="*/ 1004 h 2136"/>
              <a:gd name="T72" fmla="*/ 505 w 2150"/>
              <a:gd name="T73" fmla="*/ 1025 h 2136"/>
              <a:gd name="T74" fmla="*/ 507 w 2150"/>
              <a:gd name="T75" fmla="*/ 1026 h 2136"/>
              <a:gd name="T76" fmla="*/ 1122 w 2150"/>
              <a:gd name="T77" fmla="*/ 1642 h 2136"/>
              <a:gd name="T78" fmla="*/ 1124 w 2150"/>
              <a:gd name="T79" fmla="*/ 1643 h 2136"/>
              <a:gd name="T80" fmla="*/ 1124 w 2150"/>
              <a:gd name="T81" fmla="*/ 1645 h 2136"/>
              <a:gd name="T82" fmla="*/ 1164 w 2150"/>
              <a:gd name="T83" fmla="*/ 1684 h 2136"/>
              <a:gd name="T84" fmla="*/ 1094 w 2150"/>
              <a:gd name="T85" fmla="*/ 1754 h 2136"/>
              <a:gd name="T86" fmla="*/ 1132 w 2150"/>
              <a:gd name="T87" fmla="*/ 1516 h 2136"/>
              <a:gd name="T88" fmla="*/ 633 w 2150"/>
              <a:gd name="T89" fmla="*/ 1016 h 2136"/>
              <a:gd name="T90" fmla="*/ 1331 w 2150"/>
              <a:gd name="T91" fmla="*/ 477 h 2136"/>
              <a:gd name="T92" fmla="*/ 1673 w 2150"/>
              <a:gd name="T93" fmla="*/ 817 h 2136"/>
              <a:gd name="T94" fmla="*/ 1132 w 2150"/>
              <a:gd name="T95" fmla="*/ 1516 h 2136"/>
              <a:gd name="T96" fmla="*/ 1878 w 2150"/>
              <a:gd name="T97" fmla="*/ 887 h 2136"/>
              <a:gd name="T98" fmla="*/ 1794 w 2150"/>
              <a:gd name="T99" fmla="*/ 802 h 2136"/>
              <a:gd name="T100" fmla="*/ 1345 w 2150"/>
              <a:gd name="T101" fmla="*/ 353 h 2136"/>
              <a:gd name="T102" fmla="*/ 1294 w 2150"/>
              <a:gd name="T103" fmla="*/ 302 h 2136"/>
              <a:gd name="T104" fmla="*/ 1262 w 2150"/>
              <a:gd name="T105" fmla="*/ 270 h 2136"/>
              <a:gd name="T106" fmla="*/ 1331 w 2150"/>
              <a:gd name="T107" fmla="*/ 201 h 2136"/>
              <a:gd name="T108" fmla="*/ 1948 w 2150"/>
              <a:gd name="T109" fmla="*/ 818 h 2136"/>
              <a:gd name="T110" fmla="*/ 1878 w 2150"/>
              <a:gd name="T111" fmla="*/ 887 h 2136"/>
              <a:gd name="T112" fmla="*/ 1878 w 2150"/>
              <a:gd name="T113" fmla="*/ 887 h 2136"/>
              <a:gd name="T114" fmla="*/ 1878 w 2150"/>
              <a:gd name="T115" fmla="*/ 887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0" h="2136">
                <a:moveTo>
                  <a:pt x="2118" y="760"/>
                </a:moveTo>
                <a:cubicBezTo>
                  <a:pt x="1388" y="32"/>
                  <a:pt x="1388" y="32"/>
                  <a:pt x="1388" y="32"/>
                </a:cubicBezTo>
                <a:cubicBezTo>
                  <a:pt x="1357" y="0"/>
                  <a:pt x="1306" y="0"/>
                  <a:pt x="1274" y="32"/>
                </a:cubicBezTo>
                <a:cubicBezTo>
                  <a:pt x="1091" y="214"/>
                  <a:pt x="1091" y="214"/>
                  <a:pt x="1091" y="214"/>
                </a:cubicBezTo>
                <a:cubicBezTo>
                  <a:pt x="1061" y="246"/>
                  <a:pt x="1061" y="295"/>
                  <a:pt x="1091" y="327"/>
                </a:cubicBezTo>
                <a:cubicBezTo>
                  <a:pt x="1166" y="402"/>
                  <a:pt x="1166" y="402"/>
                  <a:pt x="1166" y="402"/>
                </a:cubicBezTo>
                <a:cubicBezTo>
                  <a:pt x="569" y="862"/>
                  <a:pt x="569" y="862"/>
                  <a:pt x="569" y="862"/>
                </a:cubicBezTo>
                <a:cubicBezTo>
                  <a:pt x="525" y="819"/>
                  <a:pt x="525" y="819"/>
                  <a:pt x="525" y="819"/>
                </a:cubicBezTo>
                <a:cubicBezTo>
                  <a:pt x="521" y="815"/>
                  <a:pt x="521" y="815"/>
                  <a:pt x="521" y="815"/>
                </a:cubicBezTo>
                <a:cubicBezTo>
                  <a:pt x="489" y="784"/>
                  <a:pt x="439" y="784"/>
                  <a:pt x="408" y="815"/>
                </a:cubicBezTo>
                <a:cubicBezTo>
                  <a:pt x="227" y="996"/>
                  <a:pt x="227" y="996"/>
                  <a:pt x="227" y="996"/>
                </a:cubicBezTo>
                <a:cubicBezTo>
                  <a:pt x="226" y="997"/>
                  <a:pt x="226" y="997"/>
                  <a:pt x="226" y="997"/>
                </a:cubicBezTo>
                <a:cubicBezTo>
                  <a:pt x="194" y="1029"/>
                  <a:pt x="194" y="1080"/>
                  <a:pt x="226" y="1111"/>
                </a:cubicBezTo>
                <a:cubicBezTo>
                  <a:pt x="575" y="1461"/>
                  <a:pt x="575" y="1461"/>
                  <a:pt x="575" y="1461"/>
                </a:cubicBezTo>
                <a:cubicBezTo>
                  <a:pt x="77" y="1958"/>
                  <a:pt x="77" y="1958"/>
                  <a:pt x="77" y="1958"/>
                </a:cubicBezTo>
                <a:cubicBezTo>
                  <a:pt x="46" y="1990"/>
                  <a:pt x="0" y="2136"/>
                  <a:pt x="0" y="2136"/>
                </a:cubicBezTo>
                <a:cubicBezTo>
                  <a:pt x="0" y="2136"/>
                  <a:pt x="160" y="2103"/>
                  <a:pt x="191" y="2072"/>
                </a:cubicBezTo>
                <a:cubicBezTo>
                  <a:pt x="688" y="1574"/>
                  <a:pt x="688" y="1574"/>
                  <a:pt x="688" y="1574"/>
                </a:cubicBezTo>
                <a:cubicBezTo>
                  <a:pt x="1038" y="1924"/>
                  <a:pt x="1038" y="1924"/>
                  <a:pt x="1038" y="1924"/>
                </a:cubicBezTo>
                <a:cubicBezTo>
                  <a:pt x="1038" y="1924"/>
                  <a:pt x="1038" y="1924"/>
                  <a:pt x="1038" y="1924"/>
                </a:cubicBezTo>
                <a:cubicBezTo>
                  <a:pt x="1070" y="1956"/>
                  <a:pt x="1121" y="1955"/>
                  <a:pt x="1151" y="1924"/>
                </a:cubicBezTo>
                <a:cubicBezTo>
                  <a:pt x="1330" y="1744"/>
                  <a:pt x="1330" y="1744"/>
                  <a:pt x="1330" y="1744"/>
                </a:cubicBezTo>
                <a:cubicBezTo>
                  <a:pt x="1335" y="1741"/>
                  <a:pt x="1335" y="1741"/>
                  <a:pt x="1335" y="1741"/>
                </a:cubicBezTo>
                <a:cubicBezTo>
                  <a:pt x="1366" y="1710"/>
                  <a:pt x="1366" y="1659"/>
                  <a:pt x="1335" y="1627"/>
                </a:cubicBezTo>
                <a:cubicBezTo>
                  <a:pt x="1286" y="1580"/>
                  <a:pt x="1286" y="1580"/>
                  <a:pt x="1286" y="1580"/>
                </a:cubicBezTo>
                <a:cubicBezTo>
                  <a:pt x="1747" y="982"/>
                  <a:pt x="1747" y="982"/>
                  <a:pt x="1747" y="982"/>
                </a:cubicBezTo>
                <a:cubicBezTo>
                  <a:pt x="1820" y="1056"/>
                  <a:pt x="1820" y="1056"/>
                  <a:pt x="1820" y="1056"/>
                </a:cubicBezTo>
                <a:cubicBezTo>
                  <a:pt x="1822" y="1057"/>
                  <a:pt x="1822" y="1057"/>
                  <a:pt x="1822" y="1057"/>
                </a:cubicBezTo>
                <a:cubicBezTo>
                  <a:pt x="1853" y="1088"/>
                  <a:pt x="1905" y="1088"/>
                  <a:pt x="1935" y="1057"/>
                </a:cubicBezTo>
                <a:cubicBezTo>
                  <a:pt x="2114" y="878"/>
                  <a:pt x="2114" y="878"/>
                  <a:pt x="2114" y="878"/>
                </a:cubicBezTo>
                <a:cubicBezTo>
                  <a:pt x="2118" y="874"/>
                  <a:pt x="2118" y="874"/>
                  <a:pt x="2118" y="874"/>
                </a:cubicBezTo>
                <a:cubicBezTo>
                  <a:pt x="2150" y="843"/>
                  <a:pt x="2150" y="792"/>
                  <a:pt x="2118" y="760"/>
                </a:cubicBezTo>
                <a:close/>
                <a:moveTo>
                  <a:pt x="1094" y="1754"/>
                </a:moveTo>
                <a:cubicBezTo>
                  <a:pt x="395" y="1054"/>
                  <a:pt x="395" y="1054"/>
                  <a:pt x="395" y="1054"/>
                </a:cubicBezTo>
                <a:cubicBezTo>
                  <a:pt x="465" y="984"/>
                  <a:pt x="465" y="984"/>
                  <a:pt x="465" y="984"/>
                </a:cubicBezTo>
                <a:cubicBezTo>
                  <a:pt x="483" y="1004"/>
                  <a:pt x="483" y="1004"/>
                  <a:pt x="483" y="1004"/>
                </a:cubicBezTo>
                <a:cubicBezTo>
                  <a:pt x="505" y="1025"/>
                  <a:pt x="505" y="1025"/>
                  <a:pt x="505" y="1025"/>
                </a:cubicBezTo>
                <a:cubicBezTo>
                  <a:pt x="507" y="1026"/>
                  <a:pt x="507" y="1026"/>
                  <a:pt x="507" y="1026"/>
                </a:cubicBezTo>
                <a:cubicBezTo>
                  <a:pt x="1122" y="1642"/>
                  <a:pt x="1122" y="1642"/>
                  <a:pt x="1122" y="1642"/>
                </a:cubicBezTo>
                <a:cubicBezTo>
                  <a:pt x="1124" y="1643"/>
                  <a:pt x="1124" y="1643"/>
                  <a:pt x="1124" y="1643"/>
                </a:cubicBezTo>
                <a:cubicBezTo>
                  <a:pt x="1124" y="1645"/>
                  <a:pt x="1124" y="1645"/>
                  <a:pt x="1124" y="1645"/>
                </a:cubicBezTo>
                <a:cubicBezTo>
                  <a:pt x="1164" y="1684"/>
                  <a:pt x="1164" y="1684"/>
                  <a:pt x="1164" y="1684"/>
                </a:cubicBezTo>
                <a:lnTo>
                  <a:pt x="1094" y="1754"/>
                </a:lnTo>
                <a:close/>
                <a:moveTo>
                  <a:pt x="1132" y="1516"/>
                </a:moveTo>
                <a:cubicBezTo>
                  <a:pt x="633" y="1016"/>
                  <a:pt x="633" y="1016"/>
                  <a:pt x="633" y="1016"/>
                </a:cubicBezTo>
                <a:cubicBezTo>
                  <a:pt x="1331" y="477"/>
                  <a:pt x="1331" y="477"/>
                  <a:pt x="1331" y="477"/>
                </a:cubicBezTo>
                <a:cubicBezTo>
                  <a:pt x="1673" y="817"/>
                  <a:pt x="1673" y="817"/>
                  <a:pt x="1673" y="817"/>
                </a:cubicBezTo>
                <a:lnTo>
                  <a:pt x="1132" y="1516"/>
                </a:lnTo>
                <a:close/>
                <a:moveTo>
                  <a:pt x="1878" y="887"/>
                </a:moveTo>
                <a:cubicBezTo>
                  <a:pt x="1794" y="802"/>
                  <a:pt x="1794" y="802"/>
                  <a:pt x="1794" y="802"/>
                </a:cubicBezTo>
                <a:cubicBezTo>
                  <a:pt x="1345" y="353"/>
                  <a:pt x="1345" y="353"/>
                  <a:pt x="1345" y="353"/>
                </a:cubicBezTo>
                <a:cubicBezTo>
                  <a:pt x="1294" y="302"/>
                  <a:pt x="1294" y="302"/>
                  <a:pt x="1294" y="302"/>
                </a:cubicBezTo>
                <a:cubicBezTo>
                  <a:pt x="1262" y="270"/>
                  <a:pt x="1262" y="270"/>
                  <a:pt x="1262" y="270"/>
                </a:cubicBezTo>
                <a:cubicBezTo>
                  <a:pt x="1331" y="201"/>
                  <a:pt x="1331" y="201"/>
                  <a:pt x="1331" y="201"/>
                </a:cubicBezTo>
                <a:cubicBezTo>
                  <a:pt x="1948" y="818"/>
                  <a:pt x="1948" y="818"/>
                  <a:pt x="1948" y="818"/>
                </a:cubicBezTo>
                <a:lnTo>
                  <a:pt x="1878" y="887"/>
                </a:lnTo>
                <a:close/>
                <a:moveTo>
                  <a:pt x="1878" y="887"/>
                </a:moveTo>
                <a:cubicBezTo>
                  <a:pt x="1878" y="887"/>
                  <a:pt x="1878" y="887"/>
                  <a:pt x="1878" y="887"/>
                </a:cubicBezTo>
              </a:path>
            </a:pathLst>
          </a:custGeom>
          <a:solidFill>
            <a:srgbClr val="397F52"/>
          </a:solidFill>
          <a:ln>
            <a:solidFill>
              <a:schemeClr val="bg1"/>
            </a:solidFill>
          </a:ln>
        </p:spPr>
        <p:txBody>
          <a:bodyPr vert="horz" wrap="square" lIns="91440" tIns="45720" rIns="91440" bIns="45720" numCol="1" anchor="t" anchorCtr="0" compatLnSpc="1"/>
          <a:lstStyle/>
          <a:p>
            <a:endParaRPr lang="zh-CN" altLang="en-US" sz="2000"/>
          </a:p>
        </p:txBody>
      </p:sp>
      <p:sp>
        <p:nvSpPr>
          <p:cNvPr id="15" name="Freeform 29">
            <a:extLst>
              <a:ext uri="{FF2B5EF4-FFF2-40B4-BE49-F238E27FC236}">
                <a16:creationId xmlns:a16="http://schemas.microsoft.com/office/drawing/2014/main" id="{ADA4F0D8-87B5-4BD1-80F8-84A975F59307}"/>
              </a:ext>
            </a:extLst>
          </p:cNvPr>
          <p:cNvSpPr>
            <a:spLocks noEditPoints="1"/>
          </p:cNvSpPr>
          <p:nvPr/>
        </p:nvSpPr>
        <p:spPr bwMode="auto">
          <a:xfrm>
            <a:off x="532056" y="3655185"/>
            <a:ext cx="316021" cy="313675"/>
          </a:xfrm>
          <a:custGeom>
            <a:avLst/>
            <a:gdLst>
              <a:gd name="T0" fmla="*/ 2118 w 2150"/>
              <a:gd name="T1" fmla="*/ 760 h 2136"/>
              <a:gd name="T2" fmla="*/ 1388 w 2150"/>
              <a:gd name="T3" fmla="*/ 32 h 2136"/>
              <a:gd name="T4" fmla="*/ 1274 w 2150"/>
              <a:gd name="T5" fmla="*/ 32 h 2136"/>
              <a:gd name="T6" fmla="*/ 1091 w 2150"/>
              <a:gd name="T7" fmla="*/ 214 h 2136"/>
              <a:gd name="T8" fmla="*/ 1091 w 2150"/>
              <a:gd name="T9" fmla="*/ 327 h 2136"/>
              <a:gd name="T10" fmla="*/ 1166 w 2150"/>
              <a:gd name="T11" fmla="*/ 402 h 2136"/>
              <a:gd name="T12" fmla="*/ 569 w 2150"/>
              <a:gd name="T13" fmla="*/ 862 h 2136"/>
              <a:gd name="T14" fmla="*/ 525 w 2150"/>
              <a:gd name="T15" fmla="*/ 819 h 2136"/>
              <a:gd name="T16" fmla="*/ 521 w 2150"/>
              <a:gd name="T17" fmla="*/ 815 h 2136"/>
              <a:gd name="T18" fmla="*/ 408 w 2150"/>
              <a:gd name="T19" fmla="*/ 815 h 2136"/>
              <a:gd name="T20" fmla="*/ 227 w 2150"/>
              <a:gd name="T21" fmla="*/ 996 h 2136"/>
              <a:gd name="T22" fmla="*/ 226 w 2150"/>
              <a:gd name="T23" fmla="*/ 997 h 2136"/>
              <a:gd name="T24" fmla="*/ 226 w 2150"/>
              <a:gd name="T25" fmla="*/ 1111 h 2136"/>
              <a:gd name="T26" fmla="*/ 575 w 2150"/>
              <a:gd name="T27" fmla="*/ 1461 h 2136"/>
              <a:gd name="T28" fmla="*/ 77 w 2150"/>
              <a:gd name="T29" fmla="*/ 1958 h 2136"/>
              <a:gd name="T30" fmla="*/ 0 w 2150"/>
              <a:gd name="T31" fmla="*/ 2136 h 2136"/>
              <a:gd name="T32" fmla="*/ 191 w 2150"/>
              <a:gd name="T33" fmla="*/ 2072 h 2136"/>
              <a:gd name="T34" fmla="*/ 688 w 2150"/>
              <a:gd name="T35" fmla="*/ 1574 h 2136"/>
              <a:gd name="T36" fmla="*/ 1038 w 2150"/>
              <a:gd name="T37" fmla="*/ 1924 h 2136"/>
              <a:gd name="T38" fmla="*/ 1038 w 2150"/>
              <a:gd name="T39" fmla="*/ 1924 h 2136"/>
              <a:gd name="T40" fmla="*/ 1151 w 2150"/>
              <a:gd name="T41" fmla="*/ 1924 h 2136"/>
              <a:gd name="T42" fmla="*/ 1330 w 2150"/>
              <a:gd name="T43" fmla="*/ 1744 h 2136"/>
              <a:gd name="T44" fmla="*/ 1335 w 2150"/>
              <a:gd name="T45" fmla="*/ 1741 h 2136"/>
              <a:gd name="T46" fmla="*/ 1335 w 2150"/>
              <a:gd name="T47" fmla="*/ 1627 h 2136"/>
              <a:gd name="T48" fmla="*/ 1286 w 2150"/>
              <a:gd name="T49" fmla="*/ 1580 h 2136"/>
              <a:gd name="T50" fmla="*/ 1747 w 2150"/>
              <a:gd name="T51" fmla="*/ 982 h 2136"/>
              <a:gd name="T52" fmla="*/ 1820 w 2150"/>
              <a:gd name="T53" fmla="*/ 1056 h 2136"/>
              <a:gd name="T54" fmla="*/ 1822 w 2150"/>
              <a:gd name="T55" fmla="*/ 1057 h 2136"/>
              <a:gd name="T56" fmla="*/ 1935 w 2150"/>
              <a:gd name="T57" fmla="*/ 1057 h 2136"/>
              <a:gd name="T58" fmla="*/ 2114 w 2150"/>
              <a:gd name="T59" fmla="*/ 878 h 2136"/>
              <a:gd name="T60" fmla="*/ 2118 w 2150"/>
              <a:gd name="T61" fmla="*/ 874 h 2136"/>
              <a:gd name="T62" fmla="*/ 2118 w 2150"/>
              <a:gd name="T63" fmla="*/ 760 h 2136"/>
              <a:gd name="T64" fmla="*/ 1094 w 2150"/>
              <a:gd name="T65" fmla="*/ 1754 h 2136"/>
              <a:gd name="T66" fmla="*/ 395 w 2150"/>
              <a:gd name="T67" fmla="*/ 1054 h 2136"/>
              <a:gd name="T68" fmla="*/ 465 w 2150"/>
              <a:gd name="T69" fmla="*/ 984 h 2136"/>
              <a:gd name="T70" fmla="*/ 483 w 2150"/>
              <a:gd name="T71" fmla="*/ 1004 h 2136"/>
              <a:gd name="T72" fmla="*/ 505 w 2150"/>
              <a:gd name="T73" fmla="*/ 1025 h 2136"/>
              <a:gd name="T74" fmla="*/ 507 w 2150"/>
              <a:gd name="T75" fmla="*/ 1026 h 2136"/>
              <a:gd name="T76" fmla="*/ 1122 w 2150"/>
              <a:gd name="T77" fmla="*/ 1642 h 2136"/>
              <a:gd name="T78" fmla="*/ 1124 w 2150"/>
              <a:gd name="T79" fmla="*/ 1643 h 2136"/>
              <a:gd name="T80" fmla="*/ 1124 w 2150"/>
              <a:gd name="T81" fmla="*/ 1645 h 2136"/>
              <a:gd name="T82" fmla="*/ 1164 w 2150"/>
              <a:gd name="T83" fmla="*/ 1684 h 2136"/>
              <a:gd name="T84" fmla="*/ 1094 w 2150"/>
              <a:gd name="T85" fmla="*/ 1754 h 2136"/>
              <a:gd name="T86" fmla="*/ 1132 w 2150"/>
              <a:gd name="T87" fmla="*/ 1516 h 2136"/>
              <a:gd name="T88" fmla="*/ 633 w 2150"/>
              <a:gd name="T89" fmla="*/ 1016 h 2136"/>
              <a:gd name="T90" fmla="*/ 1331 w 2150"/>
              <a:gd name="T91" fmla="*/ 477 h 2136"/>
              <a:gd name="T92" fmla="*/ 1673 w 2150"/>
              <a:gd name="T93" fmla="*/ 817 h 2136"/>
              <a:gd name="T94" fmla="*/ 1132 w 2150"/>
              <a:gd name="T95" fmla="*/ 1516 h 2136"/>
              <a:gd name="T96" fmla="*/ 1878 w 2150"/>
              <a:gd name="T97" fmla="*/ 887 h 2136"/>
              <a:gd name="T98" fmla="*/ 1794 w 2150"/>
              <a:gd name="T99" fmla="*/ 802 h 2136"/>
              <a:gd name="T100" fmla="*/ 1345 w 2150"/>
              <a:gd name="T101" fmla="*/ 353 h 2136"/>
              <a:gd name="T102" fmla="*/ 1294 w 2150"/>
              <a:gd name="T103" fmla="*/ 302 h 2136"/>
              <a:gd name="T104" fmla="*/ 1262 w 2150"/>
              <a:gd name="T105" fmla="*/ 270 h 2136"/>
              <a:gd name="T106" fmla="*/ 1331 w 2150"/>
              <a:gd name="T107" fmla="*/ 201 h 2136"/>
              <a:gd name="T108" fmla="*/ 1948 w 2150"/>
              <a:gd name="T109" fmla="*/ 818 h 2136"/>
              <a:gd name="T110" fmla="*/ 1878 w 2150"/>
              <a:gd name="T111" fmla="*/ 887 h 2136"/>
              <a:gd name="T112" fmla="*/ 1878 w 2150"/>
              <a:gd name="T113" fmla="*/ 887 h 2136"/>
              <a:gd name="T114" fmla="*/ 1878 w 2150"/>
              <a:gd name="T115" fmla="*/ 887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0" h="2136">
                <a:moveTo>
                  <a:pt x="2118" y="760"/>
                </a:moveTo>
                <a:cubicBezTo>
                  <a:pt x="1388" y="32"/>
                  <a:pt x="1388" y="32"/>
                  <a:pt x="1388" y="32"/>
                </a:cubicBezTo>
                <a:cubicBezTo>
                  <a:pt x="1357" y="0"/>
                  <a:pt x="1306" y="0"/>
                  <a:pt x="1274" y="32"/>
                </a:cubicBezTo>
                <a:cubicBezTo>
                  <a:pt x="1091" y="214"/>
                  <a:pt x="1091" y="214"/>
                  <a:pt x="1091" y="214"/>
                </a:cubicBezTo>
                <a:cubicBezTo>
                  <a:pt x="1061" y="246"/>
                  <a:pt x="1061" y="295"/>
                  <a:pt x="1091" y="327"/>
                </a:cubicBezTo>
                <a:cubicBezTo>
                  <a:pt x="1166" y="402"/>
                  <a:pt x="1166" y="402"/>
                  <a:pt x="1166" y="402"/>
                </a:cubicBezTo>
                <a:cubicBezTo>
                  <a:pt x="569" y="862"/>
                  <a:pt x="569" y="862"/>
                  <a:pt x="569" y="862"/>
                </a:cubicBezTo>
                <a:cubicBezTo>
                  <a:pt x="525" y="819"/>
                  <a:pt x="525" y="819"/>
                  <a:pt x="525" y="819"/>
                </a:cubicBezTo>
                <a:cubicBezTo>
                  <a:pt x="521" y="815"/>
                  <a:pt x="521" y="815"/>
                  <a:pt x="521" y="815"/>
                </a:cubicBezTo>
                <a:cubicBezTo>
                  <a:pt x="489" y="784"/>
                  <a:pt x="439" y="784"/>
                  <a:pt x="408" y="815"/>
                </a:cubicBezTo>
                <a:cubicBezTo>
                  <a:pt x="227" y="996"/>
                  <a:pt x="227" y="996"/>
                  <a:pt x="227" y="996"/>
                </a:cubicBezTo>
                <a:cubicBezTo>
                  <a:pt x="226" y="997"/>
                  <a:pt x="226" y="997"/>
                  <a:pt x="226" y="997"/>
                </a:cubicBezTo>
                <a:cubicBezTo>
                  <a:pt x="194" y="1029"/>
                  <a:pt x="194" y="1080"/>
                  <a:pt x="226" y="1111"/>
                </a:cubicBezTo>
                <a:cubicBezTo>
                  <a:pt x="575" y="1461"/>
                  <a:pt x="575" y="1461"/>
                  <a:pt x="575" y="1461"/>
                </a:cubicBezTo>
                <a:cubicBezTo>
                  <a:pt x="77" y="1958"/>
                  <a:pt x="77" y="1958"/>
                  <a:pt x="77" y="1958"/>
                </a:cubicBezTo>
                <a:cubicBezTo>
                  <a:pt x="46" y="1990"/>
                  <a:pt x="0" y="2136"/>
                  <a:pt x="0" y="2136"/>
                </a:cubicBezTo>
                <a:cubicBezTo>
                  <a:pt x="0" y="2136"/>
                  <a:pt x="160" y="2103"/>
                  <a:pt x="191" y="2072"/>
                </a:cubicBezTo>
                <a:cubicBezTo>
                  <a:pt x="688" y="1574"/>
                  <a:pt x="688" y="1574"/>
                  <a:pt x="688" y="1574"/>
                </a:cubicBezTo>
                <a:cubicBezTo>
                  <a:pt x="1038" y="1924"/>
                  <a:pt x="1038" y="1924"/>
                  <a:pt x="1038" y="1924"/>
                </a:cubicBezTo>
                <a:cubicBezTo>
                  <a:pt x="1038" y="1924"/>
                  <a:pt x="1038" y="1924"/>
                  <a:pt x="1038" y="1924"/>
                </a:cubicBezTo>
                <a:cubicBezTo>
                  <a:pt x="1070" y="1956"/>
                  <a:pt x="1121" y="1955"/>
                  <a:pt x="1151" y="1924"/>
                </a:cubicBezTo>
                <a:cubicBezTo>
                  <a:pt x="1330" y="1744"/>
                  <a:pt x="1330" y="1744"/>
                  <a:pt x="1330" y="1744"/>
                </a:cubicBezTo>
                <a:cubicBezTo>
                  <a:pt x="1335" y="1741"/>
                  <a:pt x="1335" y="1741"/>
                  <a:pt x="1335" y="1741"/>
                </a:cubicBezTo>
                <a:cubicBezTo>
                  <a:pt x="1366" y="1710"/>
                  <a:pt x="1366" y="1659"/>
                  <a:pt x="1335" y="1627"/>
                </a:cubicBezTo>
                <a:cubicBezTo>
                  <a:pt x="1286" y="1580"/>
                  <a:pt x="1286" y="1580"/>
                  <a:pt x="1286" y="1580"/>
                </a:cubicBezTo>
                <a:cubicBezTo>
                  <a:pt x="1747" y="982"/>
                  <a:pt x="1747" y="982"/>
                  <a:pt x="1747" y="982"/>
                </a:cubicBezTo>
                <a:cubicBezTo>
                  <a:pt x="1820" y="1056"/>
                  <a:pt x="1820" y="1056"/>
                  <a:pt x="1820" y="1056"/>
                </a:cubicBezTo>
                <a:cubicBezTo>
                  <a:pt x="1822" y="1057"/>
                  <a:pt x="1822" y="1057"/>
                  <a:pt x="1822" y="1057"/>
                </a:cubicBezTo>
                <a:cubicBezTo>
                  <a:pt x="1853" y="1088"/>
                  <a:pt x="1905" y="1088"/>
                  <a:pt x="1935" y="1057"/>
                </a:cubicBezTo>
                <a:cubicBezTo>
                  <a:pt x="2114" y="878"/>
                  <a:pt x="2114" y="878"/>
                  <a:pt x="2114" y="878"/>
                </a:cubicBezTo>
                <a:cubicBezTo>
                  <a:pt x="2118" y="874"/>
                  <a:pt x="2118" y="874"/>
                  <a:pt x="2118" y="874"/>
                </a:cubicBezTo>
                <a:cubicBezTo>
                  <a:pt x="2150" y="843"/>
                  <a:pt x="2150" y="792"/>
                  <a:pt x="2118" y="760"/>
                </a:cubicBezTo>
                <a:close/>
                <a:moveTo>
                  <a:pt x="1094" y="1754"/>
                </a:moveTo>
                <a:cubicBezTo>
                  <a:pt x="395" y="1054"/>
                  <a:pt x="395" y="1054"/>
                  <a:pt x="395" y="1054"/>
                </a:cubicBezTo>
                <a:cubicBezTo>
                  <a:pt x="465" y="984"/>
                  <a:pt x="465" y="984"/>
                  <a:pt x="465" y="984"/>
                </a:cubicBezTo>
                <a:cubicBezTo>
                  <a:pt x="483" y="1004"/>
                  <a:pt x="483" y="1004"/>
                  <a:pt x="483" y="1004"/>
                </a:cubicBezTo>
                <a:cubicBezTo>
                  <a:pt x="505" y="1025"/>
                  <a:pt x="505" y="1025"/>
                  <a:pt x="505" y="1025"/>
                </a:cubicBezTo>
                <a:cubicBezTo>
                  <a:pt x="507" y="1026"/>
                  <a:pt x="507" y="1026"/>
                  <a:pt x="507" y="1026"/>
                </a:cubicBezTo>
                <a:cubicBezTo>
                  <a:pt x="1122" y="1642"/>
                  <a:pt x="1122" y="1642"/>
                  <a:pt x="1122" y="1642"/>
                </a:cubicBezTo>
                <a:cubicBezTo>
                  <a:pt x="1124" y="1643"/>
                  <a:pt x="1124" y="1643"/>
                  <a:pt x="1124" y="1643"/>
                </a:cubicBezTo>
                <a:cubicBezTo>
                  <a:pt x="1124" y="1645"/>
                  <a:pt x="1124" y="1645"/>
                  <a:pt x="1124" y="1645"/>
                </a:cubicBezTo>
                <a:cubicBezTo>
                  <a:pt x="1164" y="1684"/>
                  <a:pt x="1164" y="1684"/>
                  <a:pt x="1164" y="1684"/>
                </a:cubicBezTo>
                <a:lnTo>
                  <a:pt x="1094" y="1754"/>
                </a:lnTo>
                <a:close/>
                <a:moveTo>
                  <a:pt x="1132" y="1516"/>
                </a:moveTo>
                <a:cubicBezTo>
                  <a:pt x="633" y="1016"/>
                  <a:pt x="633" y="1016"/>
                  <a:pt x="633" y="1016"/>
                </a:cubicBezTo>
                <a:cubicBezTo>
                  <a:pt x="1331" y="477"/>
                  <a:pt x="1331" y="477"/>
                  <a:pt x="1331" y="477"/>
                </a:cubicBezTo>
                <a:cubicBezTo>
                  <a:pt x="1673" y="817"/>
                  <a:pt x="1673" y="817"/>
                  <a:pt x="1673" y="817"/>
                </a:cubicBezTo>
                <a:lnTo>
                  <a:pt x="1132" y="1516"/>
                </a:lnTo>
                <a:close/>
                <a:moveTo>
                  <a:pt x="1878" y="887"/>
                </a:moveTo>
                <a:cubicBezTo>
                  <a:pt x="1794" y="802"/>
                  <a:pt x="1794" y="802"/>
                  <a:pt x="1794" y="802"/>
                </a:cubicBezTo>
                <a:cubicBezTo>
                  <a:pt x="1345" y="353"/>
                  <a:pt x="1345" y="353"/>
                  <a:pt x="1345" y="353"/>
                </a:cubicBezTo>
                <a:cubicBezTo>
                  <a:pt x="1294" y="302"/>
                  <a:pt x="1294" y="302"/>
                  <a:pt x="1294" y="302"/>
                </a:cubicBezTo>
                <a:cubicBezTo>
                  <a:pt x="1262" y="270"/>
                  <a:pt x="1262" y="270"/>
                  <a:pt x="1262" y="270"/>
                </a:cubicBezTo>
                <a:cubicBezTo>
                  <a:pt x="1331" y="201"/>
                  <a:pt x="1331" y="201"/>
                  <a:pt x="1331" y="201"/>
                </a:cubicBezTo>
                <a:cubicBezTo>
                  <a:pt x="1948" y="818"/>
                  <a:pt x="1948" y="818"/>
                  <a:pt x="1948" y="818"/>
                </a:cubicBezTo>
                <a:lnTo>
                  <a:pt x="1878" y="887"/>
                </a:lnTo>
                <a:close/>
                <a:moveTo>
                  <a:pt x="1878" y="887"/>
                </a:moveTo>
                <a:cubicBezTo>
                  <a:pt x="1878" y="887"/>
                  <a:pt x="1878" y="887"/>
                  <a:pt x="1878" y="887"/>
                </a:cubicBezTo>
              </a:path>
            </a:pathLst>
          </a:custGeom>
          <a:solidFill>
            <a:srgbClr val="397F52"/>
          </a:solidFill>
          <a:ln>
            <a:solidFill>
              <a:schemeClr val="bg1"/>
            </a:solidFill>
          </a:ln>
        </p:spPr>
        <p:txBody>
          <a:bodyPr vert="horz" wrap="square" lIns="91440" tIns="45720" rIns="91440" bIns="45720" numCol="1" anchor="t" anchorCtr="0" compatLnSpc="1"/>
          <a:lstStyle/>
          <a:p>
            <a:endParaRPr lang="zh-CN" altLang="en-US" sz="2000"/>
          </a:p>
        </p:txBody>
      </p:sp>
      <p:sp>
        <p:nvSpPr>
          <p:cNvPr id="19" name="Freeform 29">
            <a:extLst>
              <a:ext uri="{FF2B5EF4-FFF2-40B4-BE49-F238E27FC236}">
                <a16:creationId xmlns:a16="http://schemas.microsoft.com/office/drawing/2014/main" id="{7F46478D-9152-431A-8CB0-9E289C2C0F08}"/>
              </a:ext>
            </a:extLst>
          </p:cNvPr>
          <p:cNvSpPr>
            <a:spLocks noEditPoints="1"/>
          </p:cNvSpPr>
          <p:nvPr/>
        </p:nvSpPr>
        <p:spPr bwMode="auto">
          <a:xfrm>
            <a:off x="532056" y="4644438"/>
            <a:ext cx="316021" cy="313675"/>
          </a:xfrm>
          <a:custGeom>
            <a:avLst/>
            <a:gdLst>
              <a:gd name="T0" fmla="*/ 2118 w 2150"/>
              <a:gd name="T1" fmla="*/ 760 h 2136"/>
              <a:gd name="T2" fmla="*/ 1388 w 2150"/>
              <a:gd name="T3" fmla="*/ 32 h 2136"/>
              <a:gd name="T4" fmla="*/ 1274 w 2150"/>
              <a:gd name="T5" fmla="*/ 32 h 2136"/>
              <a:gd name="T6" fmla="*/ 1091 w 2150"/>
              <a:gd name="T7" fmla="*/ 214 h 2136"/>
              <a:gd name="T8" fmla="*/ 1091 w 2150"/>
              <a:gd name="T9" fmla="*/ 327 h 2136"/>
              <a:gd name="T10" fmla="*/ 1166 w 2150"/>
              <a:gd name="T11" fmla="*/ 402 h 2136"/>
              <a:gd name="T12" fmla="*/ 569 w 2150"/>
              <a:gd name="T13" fmla="*/ 862 h 2136"/>
              <a:gd name="T14" fmla="*/ 525 w 2150"/>
              <a:gd name="T15" fmla="*/ 819 h 2136"/>
              <a:gd name="T16" fmla="*/ 521 w 2150"/>
              <a:gd name="T17" fmla="*/ 815 h 2136"/>
              <a:gd name="T18" fmla="*/ 408 w 2150"/>
              <a:gd name="T19" fmla="*/ 815 h 2136"/>
              <a:gd name="T20" fmla="*/ 227 w 2150"/>
              <a:gd name="T21" fmla="*/ 996 h 2136"/>
              <a:gd name="T22" fmla="*/ 226 w 2150"/>
              <a:gd name="T23" fmla="*/ 997 h 2136"/>
              <a:gd name="T24" fmla="*/ 226 w 2150"/>
              <a:gd name="T25" fmla="*/ 1111 h 2136"/>
              <a:gd name="T26" fmla="*/ 575 w 2150"/>
              <a:gd name="T27" fmla="*/ 1461 h 2136"/>
              <a:gd name="T28" fmla="*/ 77 w 2150"/>
              <a:gd name="T29" fmla="*/ 1958 h 2136"/>
              <a:gd name="T30" fmla="*/ 0 w 2150"/>
              <a:gd name="T31" fmla="*/ 2136 h 2136"/>
              <a:gd name="T32" fmla="*/ 191 w 2150"/>
              <a:gd name="T33" fmla="*/ 2072 h 2136"/>
              <a:gd name="T34" fmla="*/ 688 w 2150"/>
              <a:gd name="T35" fmla="*/ 1574 h 2136"/>
              <a:gd name="T36" fmla="*/ 1038 w 2150"/>
              <a:gd name="T37" fmla="*/ 1924 h 2136"/>
              <a:gd name="T38" fmla="*/ 1038 w 2150"/>
              <a:gd name="T39" fmla="*/ 1924 h 2136"/>
              <a:gd name="T40" fmla="*/ 1151 w 2150"/>
              <a:gd name="T41" fmla="*/ 1924 h 2136"/>
              <a:gd name="T42" fmla="*/ 1330 w 2150"/>
              <a:gd name="T43" fmla="*/ 1744 h 2136"/>
              <a:gd name="T44" fmla="*/ 1335 w 2150"/>
              <a:gd name="T45" fmla="*/ 1741 h 2136"/>
              <a:gd name="T46" fmla="*/ 1335 w 2150"/>
              <a:gd name="T47" fmla="*/ 1627 h 2136"/>
              <a:gd name="T48" fmla="*/ 1286 w 2150"/>
              <a:gd name="T49" fmla="*/ 1580 h 2136"/>
              <a:gd name="T50" fmla="*/ 1747 w 2150"/>
              <a:gd name="T51" fmla="*/ 982 h 2136"/>
              <a:gd name="T52" fmla="*/ 1820 w 2150"/>
              <a:gd name="T53" fmla="*/ 1056 h 2136"/>
              <a:gd name="T54" fmla="*/ 1822 w 2150"/>
              <a:gd name="T55" fmla="*/ 1057 h 2136"/>
              <a:gd name="T56" fmla="*/ 1935 w 2150"/>
              <a:gd name="T57" fmla="*/ 1057 h 2136"/>
              <a:gd name="T58" fmla="*/ 2114 w 2150"/>
              <a:gd name="T59" fmla="*/ 878 h 2136"/>
              <a:gd name="T60" fmla="*/ 2118 w 2150"/>
              <a:gd name="T61" fmla="*/ 874 h 2136"/>
              <a:gd name="T62" fmla="*/ 2118 w 2150"/>
              <a:gd name="T63" fmla="*/ 760 h 2136"/>
              <a:gd name="T64" fmla="*/ 1094 w 2150"/>
              <a:gd name="T65" fmla="*/ 1754 h 2136"/>
              <a:gd name="T66" fmla="*/ 395 w 2150"/>
              <a:gd name="T67" fmla="*/ 1054 h 2136"/>
              <a:gd name="T68" fmla="*/ 465 w 2150"/>
              <a:gd name="T69" fmla="*/ 984 h 2136"/>
              <a:gd name="T70" fmla="*/ 483 w 2150"/>
              <a:gd name="T71" fmla="*/ 1004 h 2136"/>
              <a:gd name="T72" fmla="*/ 505 w 2150"/>
              <a:gd name="T73" fmla="*/ 1025 h 2136"/>
              <a:gd name="T74" fmla="*/ 507 w 2150"/>
              <a:gd name="T75" fmla="*/ 1026 h 2136"/>
              <a:gd name="T76" fmla="*/ 1122 w 2150"/>
              <a:gd name="T77" fmla="*/ 1642 h 2136"/>
              <a:gd name="T78" fmla="*/ 1124 w 2150"/>
              <a:gd name="T79" fmla="*/ 1643 h 2136"/>
              <a:gd name="T80" fmla="*/ 1124 w 2150"/>
              <a:gd name="T81" fmla="*/ 1645 h 2136"/>
              <a:gd name="T82" fmla="*/ 1164 w 2150"/>
              <a:gd name="T83" fmla="*/ 1684 h 2136"/>
              <a:gd name="T84" fmla="*/ 1094 w 2150"/>
              <a:gd name="T85" fmla="*/ 1754 h 2136"/>
              <a:gd name="T86" fmla="*/ 1132 w 2150"/>
              <a:gd name="T87" fmla="*/ 1516 h 2136"/>
              <a:gd name="T88" fmla="*/ 633 w 2150"/>
              <a:gd name="T89" fmla="*/ 1016 h 2136"/>
              <a:gd name="T90" fmla="*/ 1331 w 2150"/>
              <a:gd name="T91" fmla="*/ 477 h 2136"/>
              <a:gd name="T92" fmla="*/ 1673 w 2150"/>
              <a:gd name="T93" fmla="*/ 817 h 2136"/>
              <a:gd name="T94" fmla="*/ 1132 w 2150"/>
              <a:gd name="T95" fmla="*/ 1516 h 2136"/>
              <a:gd name="T96" fmla="*/ 1878 w 2150"/>
              <a:gd name="T97" fmla="*/ 887 h 2136"/>
              <a:gd name="T98" fmla="*/ 1794 w 2150"/>
              <a:gd name="T99" fmla="*/ 802 h 2136"/>
              <a:gd name="T100" fmla="*/ 1345 w 2150"/>
              <a:gd name="T101" fmla="*/ 353 h 2136"/>
              <a:gd name="T102" fmla="*/ 1294 w 2150"/>
              <a:gd name="T103" fmla="*/ 302 h 2136"/>
              <a:gd name="T104" fmla="*/ 1262 w 2150"/>
              <a:gd name="T105" fmla="*/ 270 h 2136"/>
              <a:gd name="T106" fmla="*/ 1331 w 2150"/>
              <a:gd name="T107" fmla="*/ 201 h 2136"/>
              <a:gd name="T108" fmla="*/ 1948 w 2150"/>
              <a:gd name="T109" fmla="*/ 818 h 2136"/>
              <a:gd name="T110" fmla="*/ 1878 w 2150"/>
              <a:gd name="T111" fmla="*/ 887 h 2136"/>
              <a:gd name="T112" fmla="*/ 1878 w 2150"/>
              <a:gd name="T113" fmla="*/ 887 h 2136"/>
              <a:gd name="T114" fmla="*/ 1878 w 2150"/>
              <a:gd name="T115" fmla="*/ 887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0" h="2136">
                <a:moveTo>
                  <a:pt x="2118" y="760"/>
                </a:moveTo>
                <a:cubicBezTo>
                  <a:pt x="1388" y="32"/>
                  <a:pt x="1388" y="32"/>
                  <a:pt x="1388" y="32"/>
                </a:cubicBezTo>
                <a:cubicBezTo>
                  <a:pt x="1357" y="0"/>
                  <a:pt x="1306" y="0"/>
                  <a:pt x="1274" y="32"/>
                </a:cubicBezTo>
                <a:cubicBezTo>
                  <a:pt x="1091" y="214"/>
                  <a:pt x="1091" y="214"/>
                  <a:pt x="1091" y="214"/>
                </a:cubicBezTo>
                <a:cubicBezTo>
                  <a:pt x="1061" y="246"/>
                  <a:pt x="1061" y="295"/>
                  <a:pt x="1091" y="327"/>
                </a:cubicBezTo>
                <a:cubicBezTo>
                  <a:pt x="1166" y="402"/>
                  <a:pt x="1166" y="402"/>
                  <a:pt x="1166" y="402"/>
                </a:cubicBezTo>
                <a:cubicBezTo>
                  <a:pt x="569" y="862"/>
                  <a:pt x="569" y="862"/>
                  <a:pt x="569" y="862"/>
                </a:cubicBezTo>
                <a:cubicBezTo>
                  <a:pt x="525" y="819"/>
                  <a:pt x="525" y="819"/>
                  <a:pt x="525" y="819"/>
                </a:cubicBezTo>
                <a:cubicBezTo>
                  <a:pt x="521" y="815"/>
                  <a:pt x="521" y="815"/>
                  <a:pt x="521" y="815"/>
                </a:cubicBezTo>
                <a:cubicBezTo>
                  <a:pt x="489" y="784"/>
                  <a:pt x="439" y="784"/>
                  <a:pt x="408" y="815"/>
                </a:cubicBezTo>
                <a:cubicBezTo>
                  <a:pt x="227" y="996"/>
                  <a:pt x="227" y="996"/>
                  <a:pt x="227" y="996"/>
                </a:cubicBezTo>
                <a:cubicBezTo>
                  <a:pt x="226" y="997"/>
                  <a:pt x="226" y="997"/>
                  <a:pt x="226" y="997"/>
                </a:cubicBezTo>
                <a:cubicBezTo>
                  <a:pt x="194" y="1029"/>
                  <a:pt x="194" y="1080"/>
                  <a:pt x="226" y="1111"/>
                </a:cubicBezTo>
                <a:cubicBezTo>
                  <a:pt x="575" y="1461"/>
                  <a:pt x="575" y="1461"/>
                  <a:pt x="575" y="1461"/>
                </a:cubicBezTo>
                <a:cubicBezTo>
                  <a:pt x="77" y="1958"/>
                  <a:pt x="77" y="1958"/>
                  <a:pt x="77" y="1958"/>
                </a:cubicBezTo>
                <a:cubicBezTo>
                  <a:pt x="46" y="1990"/>
                  <a:pt x="0" y="2136"/>
                  <a:pt x="0" y="2136"/>
                </a:cubicBezTo>
                <a:cubicBezTo>
                  <a:pt x="0" y="2136"/>
                  <a:pt x="160" y="2103"/>
                  <a:pt x="191" y="2072"/>
                </a:cubicBezTo>
                <a:cubicBezTo>
                  <a:pt x="688" y="1574"/>
                  <a:pt x="688" y="1574"/>
                  <a:pt x="688" y="1574"/>
                </a:cubicBezTo>
                <a:cubicBezTo>
                  <a:pt x="1038" y="1924"/>
                  <a:pt x="1038" y="1924"/>
                  <a:pt x="1038" y="1924"/>
                </a:cubicBezTo>
                <a:cubicBezTo>
                  <a:pt x="1038" y="1924"/>
                  <a:pt x="1038" y="1924"/>
                  <a:pt x="1038" y="1924"/>
                </a:cubicBezTo>
                <a:cubicBezTo>
                  <a:pt x="1070" y="1956"/>
                  <a:pt x="1121" y="1955"/>
                  <a:pt x="1151" y="1924"/>
                </a:cubicBezTo>
                <a:cubicBezTo>
                  <a:pt x="1330" y="1744"/>
                  <a:pt x="1330" y="1744"/>
                  <a:pt x="1330" y="1744"/>
                </a:cubicBezTo>
                <a:cubicBezTo>
                  <a:pt x="1335" y="1741"/>
                  <a:pt x="1335" y="1741"/>
                  <a:pt x="1335" y="1741"/>
                </a:cubicBezTo>
                <a:cubicBezTo>
                  <a:pt x="1366" y="1710"/>
                  <a:pt x="1366" y="1659"/>
                  <a:pt x="1335" y="1627"/>
                </a:cubicBezTo>
                <a:cubicBezTo>
                  <a:pt x="1286" y="1580"/>
                  <a:pt x="1286" y="1580"/>
                  <a:pt x="1286" y="1580"/>
                </a:cubicBezTo>
                <a:cubicBezTo>
                  <a:pt x="1747" y="982"/>
                  <a:pt x="1747" y="982"/>
                  <a:pt x="1747" y="982"/>
                </a:cubicBezTo>
                <a:cubicBezTo>
                  <a:pt x="1820" y="1056"/>
                  <a:pt x="1820" y="1056"/>
                  <a:pt x="1820" y="1056"/>
                </a:cubicBezTo>
                <a:cubicBezTo>
                  <a:pt x="1822" y="1057"/>
                  <a:pt x="1822" y="1057"/>
                  <a:pt x="1822" y="1057"/>
                </a:cubicBezTo>
                <a:cubicBezTo>
                  <a:pt x="1853" y="1088"/>
                  <a:pt x="1905" y="1088"/>
                  <a:pt x="1935" y="1057"/>
                </a:cubicBezTo>
                <a:cubicBezTo>
                  <a:pt x="2114" y="878"/>
                  <a:pt x="2114" y="878"/>
                  <a:pt x="2114" y="878"/>
                </a:cubicBezTo>
                <a:cubicBezTo>
                  <a:pt x="2118" y="874"/>
                  <a:pt x="2118" y="874"/>
                  <a:pt x="2118" y="874"/>
                </a:cubicBezTo>
                <a:cubicBezTo>
                  <a:pt x="2150" y="843"/>
                  <a:pt x="2150" y="792"/>
                  <a:pt x="2118" y="760"/>
                </a:cubicBezTo>
                <a:close/>
                <a:moveTo>
                  <a:pt x="1094" y="1754"/>
                </a:moveTo>
                <a:cubicBezTo>
                  <a:pt x="395" y="1054"/>
                  <a:pt x="395" y="1054"/>
                  <a:pt x="395" y="1054"/>
                </a:cubicBezTo>
                <a:cubicBezTo>
                  <a:pt x="465" y="984"/>
                  <a:pt x="465" y="984"/>
                  <a:pt x="465" y="984"/>
                </a:cubicBezTo>
                <a:cubicBezTo>
                  <a:pt x="483" y="1004"/>
                  <a:pt x="483" y="1004"/>
                  <a:pt x="483" y="1004"/>
                </a:cubicBezTo>
                <a:cubicBezTo>
                  <a:pt x="505" y="1025"/>
                  <a:pt x="505" y="1025"/>
                  <a:pt x="505" y="1025"/>
                </a:cubicBezTo>
                <a:cubicBezTo>
                  <a:pt x="507" y="1026"/>
                  <a:pt x="507" y="1026"/>
                  <a:pt x="507" y="1026"/>
                </a:cubicBezTo>
                <a:cubicBezTo>
                  <a:pt x="1122" y="1642"/>
                  <a:pt x="1122" y="1642"/>
                  <a:pt x="1122" y="1642"/>
                </a:cubicBezTo>
                <a:cubicBezTo>
                  <a:pt x="1124" y="1643"/>
                  <a:pt x="1124" y="1643"/>
                  <a:pt x="1124" y="1643"/>
                </a:cubicBezTo>
                <a:cubicBezTo>
                  <a:pt x="1124" y="1645"/>
                  <a:pt x="1124" y="1645"/>
                  <a:pt x="1124" y="1645"/>
                </a:cubicBezTo>
                <a:cubicBezTo>
                  <a:pt x="1164" y="1684"/>
                  <a:pt x="1164" y="1684"/>
                  <a:pt x="1164" y="1684"/>
                </a:cubicBezTo>
                <a:lnTo>
                  <a:pt x="1094" y="1754"/>
                </a:lnTo>
                <a:close/>
                <a:moveTo>
                  <a:pt x="1132" y="1516"/>
                </a:moveTo>
                <a:cubicBezTo>
                  <a:pt x="633" y="1016"/>
                  <a:pt x="633" y="1016"/>
                  <a:pt x="633" y="1016"/>
                </a:cubicBezTo>
                <a:cubicBezTo>
                  <a:pt x="1331" y="477"/>
                  <a:pt x="1331" y="477"/>
                  <a:pt x="1331" y="477"/>
                </a:cubicBezTo>
                <a:cubicBezTo>
                  <a:pt x="1673" y="817"/>
                  <a:pt x="1673" y="817"/>
                  <a:pt x="1673" y="817"/>
                </a:cubicBezTo>
                <a:lnTo>
                  <a:pt x="1132" y="1516"/>
                </a:lnTo>
                <a:close/>
                <a:moveTo>
                  <a:pt x="1878" y="887"/>
                </a:moveTo>
                <a:cubicBezTo>
                  <a:pt x="1794" y="802"/>
                  <a:pt x="1794" y="802"/>
                  <a:pt x="1794" y="802"/>
                </a:cubicBezTo>
                <a:cubicBezTo>
                  <a:pt x="1345" y="353"/>
                  <a:pt x="1345" y="353"/>
                  <a:pt x="1345" y="353"/>
                </a:cubicBezTo>
                <a:cubicBezTo>
                  <a:pt x="1294" y="302"/>
                  <a:pt x="1294" y="302"/>
                  <a:pt x="1294" y="302"/>
                </a:cubicBezTo>
                <a:cubicBezTo>
                  <a:pt x="1262" y="270"/>
                  <a:pt x="1262" y="270"/>
                  <a:pt x="1262" y="270"/>
                </a:cubicBezTo>
                <a:cubicBezTo>
                  <a:pt x="1331" y="201"/>
                  <a:pt x="1331" y="201"/>
                  <a:pt x="1331" y="201"/>
                </a:cubicBezTo>
                <a:cubicBezTo>
                  <a:pt x="1948" y="818"/>
                  <a:pt x="1948" y="818"/>
                  <a:pt x="1948" y="818"/>
                </a:cubicBezTo>
                <a:lnTo>
                  <a:pt x="1878" y="887"/>
                </a:lnTo>
                <a:close/>
                <a:moveTo>
                  <a:pt x="1878" y="887"/>
                </a:moveTo>
                <a:cubicBezTo>
                  <a:pt x="1878" y="887"/>
                  <a:pt x="1878" y="887"/>
                  <a:pt x="1878" y="887"/>
                </a:cubicBezTo>
              </a:path>
            </a:pathLst>
          </a:custGeom>
          <a:solidFill>
            <a:srgbClr val="397F52"/>
          </a:solidFill>
          <a:ln>
            <a:solidFill>
              <a:schemeClr val="bg1"/>
            </a:solidFill>
          </a:ln>
        </p:spPr>
        <p:txBody>
          <a:bodyPr vert="horz" wrap="square" lIns="91440" tIns="45720" rIns="91440" bIns="45720" numCol="1" anchor="t" anchorCtr="0" compatLnSpc="1"/>
          <a:lstStyle/>
          <a:p>
            <a:endParaRPr lang="zh-CN" altLang="en-US" sz="2000"/>
          </a:p>
        </p:txBody>
      </p:sp>
      <p:sp>
        <p:nvSpPr>
          <p:cNvPr id="27" name="Freeform 29">
            <a:extLst>
              <a:ext uri="{FF2B5EF4-FFF2-40B4-BE49-F238E27FC236}">
                <a16:creationId xmlns:a16="http://schemas.microsoft.com/office/drawing/2014/main" id="{2B9EAEB2-AC88-4D35-AF54-6186660915DE}"/>
              </a:ext>
            </a:extLst>
          </p:cNvPr>
          <p:cNvSpPr>
            <a:spLocks noEditPoints="1"/>
          </p:cNvSpPr>
          <p:nvPr/>
        </p:nvSpPr>
        <p:spPr bwMode="auto">
          <a:xfrm>
            <a:off x="550781" y="5614062"/>
            <a:ext cx="316021" cy="313675"/>
          </a:xfrm>
          <a:custGeom>
            <a:avLst/>
            <a:gdLst>
              <a:gd name="T0" fmla="*/ 2118 w 2150"/>
              <a:gd name="T1" fmla="*/ 760 h 2136"/>
              <a:gd name="T2" fmla="*/ 1388 w 2150"/>
              <a:gd name="T3" fmla="*/ 32 h 2136"/>
              <a:gd name="T4" fmla="*/ 1274 w 2150"/>
              <a:gd name="T5" fmla="*/ 32 h 2136"/>
              <a:gd name="T6" fmla="*/ 1091 w 2150"/>
              <a:gd name="T7" fmla="*/ 214 h 2136"/>
              <a:gd name="T8" fmla="*/ 1091 w 2150"/>
              <a:gd name="T9" fmla="*/ 327 h 2136"/>
              <a:gd name="T10" fmla="*/ 1166 w 2150"/>
              <a:gd name="T11" fmla="*/ 402 h 2136"/>
              <a:gd name="T12" fmla="*/ 569 w 2150"/>
              <a:gd name="T13" fmla="*/ 862 h 2136"/>
              <a:gd name="T14" fmla="*/ 525 w 2150"/>
              <a:gd name="T15" fmla="*/ 819 h 2136"/>
              <a:gd name="T16" fmla="*/ 521 w 2150"/>
              <a:gd name="T17" fmla="*/ 815 h 2136"/>
              <a:gd name="T18" fmla="*/ 408 w 2150"/>
              <a:gd name="T19" fmla="*/ 815 h 2136"/>
              <a:gd name="T20" fmla="*/ 227 w 2150"/>
              <a:gd name="T21" fmla="*/ 996 h 2136"/>
              <a:gd name="T22" fmla="*/ 226 w 2150"/>
              <a:gd name="T23" fmla="*/ 997 h 2136"/>
              <a:gd name="T24" fmla="*/ 226 w 2150"/>
              <a:gd name="T25" fmla="*/ 1111 h 2136"/>
              <a:gd name="T26" fmla="*/ 575 w 2150"/>
              <a:gd name="T27" fmla="*/ 1461 h 2136"/>
              <a:gd name="T28" fmla="*/ 77 w 2150"/>
              <a:gd name="T29" fmla="*/ 1958 h 2136"/>
              <a:gd name="T30" fmla="*/ 0 w 2150"/>
              <a:gd name="T31" fmla="*/ 2136 h 2136"/>
              <a:gd name="T32" fmla="*/ 191 w 2150"/>
              <a:gd name="T33" fmla="*/ 2072 h 2136"/>
              <a:gd name="T34" fmla="*/ 688 w 2150"/>
              <a:gd name="T35" fmla="*/ 1574 h 2136"/>
              <a:gd name="T36" fmla="*/ 1038 w 2150"/>
              <a:gd name="T37" fmla="*/ 1924 h 2136"/>
              <a:gd name="T38" fmla="*/ 1038 w 2150"/>
              <a:gd name="T39" fmla="*/ 1924 h 2136"/>
              <a:gd name="T40" fmla="*/ 1151 w 2150"/>
              <a:gd name="T41" fmla="*/ 1924 h 2136"/>
              <a:gd name="T42" fmla="*/ 1330 w 2150"/>
              <a:gd name="T43" fmla="*/ 1744 h 2136"/>
              <a:gd name="T44" fmla="*/ 1335 w 2150"/>
              <a:gd name="T45" fmla="*/ 1741 h 2136"/>
              <a:gd name="T46" fmla="*/ 1335 w 2150"/>
              <a:gd name="T47" fmla="*/ 1627 h 2136"/>
              <a:gd name="T48" fmla="*/ 1286 w 2150"/>
              <a:gd name="T49" fmla="*/ 1580 h 2136"/>
              <a:gd name="T50" fmla="*/ 1747 w 2150"/>
              <a:gd name="T51" fmla="*/ 982 h 2136"/>
              <a:gd name="T52" fmla="*/ 1820 w 2150"/>
              <a:gd name="T53" fmla="*/ 1056 h 2136"/>
              <a:gd name="T54" fmla="*/ 1822 w 2150"/>
              <a:gd name="T55" fmla="*/ 1057 h 2136"/>
              <a:gd name="T56" fmla="*/ 1935 w 2150"/>
              <a:gd name="T57" fmla="*/ 1057 h 2136"/>
              <a:gd name="T58" fmla="*/ 2114 w 2150"/>
              <a:gd name="T59" fmla="*/ 878 h 2136"/>
              <a:gd name="T60" fmla="*/ 2118 w 2150"/>
              <a:gd name="T61" fmla="*/ 874 h 2136"/>
              <a:gd name="T62" fmla="*/ 2118 w 2150"/>
              <a:gd name="T63" fmla="*/ 760 h 2136"/>
              <a:gd name="T64" fmla="*/ 1094 w 2150"/>
              <a:gd name="T65" fmla="*/ 1754 h 2136"/>
              <a:gd name="T66" fmla="*/ 395 w 2150"/>
              <a:gd name="T67" fmla="*/ 1054 h 2136"/>
              <a:gd name="T68" fmla="*/ 465 w 2150"/>
              <a:gd name="T69" fmla="*/ 984 h 2136"/>
              <a:gd name="T70" fmla="*/ 483 w 2150"/>
              <a:gd name="T71" fmla="*/ 1004 h 2136"/>
              <a:gd name="T72" fmla="*/ 505 w 2150"/>
              <a:gd name="T73" fmla="*/ 1025 h 2136"/>
              <a:gd name="T74" fmla="*/ 507 w 2150"/>
              <a:gd name="T75" fmla="*/ 1026 h 2136"/>
              <a:gd name="T76" fmla="*/ 1122 w 2150"/>
              <a:gd name="T77" fmla="*/ 1642 h 2136"/>
              <a:gd name="T78" fmla="*/ 1124 w 2150"/>
              <a:gd name="T79" fmla="*/ 1643 h 2136"/>
              <a:gd name="T80" fmla="*/ 1124 w 2150"/>
              <a:gd name="T81" fmla="*/ 1645 h 2136"/>
              <a:gd name="T82" fmla="*/ 1164 w 2150"/>
              <a:gd name="T83" fmla="*/ 1684 h 2136"/>
              <a:gd name="T84" fmla="*/ 1094 w 2150"/>
              <a:gd name="T85" fmla="*/ 1754 h 2136"/>
              <a:gd name="T86" fmla="*/ 1132 w 2150"/>
              <a:gd name="T87" fmla="*/ 1516 h 2136"/>
              <a:gd name="T88" fmla="*/ 633 w 2150"/>
              <a:gd name="T89" fmla="*/ 1016 h 2136"/>
              <a:gd name="T90" fmla="*/ 1331 w 2150"/>
              <a:gd name="T91" fmla="*/ 477 h 2136"/>
              <a:gd name="T92" fmla="*/ 1673 w 2150"/>
              <a:gd name="T93" fmla="*/ 817 h 2136"/>
              <a:gd name="T94" fmla="*/ 1132 w 2150"/>
              <a:gd name="T95" fmla="*/ 1516 h 2136"/>
              <a:gd name="T96" fmla="*/ 1878 w 2150"/>
              <a:gd name="T97" fmla="*/ 887 h 2136"/>
              <a:gd name="T98" fmla="*/ 1794 w 2150"/>
              <a:gd name="T99" fmla="*/ 802 h 2136"/>
              <a:gd name="T100" fmla="*/ 1345 w 2150"/>
              <a:gd name="T101" fmla="*/ 353 h 2136"/>
              <a:gd name="T102" fmla="*/ 1294 w 2150"/>
              <a:gd name="T103" fmla="*/ 302 h 2136"/>
              <a:gd name="T104" fmla="*/ 1262 w 2150"/>
              <a:gd name="T105" fmla="*/ 270 h 2136"/>
              <a:gd name="T106" fmla="*/ 1331 w 2150"/>
              <a:gd name="T107" fmla="*/ 201 h 2136"/>
              <a:gd name="T108" fmla="*/ 1948 w 2150"/>
              <a:gd name="T109" fmla="*/ 818 h 2136"/>
              <a:gd name="T110" fmla="*/ 1878 w 2150"/>
              <a:gd name="T111" fmla="*/ 887 h 2136"/>
              <a:gd name="T112" fmla="*/ 1878 w 2150"/>
              <a:gd name="T113" fmla="*/ 887 h 2136"/>
              <a:gd name="T114" fmla="*/ 1878 w 2150"/>
              <a:gd name="T115" fmla="*/ 887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0" h="2136">
                <a:moveTo>
                  <a:pt x="2118" y="760"/>
                </a:moveTo>
                <a:cubicBezTo>
                  <a:pt x="1388" y="32"/>
                  <a:pt x="1388" y="32"/>
                  <a:pt x="1388" y="32"/>
                </a:cubicBezTo>
                <a:cubicBezTo>
                  <a:pt x="1357" y="0"/>
                  <a:pt x="1306" y="0"/>
                  <a:pt x="1274" y="32"/>
                </a:cubicBezTo>
                <a:cubicBezTo>
                  <a:pt x="1091" y="214"/>
                  <a:pt x="1091" y="214"/>
                  <a:pt x="1091" y="214"/>
                </a:cubicBezTo>
                <a:cubicBezTo>
                  <a:pt x="1061" y="246"/>
                  <a:pt x="1061" y="295"/>
                  <a:pt x="1091" y="327"/>
                </a:cubicBezTo>
                <a:cubicBezTo>
                  <a:pt x="1166" y="402"/>
                  <a:pt x="1166" y="402"/>
                  <a:pt x="1166" y="402"/>
                </a:cubicBezTo>
                <a:cubicBezTo>
                  <a:pt x="569" y="862"/>
                  <a:pt x="569" y="862"/>
                  <a:pt x="569" y="862"/>
                </a:cubicBezTo>
                <a:cubicBezTo>
                  <a:pt x="525" y="819"/>
                  <a:pt x="525" y="819"/>
                  <a:pt x="525" y="819"/>
                </a:cubicBezTo>
                <a:cubicBezTo>
                  <a:pt x="521" y="815"/>
                  <a:pt x="521" y="815"/>
                  <a:pt x="521" y="815"/>
                </a:cubicBezTo>
                <a:cubicBezTo>
                  <a:pt x="489" y="784"/>
                  <a:pt x="439" y="784"/>
                  <a:pt x="408" y="815"/>
                </a:cubicBezTo>
                <a:cubicBezTo>
                  <a:pt x="227" y="996"/>
                  <a:pt x="227" y="996"/>
                  <a:pt x="227" y="996"/>
                </a:cubicBezTo>
                <a:cubicBezTo>
                  <a:pt x="226" y="997"/>
                  <a:pt x="226" y="997"/>
                  <a:pt x="226" y="997"/>
                </a:cubicBezTo>
                <a:cubicBezTo>
                  <a:pt x="194" y="1029"/>
                  <a:pt x="194" y="1080"/>
                  <a:pt x="226" y="1111"/>
                </a:cubicBezTo>
                <a:cubicBezTo>
                  <a:pt x="575" y="1461"/>
                  <a:pt x="575" y="1461"/>
                  <a:pt x="575" y="1461"/>
                </a:cubicBezTo>
                <a:cubicBezTo>
                  <a:pt x="77" y="1958"/>
                  <a:pt x="77" y="1958"/>
                  <a:pt x="77" y="1958"/>
                </a:cubicBezTo>
                <a:cubicBezTo>
                  <a:pt x="46" y="1990"/>
                  <a:pt x="0" y="2136"/>
                  <a:pt x="0" y="2136"/>
                </a:cubicBezTo>
                <a:cubicBezTo>
                  <a:pt x="0" y="2136"/>
                  <a:pt x="160" y="2103"/>
                  <a:pt x="191" y="2072"/>
                </a:cubicBezTo>
                <a:cubicBezTo>
                  <a:pt x="688" y="1574"/>
                  <a:pt x="688" y="1574"/>
                  <a:pt x="688" y="1574"/>
                </a:cubicBezTo>
                <a:cubicBezTo>
                  <a:pt x="1038" y="1924"/>
                  <a:pt x="1038" y="1924"/>
                  <a:pt x="1038" y="1924"/>
                </a:cubicBezTo>
                <a:cubicBezTo>
                  <a:pt x="1038" y="1924"/>
                  <a:pt x="1038" y="1924"/>
                  <a:pt x="1038" y="1924"/>
                </a:cubicBezTo>
                <a:cubicBezTo>
                  <a:pt x="1070" y="1956"/>
                  <a:pt x="1121" y="1955"/>
                  <a:pt x="1151" y="1924"/>
                </a:cubicBezTo>
                <a:cubicBezTo>
                  <a:pt x="1330" y="1744"/>
                  <a:pt x="1330" y="1744"/>
                  <a:pt x="1330" y="1744"/>
                </a:cubicBezTo>
                <a:cubicBezTo>
                  <a:pt x="1335" y="1741"/>
                  <a:pt x="1335" y="1741"/>
                  <a:pt x="1335" y="1741"/>
                </a:cubicBezTo>
                <a:cubicBezTo>
                  <a:pt x="1366" y="1710"/>
                  <a:pt x="1366" y="1659"/>
                  <a:pt x="1335" y="1627"/>
                </a:cubicBezTo>
                <a:cubicBezTo>
                  <a:pt x="1286" y="1580"/>
                  <a:pt x="1286" y="1580"/>
                  <a:pt x="1286" y="1580"/>
                </a:cubicBezTo>
                <a:cubicBezTo>
                  <a:pt x="1747" y="982"/>
                  <a:pt x="1747" y="982"/>
                  <a:pt x="1747" y="982"/>
                </a:cubicBezTo>
                <a:cubicBezTo>
                  <a:pt x="1820" y="1056"/>
                  <a:pt x="1820" y="1056"/>
                  <a:pt x="1820" y="1056"/>
                </a:cubicBezTo>
                <a:cubicBezTo>
                  <a:pt x="1822" y="1057"/>
                  <a:pt x="1822" y="1057"/>
                  <a:pt x="1822" y="1057"/>
                </a:cubicBezTo>
                <a:cubicBezTo>
                  <a:pt x="1853" y="1088"/>
                  <a:pt x="1905" y="1088"/>
                  <a:pt x="1935" y="1057"/>
                </a:cubicBezTo>
                <a:cubicBezTo>
                  <a:pt x="2114" y="878"/>
                  <a:pt x="2114" y="878"/>
                  <a:pt x="2114" y="878"/>
                </a:cubicBezTo>
                <a:cubicBezTo>
                  <a:pt x="2118" y="874"/>
                  <a:pt x="2118" y="874"/>
                  <a:pt x="2118" y="874"/>
                </a:cubicBezTo>
                <a:cubicBezTo>
                  <a:pt x="2150" y="843"/>
                  <a:pt x="2150" y="792"/>
                  <a:pt x="2118" y="760"/>
                </a:cubicBezTo>
                <a:close/>
                <a:moveTo>
                  <a:pt x="1094" y="1754"/>
                </a:moveTo>
                <a:cubicBezTo>
                  <a:pt x="395" y="1054"/>
                  <a:pt x="395" y="1054"/>
                  <a:pt x="395" y="1054"/>
                </a:cubicBezTo>
                <a:cubicBezTo>
                  <a:pt x="465" y="984"/>
                  <a:pt x="465" y="984"/>
                  <a:pt x="465" y="984"/>
                </a:cubicBezTo>
                <a:cubicBezTo>
                  <a:pt x="483" y="1004"/>
                  <a:pt x="483" y="1004"/>
                  <a:pt x="483" y="1004"/>
                </a:cubicBezTo>
                <a:cubicBezTo>
                  <a:pt x="505" y="1025"/>
                  <a:pt x="505" y="1025"/>
                  <a:pt x="505" y="1025"/>
                </a:cubicBezTo>
                <a:cubicBezTo>
                  <a:pt x="507" y="1026"/>
                  <a:pt x="507" y="1026"/>
                  <a:pt x="507" y="1026"/>
                </a:cubicBezTo>
                <a:cubicBezTo>
                  <a:pt x="1122" y="1642"/>
                  <a:pt x="1122" y="1642"/>
                  <a:pt x="1122" y="1642"/>
                </a:cubicBezTo>
                <a:cubicBezTo>
                  <a:pt x="1124" y="1643"/>
                  <a:pt x="1124" y="1643"/>
                  <a:pt x="1124" y="1643"/>
                </a:cubicBezTo>
                <a:cubicBezTo>
                  <a:pt x="1124" y="1645"/>
                  <a:pt x="1124" y="1645"/>
                  <a:pt x="1124" y="1645"/>
                </a:cubicBezTo>
                <a:cubicBezTo>
                  <a:pt x="1164" y="1684"/>
                  <a:pt x="1164" y="1684"/>
                  <a:pt x="1164" y="1684"/>
                </a:cubicBezTo>
                <a:lnTo>
                  <a:pt x="1094" y="1754"/>
                </a:lnTo>
                <a:close/>
                <a:moveTo>
                  <a:pt x="1132" y="1516"/>
                </a:moveTo>
                <a:cubicBezTo>
                  <a:pt x="633" y="1016"/>
                  <a:pt x="633" y="1016"/>
                  <a:pt x="633" y="1016"/>
                </a:cubicBezTo>
                <a:cubicBezTo>
                  <a:pt x="1331" y="477"/>
                  <a:pt x="1331" y="477"/>
                  <a:pt x="1331" y="477"/>
                </a:cubicBezTo>
                <a:cubicBezTo>
                  <a:pt x="1673" y="817"/>
                  <a:pt x="1673" y="817"/>
                  <a:pt x="1673" y="817"/>
                </a:cubicBezTo>
                <a:lnTo>
                  <a:pt x="1132" y="1516"/>
                </a:lnTo>
                <a:close/>
                <a:moveTo>
                  <a:pt x="1878" y="887"/>
                </a:moveTo>
                <a:cubicBezTo>
                  <a:pt x="1794" y="802"/>
                  <a:pt x="1794" y="802"/>
                  <a:pt x="1794" y="802"/>
                </a:cubicBezTo>
                <a:cubicBezTo>
                  <a:pt x="1345" y="353"/>
                  <a:pt x="1345" y="353"/>
                  <a:pt x="1345" y="353"/>
                </a:cubicBezTo>
                <a:cubicBezTo>
                  <a:pt x="1294" y="302"/>
                  <a:pt x="1294" y="302"/>
                  <a:pt x="1294" y="302"/>
                </a:cubicBezTo>
                <a:cubicBezTo>
                  <a:pt x="1262" y="270"/>
                  <a:pt x="1262" y="270"/>
                  <a:pt x="1262" y="270"/>
                </a:cubicBezTo>
                <a:cubicBezTo>
                  <a:pt x="1331" y="201"/>
                  <a:pt x="1331" y="201"/>
                  <a:pt x="1331" y="201"/>
                </a:cubicBezTo>
                <a:cubicBezTo>
                  <a:pt x="1948" y="818"/>
                  <a:pt x="1948" y="818"/>
                  <a:pt x="1948" y="818"/>
                </a:cubicBezTo>
                <a:lnTo>
                  <a:pt x="1878" y="887"/>
                </a:lnTo>
                <a:close/>
                <a:moveTo>
                  <a:pt x="1878" y="887"/>
                </a:moveTo>
                <a:cubicBezTo>
                  <a:pt x="1878" y="887"/>
                  <a:pt x="1878" y="887"/>
                  <a:pt x="1878" y="887"/>
                </a:cubicBezTo>
              </a:path>
            </a:pathLst>
          </a:custGeom>
          <a:solidFill>
            <a:srgbClr val="397F52"/>
          </a:solidFill>
          <a:ln>
            <a:solidFill>
              <a:schemeClr val="bg1"/>
            </a:solidFill>
          </a:ln>
        </p:spPr>
        <p:txBody>
          <a:bodyPr vert="horz" wrap="square" lIns="91440" tIns="45720" rIns="91440" bIns="45720" numCol="1" anchor="t" anchorCtr="0" compatLnSpc="1"/>
          <a:lstStyle/>
          <a:p>
            <a:endParaRPr lang="zh-CN" altLang="en-US" sz="2000"/>
          </a:p>
        </p:txBody>
      </p:sp>
    </p:spTree>
    <p:extLst>
      <p:ext uri="{BB962C8B-B14F-4D97-AF65-F5344CB8AC3E}">
        <p14:creationId xmlns:p14="http://schemas.microsoft.com/office/powerpoint/2010/main" val="3448462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28BA549-7A06-4587-BB33-0AB554667934}"/>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 name="组合 5">
            <a:extLst>
              <a:ext uri="{FF2B5EF4-FFF2-40B4-BE49-F238E27FC236}">
                <a16:creationId xmlns:a16="http://schemas.microsoft.com/office/drawing/2014/main" id="{8CCB323C-FC2C-45EF-9D10-68D654E4A70D}"/>
              </a:ext>
            </a:extLst>
          </p:cNvPr>
          <p:cNvGrpSpPr/>
          <p:nvPr/>
        </p:nvGrpSpPr>
        <p:grpSpPr>
          <a:xfrm>
            <a:off x="6727580" y="2310382"/>
            <a:ext cx="5154178" cy="4971511"/>
            <a:chOff x="8705175" y="708628"/>
            <a:chExt cx="408400" cy="393926"/>
          </a:xfrm>
          <a:solidFill>
            <a:schemeClr val="bg1">
              <a:alpha val="10000"/>
            </a:schemeClr>
          </a:solidFill>
        </p:grpSpPr>
        <p:sp>
          <p:nvSpPr>
            <p:cNvPr id="7" name="Freeform 5">
              <a:extLst>
                <a:ext uri="{FF2B5EF4-FFF2-40B4-BE49-F238E27FC236}">
                  <a16:creationId xmlns:a16="http://schemas.microsoft.com/office/drawing/2014/main" id="{34847996-9E52-459F-9769-E830F3F0C03E}"/>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Freeform 6">
              <a:extLst>
                <a:ext uri="{FF2B5EF4-FFF2-40B4-BE49-F238E27FC236}">
                  <a16:creationId xmlns:a16="http://schemas.microsoft.com/office/drawing/2014/main" id="{27F8F7EE-FF64-4032-854E-1CF08336F071}"/>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9" name="图形 8">
            <a:extLst>
              <a:ext uri="{FF2B5EF4-FFF2-40B4-BE49-F238E27FC236}">
                <a16:creationId xmlns:a16="http://schemas.microsoft.com/office/drawing/2014/main" id="{9210C9FC-518D-4D62-9F15-C8455BF658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3" name="文本框 2"/>
          <p:cNvSpPr txBox="1"/>
          <p:nvPr/>
        </p:nvSpPr>
        <p:spPr>
          <a:xfrm>
            <a:off x="5510227" y="2497956"/>
            <a:ext cx="5662597" cy="707886"/>
          </a:xfrm>
          <a:prstGeom prst="rect">
            <a:avLst/>
          </a:prstGeom>
          <a:noFill/>
        </p:spPr>
        <p:txBody>
          <a:bodyPr wrap="square" rtlCol="0">
            <a:spAutoFit/>
          </a:bodyPr>
          <a:lstStyle/>
          <a:p>
            <a:pPr algn="l"/>
            <a:r>
              <a:rPr lang="zh-CN" altLang="en-US" sz="4000" noProof="1">
                <a:solidFill>
                  <a:schemeClr val="bg1"/>
                </a:solidFill>
              </a:rPr>
              <a:t>试用期那些不能踩的坑？</a:t>
            </a:r>
          </a:p>
        </p:txBody>
      </p:sp>
      <p:sp>
        <p:nvSpPr>
          <p:cNvPr id="5" name="矩形 4"/>
          <p:cNvSpPr/>
          <p:nvPr/>
        </p:nvSpPr>
        <p:spPr>
          <a:xfrm>
            <a:off x="1768533" y="2321004"/>
            <a:ext cx="3000593" cy="2214880"/>
          </a:xfrm>
          <a:prstGeom prst="rect">
            <a:avLst/>
          </a:prstGeom>
        </p:spPr>
        <p:txBody>
          <a:bodyPr wrap="square">
            <a:spAutoFit/>
          </a:bodyPr>
          <a:lstStyle/>
          <a:p>
            <a:pPr algn="ctr"/>
            <a:r>
              <a:rPr lang="en-US" altLang="zh-CN" sz="13800">
                <a:solidFill>
                  <a:schemeClr val="bg1"/>
                </a:solidFill>
                <a:latin typeface="方正兰亭超细黑简体" panose="02000000000000000000" pitchFamily="2" charset="-122"/>
                <a:ea typeface="方正兰亭超细黑简体" panose="02000000000000000000" pitchFamily="2" charset="-122"/>
              </a:rPr>
              <a:t>04</a:t>
            </a:r>
            <a:endParaRPr lang="zh-CN" altLang="en-US" sz="13800" dirty="0">
              <a:solidFill>
                <a:schemeClr val="bg1"/>
              </a:solidFill>
            </a:endParaRPr>
          </a:p>
        </p:txBody>
      </p:sp>
    </p:spTree>
    <p:custDataLst>
      <p:tags r:id="rId1"/>
    </p:custDataLst>
    <p:extLst>
      <p:ext uri="{BB962C8B-B14F-4D97-AF65-F5344CB8AC3E}">
        <p14:creationId xmlns:p14="http://schemas.microsoft.com/office/powerpoint/2010/main" val="1480746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5DE769-B1FA-4E2C-817E-E419BFBA0831}"/>
              </a:ext>
            </a:extLst>
          </p:cNvPr>
          <p:cNvSpPr/>
          <p:nvPr>
            <p:custDataLst>
              <p:tags r:id="rId1"/>
            </p:custDataLst>
          </p:nvPr>
        </p:nvSpPr>
        <p:spPr>
          <a:xfrm>
            <a:off x="641315" y="1508190"/>
            <a:ext cx="4850765" cy="2906395"/>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9pPr>
          </a:lstStyle>
          <a:p>
            <a:pPr lvl="0" indent="0" algn="l">
              <a:lnSpc>
                <a:spcPct val="150000"/>
              </a:lnSpc>
              <a:spcBef>
                <a:spcPts val="0"/>
              </a:spcBef>
              <a:spcAft>
                <a:spcPts val="200"/>
              </a:spcAft>
              <a:buClr>
                <a:srgbClr val="406898">
                  <a:lumMod val="40000"/>
                  <a:lumOff val="60000"/>
                </a:srgbClr>
              </a:buClr>
              <a:buSzPct val="100000"/>
              <a:buFont typeface="Wingdings" panose="05000000000000000000" pitchFamily="2" charset="2"/>
              <a:buNone/>
            </a:pPr>
            <a:r>
              <a:rPr lang="zh-CN" altLang="en-US" sz="1600" spc="150">
                <a:solidFill>
                  <a:schemeClr val="tx1">
                    <a:lumMod val="75000"/>
                    <a:lumOff val="25000"/>
                  </a:schemeClr>
                </a:solidFill>
                <a:latin typeface="微软雅黑" charset="0"/>
                <a:ea typeface="微软雅黑" charset="0"/>
                <a:sym typeface="+mn-ea"/>
              </a:rPr>
              <a:t>试用期是用人单位和劳动者建立劳动关系后，为相互了解和选择而约定的考察期，受劳动法保护，也就是在劳动合同履行初期，合同双方具有一定期限的选择权。</a:t>
            </a: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3052439"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试用期</a:t>
            </a:r>
            <a:r>
              <a:rPr lang="en-US" altLang="zh-CN" sz="3200">
                <a:solidFill>
                  <a:schemeClr val="tx1">
                    <a:lumMod val="75000"/>
                    <a:lumOff val="25000"/>
                  </a:schemeClr>
                </a:solidFill>
                <a:latin typeface="小米兰亭" panose="03000502000000000000" pitchFamily="66" charset="-122"/>
                <a:ea typeface="小米兰亭" panose="03000502000000000000" pitchFamily="66" charset="-122"/>
              </a:rPr>
              <a:t>vs</a:t>
            </a:r>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实习期</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grpSp>
        <p:nvGrpSpPr>
          <p:cNvPr id="10" name="组合 9">
            <a:extLst>
              <a:ext uri="{FF2B5EF4-FFF2-40B4-BE49-F238E27FC236}">
                <a16:creationId xmlns:a16="http://schemas.microsoft.com/office/drawing/2014/main" id="{8BA55E03-E711-4CB3-812E-9EFDB0F7ECAB}"/>
              </a:ext>
            </a:extLst>
          </p:cNvPr>
          <p:cNvGrpSpPr/>
          <p:nvPr/>
        </p:nvGrpSpPr>
        <p:grpSpPr>
          <a:xfrm>
            <a:off x="2192699" y="1595855"/>
            <a:ext cx="1424852" cy="577251"/>
            <a:chOff x="5926499" y="3426558"/>
            <a:chExt cx="1424852" cy="577251"/>
          </a:xfrm>
        </p:grpSpPr>
        <p:sp>
          <p:nvSpPr>
            <p:cNvPr id="12" name="矩形: 圆角 11">
              <a:extLst>
                <a:ext uri="{FF2B5EF4-FFF2-40B4-BE49-F238E27FC236}">
                  <a16:creationId xmlns:a16="http://schemas.microsoft.com/office/drawing/2014/main" id="{8A8B9342-D673-442A-B39A-64BF678A9686}"/>
                </a:ext>
              </a:extLst>
            </p:cNvPr>
            <p:cNvSpPr/>
            <p:nvPr/>
          </p:nvSpPr>
          <p:spPr>
            <a:xfrm>
              <a:off x="5926499" y="3426558"/>
              <a:ext cx="1424852"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小米兰亭" panose="03000502000000000000" pitchFamily="66" charset="-122"/>
                  <a:ea typeface="小米兰亭" panose="03000502000000000000" pitchFamily="66" charset="-122"/>
                  <a:cs typeface="+mn-cs"/>
                </a:rPr>
                <a:t>试用期</a:t>
              </a: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cxnSp>
          <p:nvCxnSpPr>
            <p:cNvPr id="13" name="直接连接符 12">
              <a:extLst>
                <a:ext uri="{FF2B5EF4-FFF2-40B4-BE49-F238E27FC236}">
                  <a16:creationId xmlns:a16="http://schemas.microsoft.com/office/drawing/2014/main" id="{C07463AB-5C33-4617-A1F7-17A9C6740E65}"/>
                </a:ext>
              </a:extLst>
            </p:cNvPr>
            <p:cNvCxnSpPr/>
            <p:nvPr/>
          </p:nvCxnSpPr>
          <p:spPr>
            <a:xfrm>
              <a:off x="6479252" y="4003809"/>
              <a:ext cx="406400" cy="0"/>
            </a:xfrm>
            <a:prstGeom prst="line">
              <a:avLst/>
            </a:prstGeom>
            <a:noFill/>
            <a:ln w="9525" cap="flat" cmpd="sng" algn="ctr">
              <a:solidFill>
                <a:sysClr val="window" lastClr="FFFFFF">
                  <a:lumMod val="65000"/>
                </a:sysClr>
              </a:solidFill>
              <a:prstDash val="solid"/>
              <a:miter lim="800000"/>
            </a:ln>
            <a:effectLst/>
          </p:spPr>
        </p:cxnSp>
      </p:grpSp>
      <p:sp>
        <p:nvSpPr>
          <p:cNvPr id="3" name="矩形 2">
            <a:extLst>
              <a:ext uri="{FF2B5EF4-FFF2-40B4-BE49-F238E27FC236}">
                <a16:creationId xmlns:a16="http://schemas.microsoft.com/office/drawing/2014/main" id="{9370A1C8-7C0B-4A0A-AD3D-2F0547FE59C9}"/>
              </a:ext>
            </a:extLst>
          </p:cNvPr>
          <p:cNvSpPr/>
          <p:nvPr>
            <p:custDataLst>
              <p:tags r:id="rId2"/>
            </p:custDataLst>
          </p:nvPr>
        </p:nvSpPr>
        <p:spPr>
          <a:xfrm>
            <a:off x="6699922" y="1306195"/>
            <a:ext cx="4850765" cy="2906395"/>
          </a:xfrm>
          <a:prstGeom prst="rect">
            <a:avLst/>
          </a:prstGeom>
        </p:spPr>
        <p:txBody>
          <a:bodyPr lIns="91440" tIns="45720" rIns="91440" bIns="45720" anchor="ctr">
            <a:normAutofit/>
          </a:bodyPr>
          <a:lstStyle>
            <a:defPPr>
              <a:defRPr lang="zh-CN"/>
            </a:defPPr>
            <a:lvl1pPr marL="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90204" pitchFamily="34" charset="0"/>
                <a:ea typeface="微软雅黑" panose="020B0503020204020204" pitchFamily="34" charset="-122"/>
                <a:cs typeface="+mn-ea"/>
              </a:defRPr>
            </a:lvl9pPr>
          </a:lstStyle>
          <a:p>
            <a:pPr lvl="0" algn="l">
              <a:lnSpc>
                <a:spcPct val="150000"/>
              </a:lnSpc>
              <a:spcBef>
                <a:spcPts val="0"/>
              </a:spcBef>
              <a:spcAft>
                <a:spcPts val="200"/>
              </a:spcAft>
              <a:buClr>
                <a:srgbClr val="406898">
                  <a:lumMod val="40000"/>
                  <a:lumOff val="60000"/>
                </a:srgbClr>
              </a:buClr>
              <a:buSzPct val="100000"/>
            </a:pPr>
            <a:endParaRPr lang="en-US" altLang="zh-CN" sz="1600" b="1" spc="150">
              <a:solidFill>
                <a:schemeClr val="tx1"/>
              </a:solidFill>
              <a:latin typeface="微软雅黑" charset="0"/>
              <a:ea typeface="微软雅黑" charset="0"/>
            </a:endParaRPr>
          </a:p>
          <a:p>
            <a:pPr lvl="0" algn="l">
              <a:lnSpc>
                <a:spcPct val="150000"/>
              </a:lnSpc>
              <a:spcBef>
                <a:spcPts val="0"/>
              </a:spcBef>
              <a:spcAft>
                <a:spcPts val="200"/>
              </a:spcAft>
              <a:buClr>
                <a:srgbClr val="406898">
                  <a:lumMod val="40000"/>
                  <a:lumOff val="60000"/>
                </a:srgbClr>
              </a:buClr>
              <a:buSzPct val="100000"/>
            </a:pPr>
            <a:r>
              <a:rPr lang="zh-CN" altLang="en-US" sz="1600" spc="150">
                <a:solidFill>
                  <a:schemeClr val="tx1">
                    <a:lumMod val="75000"/>
                    <a:lumOff val="25000"/>
                  </a:schemeClr>
                </a:solidFill>
                <a:latin typeface="微软雅黑" charset="0"/>
                <a:ea typeface="微软雅黑" charset="0"/>
              </a:rPr>
              <a:t>实习期则指在校学生通过参加工作，提高其自身价值的时间或过程，属于学校教育范围。学生在实习期与实习单位并不成立劳动关系，因此不受劳动法保护。</a:t>
            </a:r>
          </a:p>
        </p:txBody>
      </p:sp>
      <p:sp>
        <p:nvSpPr>
          <p:cNvPr id="18" name="矩形: 圆角 17">
            <a:extLst>
              <a:ext uri="{FF2B5EF4-FFF2-40B4-BE49-F238E27FC236}">
                <a16:creationId xmlns:a16="http://schemas.microsoft.com/office/drawing/2014/main" id="{AE1B79F8-C656-44FA-A55B-E284D9B751B6}"/>
              </a:ext>
            </a:extLst>
          </p:cNvPr>
          <p:cNvSpPr/>
          <p:nvPr/>
        </p:nvSpPr>
        <p:spPr>
          <a:xfrm>
            <a:off x="8264868" y="1595855"/>
            <a:ext cx="1424852"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kern="0">
                <a:solidFill>
                  <a:prstClr val="white"/>
                </a:solidFill>
                <a:latin typeface="小米兰亭" panose="03000502000000000000" pitchFamily="66" charset="-122"/>
                <a:ea typeface="小米兰亭" panose="03000502000000000000" pitchFamily="66" charset="-122"/>
              </a:rPr>
              <a:t>实习</a:t>
            </a:r>
            <a:r>
              <a:rPr kumimoji="0" lang="zh-CN" altLang="en-US" sz="2000" b="1" i="0" u="none" strike="noStrike" kern="0" cap="none" spc="0" normalizeH="0" baseline="0" noProof="0">
                <a:ln>
                  <a:noFill/>
                </a:ln>
                <a:solidFill>
                  <a:prstClr val="white"/>
                </a:solidFill>
                <a:effectLst/>
                <a:uLnTx/>
                <a:uFillTx/>
                <a:latin typeface="小米兰亭" panose="03000502000000000000" pitchFamily="66" charset="-122"/>
                <a:ea typeface="小米兰亭" panose="03000502000000000000" pitchFamily="66" charset="-122"/>
                <a:cs typeface="+mn-cs"/>
              </a:rPr>
              <a:t>期</a:t>
            </a: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cxnSp>
        <p:nvCxnSpPr>
          <p:cNvPr id="19" name="直接连接符 18">
            <a:extLst>
              <a:ext uri="{FF2B5EF4-FFF2-40B4-BE49-F238E27FC236}">
                <a16:creationId xmlns:a16="http://schemas.microsoft.com/office/drawing/2014/main" id="{E8BA958C-0D5A-435B-9861-CA552C99EDCB}"/>
              </a:ext>
            </a:extLst>
          </p:cNvPr>
          <p:cNvCxnSpPr/>
          <p:nvPr/>
        </p:nvCxnSpPr>
        <p:spPr>
          <a:xfrm>
            <a:off x="8817621" y="2173106"/>
            <a:ext cx="406400" cy="0"/>
          </a:xfrm>
          <a:prstGeom prst="line">
            <a:avLst/>
          </a:prstGeom>
          <a:noFill/>
          <a:ln w="9525" cap="flat" cmpd="sng" algn="ctr">
            <a:solidFill>
              <a:sysClr val="window" lastClr="FFFFFF">
                <a:lumMod val="65000"/>
              </a:sysClr>
            </a:solidFill>
            <a:prstDash val="solid"/>
            <a:miter lim="800000"/>
          </a:ln>
          <a:effectLst/>
        </p:spPr>
      </p:cxnSp>
      <p:cxnSp>
        <p:nvCxnSpPr>
          <p:cNvPr id="20" name="直接连接符 19">
            <a:extLst>
              <a:ext uri="{FF2B5EF4-FFF2-40B4-BE49-F238E27FC236}">
                <a16:creationId xmlns:a16="http://schemas.microsoft.com/office/drawing/2014/main" id="{10391B33-1748-4DA9-BF77-B63325C81367}"/>
              </a:ext>
            </a:extLst>
          </p:cNvPr>
          <p:cNvCxnSpPr/>
          <p:nvPr>
            <p:custDataLst>
              <p:tags r:id="rId3"/>
            </p:custDataLst>
          </p:nvPr>
        </p:nvCxnSpPr>
        <p:spPr>
          <a:xfrm>
            <a:off x="6021705" y="1665605"/>
            <a:ext cx="0" cy="2253615"/>
          </a:xfrm>
          <a:prstGeom prst="line">
            <a:avLst/>
          </a:prstGeom>
          <a:ln>
            <a:solidFill>
              <a:sysClr val="window" lastClr="FFFFFF">
                <a:lumMod val="85000"/>
              </a:sysClr>
            </a:solidFill>
            <a:prstDash val="lgDash"/>
          </a:ln>
        </p:spPr>
        <p:style>
          <a:lnRef idx="1">
            <a:srgbClr val="406898"/>
          </a:lnRef>
          <a:fillRef idx="0">
            <a:srgbClr val="406898"/>
          </a:fillRef>
          <a:effectRef idx="0">
            <a:srgbClr val="406898"/>
          </a:effectRef>
          <a:fontRef idx="minor">
            <a:sysClr val="windowText" lastClr="000000"/>
          </a:fontRef>
        </p:style>
      </p:cxnSp>
      <p:sp>
        <p:nvSpPr>
          <p:cNvPr id="5" name="Прямоугольник 7">
            <a:extLst>
              <a:ext uri="{FF2B5EF4-FFF2-40B4-BE49-F238E27FC236}">
                <a16:creationId xmlns:a16="http://schemas.microsoft.com/office/drawing/2014/main" id="{33A09C36-3F38-419C-B7DE-DA1CF30B29B5}"/>
              </a:ext>
            </a:extLst>
          </p:cNvPr>
          <p:cNvSpPr/>
          <p:nvPr/>
        </p:nvSpPr>
        <p:spPr>
          <a:xfrm>
            <a:off x="-309886" y="3980338"/>
            <a:ext cx="12780274" cy="5240681"/>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sp>
        <p:nvSpPr>
          <p:cNvPr id="24" name="圆角矩形 6">
            <a:extLst>
              <a:ext uri="{FF2B5EF4-FFF2-40B4-BE49-F238E27FC236}">
                <a16:creationId xmlns:a16="http://schemas.microsoft.com/office/drawing/2014/main" id="{89E45422-C8EE-4B2E-B742-B22B5DC136E6}"/>
              </a:ext>
            </a:extLst>
          </p:cNvPr>
          <p:cNvSpPr/>
          <p:nvPr/>
        </p:nvSpPr>
        <p:spPr>
          <a:xfrm>
            <a:off x="933450" y="4212590"/>
            <a:ext cx="10175875" cy="1941830"/>
          </a:xfrm>
          <a:prstGeom prst="round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10000"/>
              </a:lnSpc>
              <a:spcBef>
                <a:spcPts val="0"/>
              </a:spcBef>
              <a:spcAft>
                <a:spcPts val="0"/>
              </a:spcAft>
              <a:buSzPct val="100000"/>
              <a:buFont typeface="Wingdings" panose="05000000000000000000" charset="0"/>
              <a:buNone/>
            </a:pPr>
            <a:r>
              <a:rPr lang="zh-CN" altLang="en-US" b="1" spc="300">
                <a:solidFill>
                  <a:schemeClr val="bg1"/>
                </a:solidFill>
                <a:latin typeface="Arial" panose="020B0604020202090204" pitchFamily="34" charset="0"/>
                <a:ea typeface="微软雅黑" panose="020B0503020204020204" pitchFamily="34" charset="-122"/>
                <a:sym typeface="+mn-ea"/>
              </a:rPr>
              <a:t>二者最大的区别</a:t>
            </a:r>
            <a:endParaRPr lang="zh-CN" altLang="en-US" sz="1600" spc="300">
              <a:solidFill>
                <a:schemeClr val="bg1"/>
              </a:solidFill>
              <a:latin typeface="Arial" panose="020B0604020202090204" pitchFamily="34" charset="0"/>
              <a:ea typeface="微软雅黑" panose="020B0503020204020204" pitchFamily="34" charset="-122"/>
            </a:endParaRPr>
          </a:p>
          <a:p>
            <a:pPr indent="0" algn="l" fontAlgn="auto">
              <a:lnSpc>
                <a:spcPct val="110000"/>
              </a:lnSpc>
              <a:spcBef>
                <a:spcPts val="0"/>
              </a:spcBef>
              <a:spcAft>
                <a:spcPts val="0"/>
              </a:spcAft>
              <a:buSzPct val="100000"/>
              <a:buFont typeface="Wingdings" panose="05000000000000000000" charset="0"/>
              <a:buNone/>
            </a:pPr>
            <a:r>
              <a:rPr lang="zh-CN" altLang="en-US" sz="1600" spc="300">
                <a:solidFill>
                  <a:schemeClr val="bg1"/>
                </a:solidFill>
                <a:latin typeface="Arial" panose="020B0604020202090204" pitchFamily="34" charset="0"/>
                <a:ea typeface="微软雅黑" panose="020B0503020204020204" pitchFamily="34" charset="-122"/>
                <a:sym typeface="+mn-ea"/>
              </a:rPr>
              <a:t>是否毕业！试用期和实习期用人单位和劳动者的权利义务不相同。</a:t>
            </a:r>
          </a:p>
          <a:p>
            <a:pPr indent="0" algn="l" fontAlgn="auto">
              <a:lnSpc>
                <a:spcPct val="110000"/>
              </a:lnSpc>
              <a:spcBef>
                <a:spcPts val="0"/>
              </a:spcBef>
              <a:spcAft>
                <a:spcPts val="0"/>
              </a:spcAft>
              <a:buSzPct val="100000"/>
              <a:buFont typeface="Wingdings" panose="05000000000000000000" charset="0"/>
              <a:buNone/>
            </a:pPr>
            <a:r>
              <a:rPr lang="zh-CN" altLang="en-US" sz="1600" spc="300">
                <a:solidFill>
                  <a:schemeClr val="bg1"/>
                </a:solidFill>
                <a:latin typeface="Arial" panose="020B0604020202090204" pitchFamily="34" charset="0"/>
                <a:ea typeface="微软雅黑" panose="020B0503020204020204" pitchFamily="34" charset="-122"/>
                <a:sym typeface="+mn-ea"/>
              </a:rPr>
              <a:t>试用期的当事人双方存在着劳动关系，用人单位对劳动者承担无过错责任，与劳动者共同履行缴纳社会保险费用的义务，向劳动者支付的工资报酬不得低于当地最低工资标准。而学生实习所在的单位对于实习学生，不承担无过错责任，不须执行最低工资标准。</a:t>
            </a:r>
          </a:p>
        </p:txBody>
      </p:sp>
    </p:spTree>
    <p:extLst>
      <p:ext uri="{BB962C8B-B14F-4D97-AF65-F5344CB8AC3E}">
        <p14:creationId xmlns:p14="http://schemas.microsoft.com/office/powerpoint/2010/main" val="3984732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5F720824-D151-4C75-8C8F-B668CB753C33}"/>
              </a:ext>
            </a:extLst>
          </p:cNvPr>
          <p:cNvGrpSpPr/>
          <p:nvPr/>
        </p:nvGrpSpPr>
        <p:grpSpPr>
          <a:xfrm>
            <a:off x="6554133" y="0"/>
            <a:ext cx="5866302" cy="6858000"/>
            <a:chOff x="6538062" y="0"/>
            <a:chExt cx="5866302" cy="6858000"/>
          </a:xfrm>
        </p:grpSpPr>
        <p:sp>
          <p:nvSpPr>
            <p:cNvPr id="53" name="矩形 52">
              <a:extLst>
                <a:ext uri="{FF2B5EF4-FFF2-40B4-BE49-F238E27FC236}">
                  <a16:creationId xmlns:a16="http://schemas.microsoft.com/office/drawing/2014/main" id="{BCAF0557-5B89-43AD-BFD4-F67C914A7FD4}"/>
                </a:ext>
              </a:extLst>
            </p:cNvPr>
            <p:cNvSpPr/>
            <p:nvPr/>
          </p:nvSpPr>
          <p:spPr>
            <a:xfrm>
              <a:off x="6538062" y="0"/>
              <a:ext cx="5653938" cy="6858000"/>
            </a:xfrm>
            <a:prstGeom prst="rect">
              <a:avLst/>
            </a:prstGeom>
            <a:gradFill flip="none" rotWithShape="1">
              <a:gsLst>
                <a:gs pos="31000">
                  <a:srgbClr val="40905B"/>
                </a:gs>
                <a:gs pos="95000">
                  <a:srgbClr val="2B6640"/>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54" name="组合 53">
              <a:extLst>
                <a:ext uri="{FF2B5EF4-FFF2-40B4-BE49-F238E27FC236}">
                  <a16:creationId xmlns:a16="http://schemas.microsoft.com/office/drawing/2014/main" id="{068926E7-7E3D-4B70-B1A4-46496C38523A}"/>
                </a:ext>
              </a:extLst>
            </p:cNvPr>
            <p:cNvGrpSpPr/>
            <p:nvPr/>
          </p:nvGrpSpPr>
          <p:grpSpPr>
            <a:xfrm>
              <a:off x="7892763" y="2228349"/>
              <a:ext cx="4511601" cy="4351707"/>
              <a:chOff x="8705175" y="708628"/>
              <a:chExt cx="408400" cy="393926"/>
            </a:xfrm>
            <a:solidFill>
              <a:sysClr val="window" lastClr="FFFFFF">
                <a:alpha val="10000"/>
              </a:sysClr>
            </a:solidFill>
          </p:grpSpPr>
          <p:sp>
            <p:nvSpPr>
              <p:cNvPr id="55" name="Freeform 5">
                <a:extLst>
                  <a:ext uri="{FF2B5EF4-FFF2-40B4-BE49-F238E27FC236}">
                    <a16:creationId xmlns:a16="http://schemas.microsoft.com/office/drawing/2014/main" id="{CD3D75FE-6184-4955-9FCB-24BAD32F3106}"/>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6" name="Freeform 6">
                <a:extLst>
                  <a:ext uri="{FF2B5EF4-FFF2-40B4-BE49-F238E27FC236}">
                    <a16:creationId xmlns:a16="http://schemas.microsoft.com/office/drawing/2014/main" id="{C2391D92-798A-462D-9D7F-0CB7566B3B9B}"/>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28835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试用期那些不能踩的坑</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pic>
        <p:nvPicPr>
          <p:cNvPr id="4" name="图片 3" descr="3">
            <a:extLst>
              <a:ext uri="{FF2B5EF4-FFF2-40B4-BE49-F238E27FC236}">
                <a16:creationId xmlns:a16="http://schemas.microsoft.com/office/drawing/2014/main" id="{B26446CF-818F-41A0-A76A-A872D4BB7F7F}"/>
              </a:ext>
            </a:extLst>
          </p:cNvPr>
          <p:cNvPicPr>
            <a:picLocks noChangeAspect="1"/>
          </p:cNvPicPr>
          <p:nvPr>
            <p:custDataLst>
              <p:tags r:id="rId1"/>
            </p:custDataLst>
          </p:nvPr>
        </p:nvPicPr>
        <p:blipFill>
          <a:blip r:embed="rId27"/>
          <a:srcRect/>
          <a:stretch>
            <a:fillRect/>
          </a:stretch>
        </p:blipFill>
        <p:spPr>
          <a:xfrm>
            <a:off x="660400" y="1772648"/>
            <a:ext cx="4618990" cy="3717835"/>
          </a:xfrm>
          <a:prstGeom prst="roundRect">
            <a:avLst/>
          </a:prstGeom>
        </p:spPr>
      </p:pic>
      <p:grpSp>
        <p:nvGrpSpPr>
          <p:cNvPr id="22" name="组合 21">
            <a:extLst>
              <a:ext uri="{FF2B5EF4-FFF2-40B4-BE49-F238E27FC236}">
                <a16:creationId xmlns:a16="http://schemas.microsoft.com/office/drawing/2014/main" id="{12D1EBE2-2CB3-47D3-9D70-2EF8A98A3A35}"/>
              </a:ext>
            </a:extLst>
          </p:cNvPr>
          <p:cNvGrpSpPr/>
          <p:nvPr/>
        </p:nvGrpSpPr>
        <p:grpSpPr>
          <a:xfrm>
            <a:off x="6249035" y="1226569"/>
            <a:ext cx="5269865" cy="4450429"/>
            <a:chOff x="10698" y="2453"/>
            <a:chExt cx="7442" cy="6534"/>
          </a:xfrm>
        </p:grpSpPr>
        <p:sp>
          <p:nvSpPr>
            <p:cNvPr id="26" name="椭圆 25">
              <a:extLst>
                <a:ext uri="{FF2B5EF4-FFF2-40B4-BE49-F238E27FC236}">
                  <a16:creationId xmlns:a16="http://schemas.microsoft.com/office/drawing/2014/main" id="{80FFE11E-9E44-47D9-B1F7-0F6C0D7B382E}"/>
                </a:ext>
              </a:extLst>
            </p:cNvPr>
            <p:cNvSpPr/>
            <p:nvPr>
              <p:custDataLst>
                <p:tags r:id="rId2"/>
              </p:custDataLst>
            </p:nvPr>
          </p:nvSpPr>
          <p:spPr>
            <a:xfrm rot="10800000" flipV="1">
              <a:off x="10698" y="2604"/>
              <a:ext cx="840" cy="840"/>
            </a:xfrm>
            <a:prstGeom prst="ellipse">
              <a:avLst/>
            </a:prstGeom>
            <a:solidFill>
              <a:srgbClr val="FFFFFF">
                <a:lumMod val="95000"/>
              </a:srgbClr>
            </a:solidFill>
            <a:ln w="19050">
              <a:solidFill>
                <a:srgbClr val="FFFFFF"/>
              </a:solidFill>
            </a:ln>
          </p:spPr>
          <p:style>
            <a:lnRef idx="2">
              <a:srgbClr val="BD374A">
                <a:shade val="50000"/>
              </a:srgbClr>
            </a:lnRef>
            <a:fillRef idx="1">
              <a:srgbClr val="BD374A"/>
            </a:fillRef>
            <a:effectRef idx="0">
              <a:srgbClr val="BD374A"/>
            </a:effectRef>
            <a:fontRef idx="minor">
              <a:srgbClr val="FFFFFF"/>
            </a:fontRef>
          </p:style>
          <p:txBody>
            <a:bodyPr anchor="ctr"/>
            <a:lstStyle>
              <a:defPPr>
                <a:defRPr lang="zh-CN"/>
              </a:defPPr>
              <a:lvl1pPr marL="0" algn="l" defTabSz="913765" rtl="0" eaLnBrk="1" latinLnBrk="0" hangingPunct="1">
                <a:defRPr sz="1800" kern="1200">
                  <a:solidFill>
                    <a:srgbClr val="FFFFFF"/>
                  </a:solidFill>
                </a:defRPr>
              </a:lvl1pPr>
              <a:lvl2pPr marL="457200" algn="l" defTabSz="913765" rtl="0" eaLnBrk="1" latinLnBrk="0" hangingPunct="1">
                <a:defRPr sz="1800" kern="1200">
                  <a:solidFill>
                    <a:srgbClr val="FFFFFF"/>
                  </a:solidFill>
                </a:defRPr>
              </a:lvl2pPr>
              <a:lvl3pPr marL="914400" algn="l" defTabSz="913765" rtl="0" eaLnBrk="1" latinLnBrk="0" hangingPunct="1">
                <a:defRPr sz="1800" kern="1200">
                  <a:solidFill>
                    <a:srgbClr val="FFFFFF"/>
                  </a:solidFill>
                </a:defRPr>
              </a:lvl3pPr>
              <a:lvl4pPr marL="1371600" algn="l" defTabSz="913765" rtl="0" eaLnBrk="1" latinLnBrk="0" hangingPunct="1">
                <a:defRPr sz="1800" kern="1200">
                  <a:solidFill>
                    <a:srgbClr val="FFFFFF"/>
                  </a:solidFill>
                </a:defRPr>
              </a:lvl4pPr>
              <a:lvl5pPr marL="1828800" algn="l" defTabSz="913765" rtl="0" eaLnBrk="1" latinLnBrk="0" hangingPunct="1">
                <a:defRPr sz="1800" kern="1200">
                  <a:solidFill>
                    <a:srgbClr val="FFFFFF"/>
                  </a:solidFill>
                </a:defRPr>
              </a:lvl5pPr>
              <a:lvl6pPr marL="2286000" algn="l" defTabSz="913765" rtl="0" eaLnBrk="1" latinLnBrk="0" hangingPunct="1">
                <a:defRPr sz="1800" kern="1200">
                  <a:solidFill>
                    <a:srgbClr val="FFFFFF"/>
                  </a:solidFill>
                </a:defRPr>
              </a:lvl6pPr>
              <a:lvl7pPr marL="2743200" algn="l" defTabSz="913765" rtl="0" eaLnBrk="1" latinLnBrk="0" hangingPunct="1">
                <a:defRPr sz="1800" kern="1200">
                  <a:solidFill>
                    <a:srgbClr val="FFFFFF"/>
                  </a:solidFill>
                </a:defRPr>
              </a:lvl7pPr>
              <a:lvl8pPr marL="3200400" algn="l" defTabSz="913765" rtl="0" eaLnBrk="1" latinLnBrk="0" hangingPunct="1">
                <a:defRPr sz="1800" kern="1200">
                  <a:solidFill>
                    <a:srgbClr val="FFFFFF"/>
                  </a:solidFill>
                </a:defRPr>
              </a:lvl8pPr>
              <a:lvl9pPr marL="3657600" algn="l" defTabSz="913765" rtl="0" eaLnBrk="1" latinLnBrk="0" hangingPunct="1">
                <a:defRPr sz="1800" kern="1200">
                  <a:solidFill>
                    <a:srgbClr val="FFFFFF"/>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27" name="任意多边形 13">
              <a:extLst>
                <a:ext uri="{FF2B5EF4-FFF2-40B4-BE49-F238E27FC236}">
                  <a16:creationId xmlns:a16="http://schemas.microsoft.com/office/drawing/2014/main" id="{5546E204-6DFD-49E5-BF61-7F1CC333C4C4}"/>
                </a:ext>
              </a:extLst>
            </p:cNvPr>
            <p:cNvSpPr/>
            <p:nvPr>
              <p:custDataLst>
                <p:tags r:id="rId3"/>
              </p:custDataLst>
            </p:nvPr>
          </p:nvSpPr>
          <p:spPr bwMode="auto">
            <a:xfrm>
              <a:off x="10948" y="2805"/>
              <a:ext cx="341" cy="436"/>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rgbClr val="BD374A"/>
            </a:solidFill>
            <a:ln>
              <a:noFill/>
            </a:ln>
          </p:spPr>
          <p:txBody>
            <a:bodyPr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28" name="矩形 27">
              <a:extLst>
                <a:ext uri="{FF2B5EF4-FFF2-40B4-BE49-F238E27FC236}">
                  <a16:creationId xmlns:a16="http://schemas.microsoft.com/office/drawing/2014/main" id="{89187C49-1D1A-40A8-AAF5-A86B84C019C6}"/>
                </a:ext>
              </a:extLst>
            </p:cNvPr>
            <p:cNvSpPr/>
            <p:nvPr>
              <p:custDataLst>
                <p:tags r:id="rId4"/>
              </p:custDataLst>
            </p:nvPr>
          </p:nvSpPr>
          <p:spPr bwMode="auto">
            <a:xfrm>
              <a:off x="11868" y="3024"/>
              <a:ext cx="627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a:solidFill>
                    <a:schemeClr val="bg1"/>
                  </a:solidFill>
                  <a:latin typeface="Arial" panose="020B0604020202090204" pitchFamily="34" charset="0"/>
                  <a:ea typeface="微软雅黑" panose="020B0503020204020204" pitchFamily="34" charset="-122"/>
                </a:rPr>
                <a:t>试用期时间太长！</a:t>
              </a:r>
            </a:p>
          </p:txBody>
        </p:sp>
        <p:sp>
          <p:nvSpPr>
            <p:cNvPr id="29" name="文本框 28">
              <a:extLst>
                <a:ext uri="{FF2B5EF4-FFF2-40B4-BE49-F238E27FC236}">
                  <a16:creationId xmlns:a16="http://schemas.microsoft.com/office/drawing/2014/main" id="{C5562861-A31A-465D-9000-B5A2F384299F}"/>
                </a:ext>
              </a:extLst>
            </p:cNvPr>
            <p:cNvSpPr txBox="1"/>
            <p:nvPr>
              <p:custDataLst>
                <p:tags r:id="rId5"/>
              </p:custDataLst>
            </p:nvPr>
          </p:nvSpPr>
          <p:spPr bwMode="auto">
            <a:xfrm>
              <a:off x="11868" y="2453"/>
              <a:ext cx="6272" cy="5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00000"/>
                </a:lnSpc>
                <a:spcBef>
                  <a:spcPts val="0"/>
                </a:spcBef>
                <a:spcAft>
                  <a:spcPts val="0"/>
                </a:spcAft>
                <a:buSzPct val="100000"/>
              </a:pPr>
              <a:r>
                <a:rPr lang="zh-CN" altLang="en-US" b="1">
                  <a:solidFill>
                    <a:schemeClr val="bg1"/>
                  </a:solidFill>
                  <a:latin typeface="Arial" panose="020B0604020202090204" pitchFamily="34" charset="0"/>
                  <a:ea typeface="微软雅黑" panose="020B0503020204020204" pitchFamily="34" charset="-122"/>
                </a:rPr>
                <a:t>坑一</a:t>
              </a:r>
              <a:endParaRPr lang="zh-CN" altLang="en-US" b="1">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cxnSp>
          <p:nvCxnSpPr>
            <p:cNvPr id="30" name="直接连接符 29">
              <a:extLst>
                <a:ext uri="{FF2B5EF4-FFF2-40B4-BE49-F238E27FC236}">
                  <a16:creationId xmlns:a16="http://schemas.microsoft.com/office/drawing/2014/main" id="{E70FBB4D-F7D5-402D-B9C8-D0BF1BCF073A}"/>
                </a:ext>
              </a:extLst>
            </p:cNvPr>
            <p:cNvCxnSpPr/>
            <p:nvPr>
              <p:custDataLst>
                <p:tags r:id="rId6"/>
              </p:custDataLst>
            </p:nvPr>
          </p:nvCxnSpPr>
          <p:spPr>
            <a:xfrm>
              <a:off x="11868" y="3692"/>
              <a:ext cx="6272" cy="0"/>
            </a:xfrm>
            <a:prstGeom prst="line">
              <a:avLst/>
            </a:prstGeom>
            <a:ln w="3175" cap="rnd">
              <a:solidFill>
                <a:srgbClr val="FFFFFF">
                  <a:lumMod val="75000"/>
                </a:srgbClr>
              </a:solidFill>
              <a:round/>
              <a:headEnd type="none"/>
              <a:tailEnd type="none" w="med" len="med"/>
            </a:ln>
          </p:spPr>
          <p:style>
            <a:lnRef idx="1">
              <a:srgbClr val="BD374A"/>
            </a:lnRef>
            <a:fillRef idx="0">
              <a:srgbClr val="BD374A"/>
            </a:fillRef>
            <a:effectRef idx="0">
              <a:srgbClr val="BD374A"/>
            </a:effectRef>
            <a:fontRef idx="minor">
              <a:srgbClr val="000000"/>
            </a:fontRef>
          </p:style>
        </p:cxnSp>
        <p:sp>
          <p:nvSpPr>
            <p:cNvPr id="31" name="矩形 30">
              <a:extLst>
                <a:ext uri="{FF2B5EF4-FFF2-40B4-BE49-F238E27FC236}">
                  <a16:creationId xmlns:a16="http://schemas.microsoft.com/office/drawing/2014/main" id="{F37DDB72-CB17-48D2-8B5F-B2F702EE012F}"/>
                </a:ext>
              </a:extLst>
            </p:cNvPr>
            <p:cNvSpPr/>
            <p:nvPr>
              <p:custDataLst>
                <p:tags r:id="rId7"/>
              </p:custDataLst>
            </p:nvPr>
          </p:nvSpPr>
          <p:spPr bwMode="auto">
            <a:xfrm>
              <a:off x="11868" y="4376"/>
              <a:ext cx="627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a:solidFill>
                    <a:schemeClr val="bg1"/>
                  </a:solidFill>
                  <a:latin typeface="Arial" panose="020B0604020202090204" pitchFamily="34" charset="0"/>
                  <a:ea typeface="微软雅黑" panose="020B0503020204020204" pitchFamily="34" charset="-122"/>
                  <a:sym typeface="+mn-ea"/>
                </a:rPr>
                <a:t>员工试用期不缴社保</a:t>
              </a:r>
              <a:endParaRPr lang="zh-CN" altLang="en-US" sz="1600">
                <a:solidFill>
                  <a:schemeClr val="bg1"/>
                </a:solidFill>
                <a:latin typeface="Arial" panose="020B0604020202090204" pitchFamily="34" charset="0"/>
                <a:ea typeface="微软雅黑" panose="020B0503020204020204" pitchFamily="34" charset="-122"/>
              </a:endParaRPr>
            </a:p>
          </p:txBody>
        </p:sp>
        <p:sp>
          <p:nvSpPr>
            <p:cNvPr id="32" name="文本框 31">
              <a:extLst>
                <a:ext uri="{FF2B5EF4-FFF2-40B4-BE49-F238E27FC236}">
                  <a16:creationId xmlns:a16="http://schemas.microsoft.com/office/drawing/2014/main" id="{DF9A58A8-65D0-405E-9BF1-1ECE3F196EAD}"/>
                </a:ext>
              </a:extLst>
            </p:cNvPr>
            <p:cNvSpPr txBox="1"/>
            <p:nvPr>
              <p:custDataLst>
                <p:tags r:id="rId8"/>
              </p:custDataLst>
            </p:nvPr>
          </p:nvSpPr>
          <p:spPr bwMode="auto">
            <a:xfrm>
              <a:off x="11868" y="3805"/>
              <a:ext cx="6272" cy="5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00000"/>
                </a:lnSpc>
                <a:spcBef>
                  <a:spcPts val="0"/>
                </a:spcBef>
                <a:spcAft>
                  <a:spcPts val="0"/>
                </a:spcAft>
                <a:buSzPct val="100000"/>
              </a:pPr>
              <a:r>
                <a:rPr lang="zh-CN" altLang="en-US" b="1">
                  <a:solidFill>
                    <a:schemeClr val="bg1"/>
                  </a:solidFill>
                  <a:latin typeface="Arial" panose="020B0604020202090204" pitchFamily="34" charset="0"/>
                  <a:ea typeface="微软雅黑" panose="020B0503020204020204" pitchFamily="34" charset="-122"/>
                </a:rPr>
                <a:t>坑二</a:t>
              </a:r>
              <a:endParaRPr lang="zh-CN" altLang="en-US" b="1">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cxnSp>
          <p:nvCxnSpPr>
            <p:cNvPr id="33" name="直接连接符 32">
              <a:extLst>
                <a:ext uri="{FF2B5EF4-FFF2-40B4-BE49-F238E27FC236}">
                  <a16:creationId xmlns:a16="http://schemas.microsoft.com/office/drawing/2014/main" id="{7F87A49A-344D-439B-B888-843668534661}"/>
                </a:ext>
              </a:extLst>
            </p:cNvPr>
            <p:cNvCxnSpPr/>
            <p:nvPr>
              <p:custDataLst>
                <p:tags r:id="rId9"/>
              </p:custDataLst>
            </p:nvPr>
          </p:nvCxnSpPr>
          <p:spPr>
            <a:xfrm>
              <a:off x="11868" y="5044"/>
              <a:ext cx="6272" cy="0"/>
            </a:xfrm>
            <a:prstGeom prst="line">
              <a:avLst/>
            </a:prstGeom>
            <a:ln w="3175" cap="rnd">
              <a:solidFill>
                <a:srgbClr val="FFFFFF">
                  <a:lumMod val="75000"/>
                </a:srgbClr>
              </a:solidFill>
              <a:round/>
              <a:headEnd type="none"/>
              <a:tailEnd type="none" w="med" len="med"/>
            </a:ln>
          </p:spPr>
          <p:style>
            <a:lnRef idx="1">
              <a:srgbClr val="BD374A"/>
            </a:lnRef>
            <a:fillRef idx="0">
              <a:srgbClr val="BD374A"/>
            </a:fillRef>
            <a:effectRef idx="0">
              <a:srgbClr val="BD374A"/>
            </a:effectRef>
            <a:fontRef idx="minor">
              <a:srgbClr val="000000"/>
            </a:fontRef>
          </p:style>
        </p:cxnSp>
        <p:sp>
          <p:nvSpPr>
            <p:cNvPr id="34" name="矩形 33">
              <a:extLst>
                <a:ext uri="{FF2B5EF4-FFF2-40B4-BE49-F238E27FC236}">
                  <a16:creationId xmlns:a16="http://schemas.microsoft.com/office/drawing/2014/main" id="{F17865AF-7EAF-43A1-996A-F86DA83F807E}"/>
                </a:ext>
              </a:extLst>
            </p:cNvPr>
            <p:cNvSpPr/>
            <p:nvPr>
              <p:custDataLst>
                <p:tags r:id="rId10"/>
              </p:custDataLst>
            </p:nvPr>
          </p:nvSpPr>
          <p:spPr bwMode="auto">
            <a:xfrm>
              <a:off x="11868" y="5728"/>
              <a:ext cx="627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a:solidFill>
                    <a:schemeClr val="bg1"/>
                  </a:solidFill>
                  <a:latin typeface="Arial" panose="020B0604020202090204" pitchFamily="34" charset="0"/>
                  <a:ea typeface="微软雅黑" panose="020B0503020204020204" pitchFamily="34" charset="-122"/>
                  <a:sym typeface="+mn-ea"/>
                </a:rPr>
                <a:t>单独签订试用期合同 OR 试用期不签订合同</a:t>
              </a:r>
              <a:endParaRPr lang="zh-CN" altLang="en-US" sz="1600">
                <a:solidFill>
                  <a:schemeClr val="bg1"/>
                </a:solidFill>
                <a:latin typeface="Arial" panose="020B0604020202090204" pitchFamily="34" charset="0"/>
                <a:ea typeface="微软雅黑" panose="020B0503020204020204" pitchFamily="34" charset="-122"/>
              </a:endParaRPr>
            </a:p>
          </p:txBody>
        </p:sp>
        <p:sp>
          <p:nvSpPr>
            <p:cNvPr id="35" name="文本框 34">
              <a:extLst>
                <a:ext uri="{FF2B5EF4-FFF2-40B4-BE49-F238E27FC236}">
                  <a16:creationId xmlns:a16="http://schemas.microsoft.com/office/drawing/2014/main" id="{C801D5DB-C92B-453D-8B04-B033C9F49893}"/>
                </a:ext>
              </a:extLst>
            </p:cNvPr>
            <p:cNvSpPr txBox="1"/>
            <p:nvPr>
              <p:custDataLst>
                <p:tags r:id="rId11"/>
              </p:custDataLst>
            </p:nvPr>
          </p:nvSpPr>
          <p:spPr bwMode="auto">
            <a:xfrm>
              <a:off x="11868" y="5158"/>
              <a:ext cx="6272" cy="5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00000"/>
                </a:lnSpc>
                <a:spcBef>
                  <a:spcPts val="0"/>
                </a:spcBef>
                <a:spcAft>
                  <a:spcPts val="0"/>
                </a:spcAft>
                <a:buSzPct val="100000"/>
              </a:pPr>
              <a:r>
                <a:rPr lang="zh-CN" altLang="en-US" b="1">
                  <a:solidFill>
                    <a:schemeClr val="bg1"/>
                  </a:solidFill>
                  <a:latin typeface="Arial" panose="020B0604020202090204" pitchFamily="34" charset="0"/>
                  <a:ea typeface="微软雅黑" panose="020B0503020204020204" pitchFamily="34" charset="-122"/>
                </a:rPr>
                <a:t>坑三</a:t>
              </a:r>
              <a:endParaRPr lang="zh-CN" altLang="en-US" b="1">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sp>
          <p:nvSpPr>
            <p:cNvPr id="36" name="矩形 35">
              <a:extLst>
                <a:ext uri="{FF2B5EF4-FFF2-40B4-BE49-F238E27FC236}">
                  <a16:creationId xmlns:a16="http://schemas.microsoft.com/office/drawing/2014/main" id="{7C880DAE-8976-4FF4-85BF-97A32B952A77}"/>
                </a:ext>
              </a:extLst>
            </p:cNvPr>
            <p:cNvSpPr/>
            <p:nvPr>
              <p:custDataLst>
                <p:tags r:id="rId12"/>
              </p:custDataLst>
            </p:nvPr>
          </p:nvSpPr>
          <p:spPr bwMode="auto">
            <a:xfrm>
              <a:off x="11868" y="7081"/>
              <a:ext cx="627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a:solidFill>
                    <a:schemeClr val="bg1"/>
                  </a:solidFill>
                  <a:latin typeface="Arial" panose="020B0604020202090204" pitchFamily="34" charset="0"/>
                  <a:ea typeface="微软雅黑" panose="020B0503020204020204" pitchFamily="34" charset="-122"/>
                </a:rPr>
                <a:t>试用期满之后延长试用期</a:t>
              </a:r>
            </a:p>
          </p:txBody>
        </p:sp>
        <p:sp>
          <p:nvSpPr>
            <p:cNvPr id="37" name="文本框 36">
              <a:extLst>
                <a:ext uri="{FF2B5EF4-FFF2-40B4-BE49-F238E27FC236}">
                  <a16:creationId xmlns:a16="http://schemas.microsoft.com/office/drawing/2014/main" id="{C7250C75-E742-427C-9A55-6649DB5193F5}"/>
                </a:ext>
              </a:extLst>
            </p:cNvPr>
            <p:cNvSpPr txBox="1"/>
            <p:nvPr>
              <p:custDataLst>
                <p:tags r:id="rId13"/>
              </p:custDataLst>
            </p:nvPr>
          </p:nvSpPr>
          <p:spPr bwMode="auto">
            <a:xfrm>
              <a:off x="11868" y="6510"/>
              <a:ext cx="6272" cy="5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00000"/>
                </a:lnSpc>
                <a:spcBef>
                  <a:spcPts val="0"/>
                </a:spcBef>
                <a:spcAft>
                  <a:spcPts val="0"/>
                </a:spcAft>
                <a:buSzPct val="100000"/>
              </a:pPr>
              <a:r>
                <a:rPr lang="zh-CN" altLang="en-US" b="1">
                  <a:solidFill>
                    <a:schemeClr val="bg1"/>
                  </a:solidFill>
                  <a:latin typeface="Arial" panose="020B0604020202090204" pitchFamily="34" charset="0"/>
                  <a:ea typeface="微软雅黑" panose="020B0503020204020204" pitchFamily="34" charset="-122"/>
                </a:rPr>
                <a:t>坑四</a:t>
              </a:r>
              <a:endParaRPr lang="zh-CN" altLang="en-US" b="1">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cxnSp>
          <p:nvCxnSpPr>
            <p:cNvPr id="38" name="直接连接符 37">
              <a:extLst>
                <a:ext uri="{FF2B5EF4-FFF2-40B4-BE49-F238E27FC236}">
                  <a16:creationId xmlns:a16="http://schemas.microsoft.com/office/drawing/2014/main" id="{B02F951C-2638-4706-8C5D-107ABF54E1BE}"/>
                </a:ext>
              </a:extLst>
            </p:cNvPr>
            <p:cNvCxnSpPr/>
            <p:nvPr>
              <p:custDataLst>
                <p:tags r:id="rId14"/>
              </p:custDataLst>
            </p:nvPr>
          </p:nvCxnSpPr>
          <p:spPr>
            <a:xfrm>
              <a:off x="11868" y="6396"/>
              <a:ext cx="6272" cy="0"/>
            </a:xfrm>
            <a:prstGeom prst="line">
              <a:avLst/>
            </a:prstGeom>
            <a:ln w="3175" cap="rnd">
              <a:solidFill>
                <a:srgbClr val="FFFFFF">
                  <a:lumMod val="75000"/>
                </a:srgbClr>
              </a:solidFill>
              <a:round/>
              <a:headEnd type="none"/>
              <a:tailEnd type="none" w="med" len="med"/>
            </a:ln>
          </p:spPr>
          <p:style>
            <a:lnRef idx="1">
              <a:srgbClr val="BD374A"/>
            </a:lnRef>
            <a:fillRef idx="0">
              <a:srgbClr val="BD374A"/>
            </a:fillRef>
            <a:effectRef idx="0">
              <a:srgbClr val="BD374A"/>
            </a:effectRef>
            <a:fontRef idx="minor">
              <a:srgbClr val="000000"/>
            </a:fontRef>
          </p:style>
        </p:cxnSp>
        <p:sp>
          <p:nvSpPr>
            <p:cNvPr id="39" name="矩形 38">
              <a:extLst>
                <a:ext uri="{FF2B5EF4-FFF2-40B4-BE49-F238E27FC236}">
                  <a16:creationId xmlns:a16="http://schemas.microsoft.com/office/drawing/2014/main" id="{A84E637A-EB8B-4CC8-A3EA-021A866DBFDE}"/>
                </a:ext>
              </a:extLst>
            </p:cNvPr>
            <p:cNvSpPr/>
            <p:nvPr>
              <p:custDataLst>
                <p:tags r:id="rId15"/>
              </p:custDataLst>
            </p:nvPr>
          </p:nvSpPr>
          <p:spPr bwMode="auto">
            <a:xfrm>
              <a:off x="11868" y="8433"/>
              <a:ext cx="627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0" algn="l">
                <a:lnSpc>
                  <a:spcPct val="120000"/>
                </a:lnSpc>
                <a:spcBef>
                  <a:spcPts val="0"/>
                </a:spcBef>
                <a:spcAft>
                  <a:spcPts val="0"/>
                </a:spcAft>
                <a:buSzPct val="100000"/>
              </a:pPr>
              <a:r>
                <a:rPr lang="zh-CN" altLang="en-US" sz="1600">
                  <a:solidFill>
                    <a:schemeClr val="bg1"/>
                  </a:solidFill>
                  <a:latin typeface="Arial" panose="020B0604020202090204" pitchFamily="34" charset="0"/>
                  <a:ea typeface="微软雅黑" panose="020B0503020204020204" pitchFamily="34" charset="-122"/>
                  <a:sym typeface="+mn-ea"/>
                </a:rPr>
                <a:t>试用期随意辞退，不给经济补偿金</a:t>
              </a:r>
              <a:endParaRPr lang="zh-CN" altLang="en-US" sz="1600">
                <a:solidFill>
                  <a:schemeClr val="bg1"/>
                </a:solidFill>
                <a:latin typeface="Arial" panose="020B0604020202090204" pitchFamily="34" charset="0"/>
                <a:ea typeface="微软雅黑" panose="020B0503020204020204" pitchFamily="34" charset="-122"/>
              </a:endParaRPr>
            </a:p>
          </p:txBody>
        </p:sp>
        <p:sp>
          <p:nvSpPr>
            <p:cNvPr id="40" name="文本框 39">
              <a:extLst>
                <a:ext uri="{FF2B5EF4-FFF2-40B4-BE49-F238E27FC236}">
                  <a16:creationId xmlns:a16="http://schemas.microsoft.com/office/drawing/2014/main" id="{687DD681-2C9A-4019-A675-4A80444F6C86}"/>
                </a:ext>
              </a:extLst>
            </p:cNvPr>
            <p:cNvSpPr txBox="1"/>
            <p:nvPr>
              <p:custDataLst>
                <p:tags r:id="rId16"/>
              </p:custDataLst>
            </p:nvPr>
          </p:nvSpPr>
          <p:spPr bwMode="auto">
            <a:xfrm>
              <a:off x="11868" y="7862"/>
              <a:ext cx="6272" cy="57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00000"/>
                </a:lnSpc>
                <a:spcBef>
                  <a:spcPts val="0"/>
                </a:spcBef>
                <a:spcAft>
                  <a:spcPts val="0"/>
                </a:spcAft>
                <a:buSzPct val="100000"/>
              </a:pPr>
              <a:r>
                <a:rPr lang="zh-CN" altLang="en-US" b="1">
                  <a:solidFill>
                    <a:schemeClr val="bg1"/>
                  </a:solidFill>
                  <a:latin typeface="Arial" panose="020B0604020202090204" pitchFamily="34" charset="0"/>
                  <a:ea typeface="微软雅黑" panose="020B0503020204020204" pitchFamily="34" charset="-122"/>
                </a:rPr>
                <a:t>坑五</a:t>
              </a:r>
              <a:endParaRPr lang="zh-CN" altLang="en-US" b="1">
                <a:solidFill>
                  <a:schemeClr val="bg1"/>
                </a:solidFill>
                <a:latin typeface="Arial" panose="020B0604020202090204" pitchFamily="34" charset="0"/>
                <a:ea typeface="微软雅黑" panose="020B0503020204020204" pitchFamily="34" charset="-122"/>
                <a:sym typeface="Arial" panose="020B0604020202090204" pitchFamily="34" charset="0"/>
              </a:endParaRPr>
            </a:p>
          </p:txBody>
        </p:sp>
        <p:cxnSp>
          <p:nvCxnSpPr>
            <p:cNvPr id="41" name="直接连接符 40">
              <a:extLst>
                <a:ext uri="{FF2B5EF4-FFF2-40B4-BE49-F238E27FC236}">
                  <a16:creationId xmlns:a16="http://schemas.microsoft.com/office/drawing/2014/main" id="{892F58A9-4359-47BA-8BD4-2EBC88951C9A}"/>
                </a:ext>
              </a:extLst>
            </p:cNvPr>
            <p:cNvCxnSpPr/>
            <p:nvPr>
              <p:custDataLst>
                <p:tags r:id="rId17"/>
              </p:custDataLst>
            </p:nvPr>
          </p:nvCxnSpPr>
          <p:spPr>
            <a:xfrm>
              <a:off x="11868" y="7748"/>
              <a:ext cx="6272" cy="0"/>
            </a:xfrm>
            <a:prstGeom prst="line">
              <a:avLst/>
            </a:prstGeom>
            <a:ln w="3175" cap="rnd">
              <a:solidFill>
                <a:srgbClr val="FFFFFF">
                  <a:lumMod val="75000"/>
                </a:srgbClr>
              </a:solidFill>
              <a:round/>
              <a:headEnd type="none"/>
              <a:tailEnd type="none" w="med" len="med"/>
            </a:ln>
          </p:spPr>
          <p:style>
            <a:lnRef idx="1">
              <a:srgbClr val="BD374A"/>
            </a:lnRef>
            <a:fillRef idx="0">
              <a:srgbClr val="BD374A"/>
            </a:fillRef>
            <a:effectRef idx="0">
              <a:srgbClr val="BD374A"/>
            </a:effectRef>
            <a:fontRef idx="minor">
              <a:srgbClr val="000000"/>
            </a:fontRef>
          </p:style>
        </p:cxnSp>
        <p:sp>
          <p:nvSpPr>
            <p:cNvPr id="42" name="椭圆 41">
              <a:extLst>
                <a:ext uri="{FF2B5EF4-FFF2-40B4-BE49-F238E27FC236}">
                  <a16:creationId xmlns:a16="http://schemas.microsoft.com/office/drawing/2014/main" id="{0B635D22-6A2C-49EF-B075-316E17288B18}"/>
                </a:ext>
              </a:extLst>
            </p:cNvPr>
            <p:cNvSpPr/>
            <p:nvPr>
              <p:custDataLst>
                <p:tags r:id="rId18"/>
              </p:custDataLst>
            </p:nvPr>
          </p:nvSpPr>
          <p:spPr>
            <a:xfrm rot="10800000" flipV="1">
              <a:off x="10698" y="3954"/>
              <a:ext cx="840" cy="840"/>
            </a:xfrm>
            <a:prstGeom prst="ellipse">
              <a:avLst/>
            </a:prstGeom>
            <a:solidFill>
              <a:srgbClr val="FFFFFF">
                <a:lumMod val="95000"/>
              </a:srgbClr>
            </a:solidFill>
            <a:ln w="19050">
              <a:solidFill>
                <a:srgbClr val="FFFFFF"/>
              </a:solidFill>
            </a:ln>
          </p:spPr>
          <p:style>
            <a:lnRef idx="2">
              <a:srgbClr val="BD374A">
                <a:shade val="50000"/>
              </a:srgbClr>
            </a:lnRef>
            <a:fillRef idx="1">
              <a:srgbClr val="BD374A"/>
            </a:fillRef>
            <a:effectRef idx="0">
              <a:srgbClr val="BD374A"/>
            </a:effectRef>
            <a:fontRef idx="minor">
              <a:srgbClr val="FFFFFF"/>
            </a:fontRef>
          </p:style>
          <p:txBody>
            <a:bodyPr anchor="ctr"/>
            <a:lstStyle>
              <a:defPPr>
                <a:defRPr lang="zh-CN"/>
              </a:defPPr>
              <a:lvl1pPr marL="0" algn="l" defTabSz="913765" rtl="0" eaLnBrk="1" latinLnBrk="0" hangingPunct="1">
                <a:defRPr sz="1800" kern="1200">
                  <a:solidFill>
                    <a:srgbClr val="FFFFFF"/>
                  </a:solidFill>
                </a:defRPr>
              </a:lvl1pPr>
              <a:lvl2pPr marL="457200" algn="l" defTabSz="913765" rtl="0" eaLnBrk="1" latinLnBrk="0" hangingPunct="1">
                <a:defRPr sz="1800" kern="1200">
                  <a:solidFill>
                    <a:srgbClr val="FFFFFF"/>
                  </a:solidFill>
                </a:defRPr>
              </a:lvl2pPr>
              <a:lvl3pPr marL="914400" algn="l" defTabSz="913765" rtl="0" eaLnBrk="1" latinLnBrk="0" hangingPunct="1">
                <a:defRPr sz="1800" kern="1200">
                  <a:solidFill>
                    <a:srgbClr val="FFFFFF"/>
                  </a:solidFill>
                </a:defRPr>
              </a:lvl3pPr>
              <a:lvl4pPr marL="1371600" algn="l" defTabSz="913765" rtl="0" eaLnBrk="1" latinLnBrk="0" hangingPunct="1">
                <a:defRPr sz="1800" kern="1200">
                  <a:solidFill>
                    <a:srgbClr val="FFFFFF"/>
                  </a:solidFill>
                </a:defRPr>
              </a:lvl4pPr>
              <a:lvl5pPr marL="1828800" algn="l" defTabSz="913765" rtl="0" eaLnBrk="1" latinLnBrk="0" hangingPunct="1">
                <a:defRPr sz="1800" kern="1200">
                  <a:solidFill>
                    <a:srgbClr val="FFFFFF"/>
                  </a:solidFill>
                </a:defRPr>
              </a:lvl5pPr>
              <a:lvl6pPr marL="2286000" algn="l" defTabSz="913765" rtl="0" eaLnBrk="1" latinLnBrk="0" hangingPunct="1">
                <a:defRPr sz="1800" kern="1200">
                  <a:solidFill>
                    <a:srgbClr val="FFFFFF"/>
                  </a:solidFill>
                </a:defRPr>
              </a:lvl6pPr>
              <a:lvl7pPr marL="2743200" algn="l" defTabSz="913765" rtl="0" eaLnBrk="1" latinLnBrk="0" hangingPunct="1">
                <a:defRPr sz="1800" kern="1200">
                  <a:solidFill>
                    <a:srgbClr val="FFFFFF"/>
                  </a:solidFill>
                </a:defRPr>
              </a:lvl7pPr>
              <a:lvl8pPr marL="3200400" algn="l" defTabSz="913765" rtl="0" eaLnBrk="1" latinLnBrk="0" hangingPunct="1">
                <a:defRPr sz="1800" kern="1200">
                  <a:solidFill>
                    <a:srgbClr val="FFFFFF"/>
                  </a:solidFill>
                </a:defRPr>
              </a:lvl8pPr>
              <a:lvl9pPr marL="3657600" algn="l" defTabSz="913765" rtl="0" eaLnBrk="1" latinLnBrk="0" hangingPunct="1">
                <a:defRPr sz="1800" kern="1200">
                  <a:solidFill>
                    <a:srgbClr val="FFFFFF"/>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3" name="任意多边形 34">
              <a:extLst>
                <a:ext uri="{FF2B5EF4-FFF2-40B4-BE49-F238E27FC236}">
                  <a16:creationId xmlns:a16="http://schemas.microsoft.com/office/drawing/2014/main" id="{53A0B714-D675-4E1D-81D7-FD606C6F3D30}"/>
                </a:ext>
              </a:extLst>
            </p:cNvPr>
            <p:cNvSpPr/>
            <p:nvPr>
              <p:custDataLst>
                <p:tags r:id="rId19"/>
              </p:custDataLst>
            </p:nvPr>
          </p:nvSpPr>
          <p:spPr bwMode="auto">
            <a:xfrm>
              <a:off x="10948" y="4156"/>
              <a:ext cx="341" cy="436"/>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rgbClr val="BD374A"/>
            </a:solidFill>
            <a:ln>
              <a:noFill/>
            </a:ln>
          </p:spPr>
          <p:txBody>
            <a:bodyPr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4" name="椭圆 43">
              <a:extLst>
                <a:ext uri="{FF2B5EF4-FFF2-40B4-BE49-F238E27FC236}">
                  <a16:creationId xmlns:a16="http://schemas.microsoft.com/office/drawing/2014/main" id="{954A8069-A34F-4C32-8D08-627A7509487A}"/>
                </a:ext>
              </a:extLst>
            </p:cNvPr>
            <p:cNvSpPr/>
            <p:nvPr>
              <p:custDataLst>
                <p:tags r:id="rId20"/>
              </p:custDataLst>
            </p:nvPr>
          </p:nvSpPr>
          <p:spPr>
            <a:xfrm rot="10800000" flipV="1">
              <a:off x="10698" y="5305"/>
              <a:ext cx="840" cy="840"/>
            </a:xfrm>
            <a:prstGeom prst="ellipse">
              <a:avLst/>
            </a:prstGeom>
            <a:solidFill>
              <a:srgbClr val="FFFFFF">
                <a:lumMod val="95000"/>
              </a:srgbClr>
            </a:solidFill>
            <a:ln w="19050">
              <a:solidFill>
                <a:srgbClr val="FFFFFF"/>
              </a:solidFill>
            </a:ln>
          </p:spPr>
          <p:style>
            <a:lnRef idx="2">
              <a:srgbClr val="BD374A">
                <a:shade val="50000"/>
              </a:srgbClr>
            </a:lnRef>
            <a:fillRef idx="1">
              <a:srgbClr val="BD374A"/>
            </a:fillRef>
            <a:effectRef idx="0">
              <a:srgbClr val="BD374A"/>
            </a:effectRef>
            <a:fontRef idx="minor">
              <a:srgbClr val="FFFFFF"/>
            </a:fontRef>
          </p:style>
          <p:txBody>
            <a:bodyPr anchor="ctr"/>
            <a:lstStyle>
              <a:defPPr>
                <a:defRPr lang="zh-CN"/>
              </a:defPPr>
              <a:lvl1pPr marL="0" algn="l" defTabSz="913765" rtl="0" eaLnBrk="1" latinLnBrk="0" hangingPunct="1">
                <a:defRPr sz="1800" kern="1200">
                  <a:solidFill>
                    <a:srgbClr val="FFFFFF"/>
                  </a:solidFill>
                </a:defRPr>
              </a:lvl1pPr>
              <a:lvl2pPr marL="457200" algn="l" defTabSz="913765" rtl="0" eaLnBrk="1" latinLnBrk="0" hangingPunct="1">
                <a:defRPr sz="1800" kern="1200">
                  <a:solidFill>
                    <a:srgbClr val="FFFFFF"/>
                  </a:solidFill>
                </a:defRPr>
              </a:lvl2pPr>
              <a:lvl3pPr marL="914400" algn="l" defTabSz="913765" rtl="0" eaLnBrk="1" latinLnBrk="0" hangingPunct="1">
                <a:defRPr sz="1800" kern="1200">
                  <a:solidFill>
                    <a:srgbClr val="FFFFFF"/>
                  </a:solidFill>
                </a:defRPr>
              </a:lvl3pPr>
              <a:lvl4pPr marL="1371600" algn="l" defTabSz="913765" rtl="0" eaLnBrk="1" latinLnBrk="0" hangingPunct="1">
                <a:defRPr sz="1800" kern="1200">
                  <a:solidFill>
                    <a:srgbClr val="FFFFFF"/>
                  </a:solidFill>
                </a:defRPr>
              </a:lvl4pPr>
              <a:lvl5pPr marL="1828800" algn="l" defTabSz="913765" rtl="0" eaLnBrk="1" latinLnBrk="0" hangingPunct="1">
                <a:defRPr sz="1800" kern="1200">
                  <a:solidFill>
                    <a:srgbClr val="FFFFFF"/>
                  </a:solidFill>
                </a:defRPr>
              </a:lvl5pPr>
              <a:lvl6pPr marL="2286000" algn="l" defTabSz="913765" rtl="0" eaLnBrk="1" latinLnBrk="0" hangingPunct="1">
                <a:defRPr sz="1800" kern="1200">
                  <a:solidFill>
                    <a:srgbClr val="FFFFFF"/>
                  </a:solidFill>
                </a:defRPr>
              </a:lvl6pPr>
              <a:lvl7pPr marL="2743200" algn="l" defTabSz="913765" rtl="0" eaLnBrk="1" latinLnBrk="0" hangingPunct="1">
                <a:defRPr sz="1800" kern="1200">
                  <a:solidFill>
                    <a:srgbClr val="FFFFFF"/>
                  </a:solidFill>
                </a:defRPr>
              </a:lvl7pPr>
              <a:lvl8pPr marL="3200400" algn="l" defTabSz="913765" rtl="0" eaLnBrk="1" latinLnBrk="0" hangingPunct="1">
                <a:defRPr sz="1800" kern="1200">
                  <a:solidFill>
                    <a:srgbClr val="FFFFFF"/>
                  </a:solidFill>
                </a:defRPr>
              </a:lvl8pPr>
              <a:lvl9pPr marL="3657600" algn="l" defTabSz="913765" rtl="0" eaLnBrk="1" latinLnBrk="0" hangingPunct="1">
                <a:defRPr sz="1800" kern="1200">
                  <a:solidFill>
                    <a:srgbClr val="FFFFFF"/>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5" name="任意多边形 37">
              <a:extLst>
                <a:ext uri="{FF2B5EF4-FFF2-40B4-BE49-F238E27FC236}">
                  <a16:creationId xmlns:a16="http://schemas.microsoft.com/office/drawing/2014/main" id="{E4667D45-A5B6-4CDF-A70D-5402ED00B677}"/>
                </a:ext>
              </a:extLst>
            </p:cNvPr>
            <p:cNvSpPr/>
            <p:nvPr>
              <p:custDataLst>
                <p:tags r:id="rId21"/>
              </p:custDataLst>
            </p:nvPr>
          </p:nvSpPr>
          <p:spPr bwMode="auto">
            <a:xfrm>
              <a:off x="10948" y="5507"/>
              <a:ext cx="341" cy="436"/>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rgbClr val="BD374A"/>
            </a:solidFill>
            <a:ln>
              <a:noFill/>
            </a:ln>
          </p:spPr>
          <p:txBody>
            <a:bodyPr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6" name="椭圆 45">
              <a:extLst>
                <a:ext uri="{FF2B5EF4-FFF2-40B4-BE49-F238E27FC236}">
                  <a16:creationId xmlns:a16="http://schemas.microsoft.com/office/drawing/2014/main" id="{1BA8BD58-C2C4-4FB5-9BF3-23E30ADAA7B1}"/>
                </a:ext>
              </a:extLst>
            </p:cNvPr>
            <p:cNvSpPr/>
            <p:nvPr>
              <p:custDataLst>
                <p:tags r:id="rId22"/>
              </p:custDataLst>
            </p:nvPr>
          </p:nvSpPr>
          <p:spPr>
            <a:xfrm rot="10800000" flipV="1">
              <a:off x="10698" y="6655"/>
              <a:ext cx="840" cy="840"/>
            </a:xfrm>
            <a:prstGeom prst="ellipse">
              <a:avLst/>
            </a:prstGeom>
            <a:solidFill>
              <a:srgbClr val="FFFFFF">
                <a:lumMod val="95000"/>
              </a:srgbClr>
            </a:solidFill>
            <a:ln w="19050">
              <a:solidFill>
                <a:srgbClr val="FFFFFF"/>
              </a:solidFill>
            </a:ln>
          </p:spPr>
          <p:style>
            <a:lnRef idx="2">
              <a:srgbClr val="BD374A">
                <a:shade val="50000"/>
              </a:srgbClr>
            </a:lnRef>
            <a:fillRef idx="1">
              <a:srgbClr val="BD374A"/>
            </a:fillRef>
            <a:effectRef idx="0">
              <a:srgbClr val="BD374A"/>
            </a:effectRef>
            <a:fontRef idx="minor">
              <a:srgbClr val="FFFFFF"/>
            </a:fontRef>
          </p:style>
          <p:txBody>
            <a:bodyPr anchor="ctr"/>
            <a:lstStyle>
              <a:defPPr>
                <a:defRPr lang="zh-CN"/>
              </a:defPPr>
              <a:lvl1pPr marL="0" algn="l" defTabSz="913765" rtl="0" eaLnBrk="1" latinLnBrk="0" hangingPunct="1">
                <a:defRPr sz="1800" kern="1200">
                  <a:solidFill>
                    <a:srgbClr val="FFFFFF"/>
                  </a:solidFill>
                </a:defRPr>
              </a:lvl1pPr>
              <a:lvl2pPr marL="457200" algn="l" defTabSz="913765" rtl="0" eaLnBrk="1" latinLnBrk="0" hangingPunct="1">
                <a:defRPr sz="1800" kern="1200">
                  <a:solidFill>
                    <a:srgbClr val="FFFFFF"/>
                  </a:solidFill>
                </a:defRPr>
              </a:lvl2pPr>
              <a:lvl3pPr marL="914400" algn="l" defTabSz="913765" rtl="0" eaLnBrk="1" latinLnBrk="0" hangingPunct="1">
                <a:defRPr sz="1800" kern="1200">
                  <a:solidFill>
                    <a:srgbClr val="FFFFFF"/>
                  </a:solidFill>
                </a:defRPr>
              </a:lvl3pPr>
              <a:lvl4pPr marL="1371600" algn="l" defTabSz="913765" rtl="0" eaLnBrk="1" latinLnBrk="0" hangingPunct="1">
                <a:defRPr sz="1800" kern="1200">
                  <a:solidFill>
                    <a:srgbClr val="FFFFFF"/>
                  </a:solidFill>
                </a:defRPr>
              </a:lvl4pPr>
              <a:lvl5pPr marL="1828800" algn="l" defTabSz="913765" rtl="0" eaLnBrk="1" latinLnBrk="0" hangingPunct="1">
                <a:defRPr sz="1800" kern="1200">
                  <a:solidFill>
                    <a:srgbClr val="FFFFFF"/>
                  </a:solidFill>
                </a:defRPr>
              </a:lvl5pPr>
              <a:lvl6pPr marL="2286000" algn="l" defTabSz="913765" rtl="0" eaLnBrk="1" latinLnBrk="0" hangingPunct="1">
                <a:defRPr sz="1800" kern="1200">
                  <a:solidFill>
                    <a:srgbClr val="FFFFFF"/>
                  </a:solidFill>
                </a:defRPr>
              </a:lvl6pPr>
              <a:lvl7pPr marL="2743200" algn="l" defTabSz="913765" rtl="0" eaLnBrk="1" latinLnBrk="0" hangingPunct="1">
                <a:defRPr sz="1800" kern="1200">
                  <a:solidFill>
                    <a:srgbClr val="FFFFFF"/>
                  </a:solidFill>
                </a:defRPr>
              </a:lvl7pPr>
              <a:lvl8pPr marL="3200400" algn="l" defTabSz="913765" rtl="0" eaLnBrk="1" latinLnBrk="0" hangingPunct="1">
                <a:defRPr sz="1800" kern="1200">
                  <a:solidFill>
                    <a:srgbClr val="FFFFFF"/>
                  </a:solidFill>
                </a:defRPr>
              </a:lvl8pPr>
              <a:lvl9pPr marL="3657600" algn="l" defTabSz="913765" rtl="0" eaLnBrk="1" latinLnBrk="0" hangingPunct="1">
                <a:defRPr sz="1800" kern="1200">
                  <a:solidFill>
                    <a:srgbClr val="FFFFFF"/>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7" name="任意多边形 40">
              <a:extLst>
                <a:ext uri="{FF2B5EF4-FFF2-40B4-BE49-F238E27FC236}">
                  <a16:creationId xmlns:a16="http://schemas.microsoft.com/office/drawing/2014/main" id="{015957B1-B822-4493-AA83-157D1D6B5E8B}"/>
                </a:ext>
              </a:extLst>
            </p:cNvPr>
            <p:cNvSpPr/>
            <p:nvPr>
              <p:custDataLst>
                <p:tags r:id="rId23"/>
              </p:custDataLst>
            </p:nvPr>
          </p:nvSpPr>
          <p:spPr bwMode="auto">
            <a:xfrm>
              <a:off x="10948" y="6857"/>
              <a:ext cx="341" cy="436"/>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rgbClr val="BD374A"/>
            </a:solidFill>
            <a:ln>
              <a:noFill/>
            </a:ln>
          </p:spPr>
          <p:txBody>
            <a:bodyPr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8" name="椭圆 47">
              <a:extLst>
                <a:ext uri="{FF2B5EF4-FFF2-40B4-BE49-F238E27FC236}">
                  <a16:creationId xmlns:a16="http://schemas.microsoft.com/office/drawing/2014/main" id="{7284E906-C924-4826-8D6C-47E72BEB991F}"/>
                </a:ext>
              </a:extLst>
            </p:cNvPr>
            <p:cNvSpPr/>
            <p:nvPr>
              <p:custDataLst>
                <p:tags r:id="rId24"/>
              </p:custDataLst>
            </p:nvPr>
          </p:nvSpPr>
          <p:spPr>
            <a:xfrm rot="10800000" flipV="1">
              <a:off x="10698" y="8006"/>
              <a:ext cx="840" cy="840"/>
            </a:xfrm>
            <a:prstGeom prst="ellipse">
              <a:avLst/>
            </a:prstGeom>
            <a:solidFill>
              <a:srgbClr val="FFFFFF">
                <a:lumMod val="95000"/>
              </a:srgbClr>
            </a:solidFill>
            <a:ln w="19050">
              <a:solidFill>
                <a:srgbClr val="FFFFFF"/>
              </a:solidFill>
            </a:ln>
          </p:spPr>
          <p:style>
            <a:lnRef idx="2">
              <a:srgbClr val="BD374A">
                <a:shade val="50000"/>
              </a:srgbClr>
            </a:lnRef>
            <a:fillRef idx="1">
              <a:srgbClr val="BD374A"/>
            </a:fillRef>
            <a:effectRef idx="0">
              <a:srgbClr val="BD374A"/>
            </a:effectRef>
            <a:fontRef idx="minor">
              <a:srgbClr val="FFFFFF"/>
            </a:fontRef>
          </p:style>
          <p:txBody>
            <a:bodyPr anchor="ctr"/>
            <a:lstStyle>
              <a:defPPr>
                <a:defRPr lang="zh-CN"/>
              </a:defPPr>
              <a:lvl1pPr marL="0" algn="l" defTabSz="913765" rtl="0" eaLnBrk="1" latinLnBrk="0" hangingPunct="1">
                <a:defRPr sz="1800" kern="1200">
                  <a:solidFill>
                    <a:srgbClr val="FFFFFF"/>
                  </a:solidFill>
                </a:defRPr>
              </a:lvl1pPr>
              <a:lvl2pPr marL="457200" algn="l" defTabSz="913765" rtl="0" eaLnBrk="1" latinLnBrk="0" hangingPunct="1">
                <a:defRPr sz="1800" kern="1200">
                  <a:solidFill>
                    <a:srgbClr val="FFFFFF"/>
                  </a:solidFill>
                </a:defRPr>
              </a:lvl2pPr>
              <a:lvl3pPr marL="914400" algn="l" defTabSz="913765" rtl="0" eaLnBrk="1" latinLnBrk="0" hangingPunct="1">
                <a:defRPr sz="1800" kern="1200">
                  <a:solidFill>
                    <a:srgbClr val="FFFFFF"/>
                  </a:solidFill>
                </a:defRPr>
              </a:lvl3pPr>
              <a:lvl4pPr marL="1371600" algn="l" defTabSz="913765" rtl="0" eaLnBrk="1" latinLnBrk="0" hangingPunct="1">
                <a:defRPr sz="1800" kern="1200">
                  <a:solidFill>
                    <a:srgbClr val="FFFFFF"/>
                  </a:solidFill>
                </a:defRPr>
              </a:lvl4pPr>
              <a:lvl5pPr marL="1828800" algn="l" defTabSz="913765" rtl="0" eaLnBrk="1" latinLnBrk="0" hangingPunct="1">
                <a:defRPr sz="1800" kern="1200">
                  <a:solidFill>
                    <a:srgbClr val="FFFFFF"/>
                  </a:solidFill>
                </a:defRPr>
              </a:lvl5pPr>
              <a:lvl6pPr marL="2286000" algn="l" defTabSz="913765" rtl="0" eaLnBrk="1" latinLnBrk="0" hangingPunct="1">
                <a:defRPr sz="1800" kern="1200">
                  <a:solidFill>
                    <a:srgbClr val="FFFFFF"/>
                  </a:solidFill>
                </a:defRPr>
              </a:lvl6pPr>
              <a:lvl7pPr marL="2743200" algn="l" defTabSz="913765" rtl="0" eaLnBrk="1" latinLnBrk="0" hangingPunct="1">
                <a:defRPr sz="1800" kern="1200">
                  <a:solidFill>
                    <a:srgbClr val="FFFFFF"/>
                  </a:solidFill>
                </a:defRPr>
              </a:lvl7pPr>
              <a:lvl8pPr marL="3200400" algn="l" defTabSz="913765" rtl="0" eaLnBrk="1" latinLnBrk="0" hangingPunct="1">
                <a:defRPr sz="1800" kern="1200">
                  <a:solidFill>
                    <a:srgbClr val="FFFFFF"/>
                  </a:solidFill>
                </a:defRPr>
              </a:lvl8pPr>
              <a:lvl9pPr marL="3657600" algn="l" defTabSz="913765" rtl="0" eaLnBrk="1" latinLnBrk="0" hangingPunct="1">
                <a:defRPr sz="1800" kern="1200">
                  <a:solidFill>
                    <a:srgbClr val="FFFFFF"/>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sp>
          <p:nvSpPr>
            <p:cNvPr id="49" name="任意多边形 43">
              <a:extLst>
                <a:ext uri="{FF2B5EF4-FFF2-40B4-BE49-F238E27FC236}">
                  <a16:creationId xmlns:a16="http://schemas.microsoft.com/office/drawing/2014/main" id="{508940B7-FA39-456E-9E07-FE375EB397B7}"/>
                </a:ext>
              </a:extLst>
            </p:cNvPr>
            <p:cNvSpPr/>
            <p:nvPr>
              <p:custDataLst>
                <p:tags r:id="rId25"/>
              </p:custDataLst>
            </p:nvPr>
          </p:nvSpPr>
          <p:spPr bwMode="auto">
            <a:xfrm>
              <a:off x="10948" y="8208"/>
              <a:ext cx="341" cy="436"/>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rgbClr val="BD374A"/>
            </a:solidFill>
            <a:ln>
              <a:noFill/>
            </a:ln>
          </p:spPr>
          <p:txBody>
            <a:bodyPr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endParaRPr>
                <a:latin typeface="Arial" panose="020B0604020202090204" pitchFamily="34" charset="0"/>
                <a:ea typeface="微软雅黑" panose="020B0503020204020204" pitchFamily="34" charset="-122"/>
                <a:sym typeface="Arial" panose="020B0604020202090204" pitchFamily="34" charset="0"/>
              </a:endParaRPr>
            </a:p>
          </p:txBody>
        </p:sp>
      </p:grpSp>
      <p:pic>
        <p:nvPicPr>
          <p:cNvPr id="9" name="图形 8">
            <a:extLst>
              <a:ext uri="{FF2B5EF4-FFF2-40B4-BE49-F238E27FC236}">
                <a16:creationId xmlns:a16="http://schemas.microsoft.com/office/drawing/2014/main" id="{9FB62970-2F9E-4190-802F-9CB5D19848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689719" y="315071"/>
            <a:ext cx="1964618" cy="686373"/>
          </a:xfrm>
          <a:prstGeom prst="rect">
            <a:avLst/>
          </a:prstGeom>
        </p:spPr>
      </p:pic>
    </p:spTree>
    <p:extLst>
      <p:ext uri="{BB962C8B-B14F-4D97-AF65-F5344CB8AC3E}">
        <p14:creationId xmlns:p14="http://schemas.microsoft.com/office/powerpoint/2010/main" val="2621780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B94C7700-5312-4D5B-9E3E-C1A5C4BA85E2}"/>
              </a:ext>
            </a:extLst>
          </p:cNvPr>
          <p:cNvSpPr/>
          <p:nvPr/>
        </p:nvSpPr>
        <p:spPr>
          <a:xfrm>
            <a:off x="661670" y="1403376"/>
            <a:ext cx="2567305"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5" name="矩形: 圆角 4">
            <a:extLst>
              <a:ext uri="{FF2B5EF4-FFF2-40B4-BE49-F238E27FC236}">
                <a16:creationId xmlns:a16="http://schemas.microsoft.com/office/drawing/2014/main" id="{3C7715A1-3FCF-4452-8F80-B98B8E4D8835}"/>
              </a:ext>
            </a:extLst>
          </p:cNvPr>
          <p:cNvSpPr/>
          <p:nvPr/>
        </p:nvSpPr>
        <p:spPr>
          <a:xfrm>
            <a:off x="661670" y="3563388"/>
            <a:ext cx="3891280"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6" name="矩形: 圆角 5">
            <a:extLst>
              <a:ext uri="{FF2B5EF4-FFF2-40B4-BE49-F238E27FC236}">
                <a16:creationId xmlns:a16="http://schemas.microsoft.com/office/drawing/2014/main" id="{632B3392-C616-484F-997F-611E7F1B9C99}"/>
              </a:ext>
            </a:extLst>
          </p:cNvPr>
          <p:cNvSpPr/>
          <p:nvPr/>
        </p:nvSpPr>
        <p:spPr>
          <a:xfrm>
            <a:off x="661670" y="5345400"/>
            <a:ext cx="2967355"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28835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试用期那些不能踩的坑</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pic>
        <p:nvPicPr>
          <p:cNvPr id="2" name="图形 1">
            <a:extLst>
              <a:ext uri="{FF2B5EF4-FFF2-40B4-BE49-F238E27FC236}">
                <a16:creationId xmlns:a16="http://schemas.microsoft.com/office/drawing/2014/main" id="{2DD689A5-D5D4-4144-BC1B-A31EA2EA8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50" name="文本框 49">
            <a:extLst>
              <a:ext uri="{FF2B5EF4-FFF2-40B4-BE49-F238E27FC236}">
                <a16:creationId xmlns:a16="http://schemas.microsoft.com/office/drawing/2014/main" id="{82A592E5-A06B-46D2-ADF3-ED7F22FC6DEE}"/>
              </a:ext>
            </a:extLst>
          </p:cNvPr>
          <p:cNvSpPr txBox="1"/>
          <p:nvPr/>
        </p:nvSpPr>
        <p:spPr>
          <a:xfrm>
            <a:off x="661670" y="1264920"/>
            <a:ext cx="10868025" cy="6677660"/>
          </a:xfrm>
          <a:prstGeom prst="rect">
            <a:avLst/>
          </a:prstGeom>
          <a:noFill/>
        </p:spPr>
        <p:txBody>
          <a:bodyPr wrap="square" rtlCol="0">
            <a:spAutoFit/>
          </a:bodyPr>
          <a:lstStyle/>
          <a:p>
            <a:pPr>
              <a:lnSpc>
                <a:spcPct val="170000"/>
              </a:lnSpc>
            </a:pPr>
            <a:r>
              <a:rPr lang="zh-CN" altLang="en-US" b="1">
                <a:solidFill>
                  <a:schemeClr val="bg1"/>
                </a:solidFill>
                <a:latin typeface="微软雅黑" charset="0"/>
                <a:ea typeface="微软雅黑" charset="0"/>
                <a:cs typeface="微软雅黑" charset="0"/>
                <a:sym typeface="+mn-ea"/>
              </a:rPr>
              <a:t>坑一：试用期时间太长！</a:t>
            </a:r>
            <a:endParaRPr lang="zh-CN" altLang="en-US">
              <a:solidFill>
                <a:schemeClr val="bg1"/>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中华人民共和国劳动合同法》第十九条劳动合同期限三个月以上不满一年的，试用期不得超过一个月。劳动合同期限一年以上不满三年的，试用期不得超过二个月；三年以上固定期限和无固定期限的劳动合同，试用期不得超过六个月。</a:t>
            </a: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如果没有按照规定执行，员工可以拒绝，或者进行仲裁。</a:t>
            </a:r>
            <a:endParaRPr lang="zh-CN" altLang="en-US">
              <a:solidFill>
                <a:schemeClr val="tx1">
                  <a:lumMod val="75000"/>
                  <a:lumOff val="25000"/>
                </a:schemeClr>
              </a:solidFill>
              <a:latin typeface="微软雅黑" charset="0"/>
              <a:ea typeface="微软雅黑" charset="0"/>
              <a:cs typeface="微软雅黑" charset="0"/>
              <a:sym typeface="+mn-ea"/>
            </a:endParaRPr>
          </a:p>
          <a:p>
            <a:pPr>
              <a:lnSpc>
                <a:spcPct val="170000"/>
              </a:lnSpc>
            </a:pPr>
            <a:endParaRPr lang="zh-CN" altLang="en-US" b="1">
              <a:latin typeface="微软雅黑" charset="0"/>
              <a:ea typeface="微软雅黑" charset="0"/>
              <a:cs typeface="微软雅黑" charset="0"/>
              <a:sym typeface="+mn-ea"/>
            </a:endParaRPr>
          </a:p>
          <a:p>
            <a:pPr>
              <a:lnSpc>
                <a:spcPct val="170000"/>
              </a:lnSpc>
            </a:pPr>
            <a:r>
              <a:rPr lang="zh-CN" altLang="en-US" b="1">
                <a:solidFill>
                  <a:schemeClr val="bg1"/>
                </a:solidFill>
                <a:latin typeface="微软雅黑" charset="0"/>
                <a:ea typeface="微软雅黑" charset="0"/>
                <a:cs typeface="微软雅黑" charset="0"/>
                <a:sym typeface="+mn-ea"/>
              </a:rPr>
              <a:t>坑二：试用期满之后还要延长试用期</a:t>
            </a:r>
            <a:endParaRPr lang="zh-CN" altLang="en-US">
              <a:solidFill>
                <a:schemeClr val="bg1"/>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劳动合同法》第十九条，其中规定了试用期的期限，所以当员工试用期满后，公司无论出于何种原因，都不能继续延长试用期。建议约定最长试用期时间。这样考核时间比较长，试用期可以提前结束，但是不可以延期。</a:t>
            </a:r>
            <a:endParaRPr lang="zh-CN" altLang="en-US">
              <a:solidFill>
                <a:schemeClr val="tx1">
                  <a:lumMod val="75000"/>
                  <a:lumOff val="25000"/>
                </a:schemeClr>
              </a:solidFill>
              <a:latin typeface="微软雅黑" charset="0"/>
              <a:ea typeface="微软雅黑" charset="0"/>
              <a:cs typeface="微软雅黑" charset="0"/>
            </a:endParaRPr>
          </a:p>
          <a:p>
            <a:pPr>
              <a:lnSpc>
                <a:spcPct val="170000"/>
              </a:lnSpc>
            </a:pPr>
            <a:endParaRPr lang="zh-CN" altLang="en-US" b="1">
              <a:latin typeface="微软雅黑" charset="0"/>
              <a:ea typeface="微软雅黑" charset="0"/>
              <a:cs typeface="微软雅黑" charset="0"/>
              <a:sym typeface="+mn-ea"/>
            </a:endParaRPr>
          </a:p>
          <a:p>
            <a:pPr>
              <a:lnSpc>
                <a:spcPct val="170000"/>
              </a:lnSpc>
            </a:pPr>
            <a:r>
              <a:rPr lang="zh-CN" altLang="en-US" b="1">
                <a:solidFill>
                  <a:schemeClr val="bg1"/>
                </a:solidFill>
                <a:latin typeface="微软雅黑" charset="0"/>
                <a:ea typeface="微软雅黑" charset="0"/>
                <a:cs typeface="微软雅黑" charset="0"/>
                <a:sym typeface="+mn-ea"/>
              </a:rPr>
              <a:t>坑三：员工试用期不缴社保</a:t>
            </a:r>
            <a:endParaRPr lang="zh-CN" altLang="en-US">
              <a:solidFill>
                <a:schemeClr val="bg1"/>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中华人民共和国劳动合同法》第三十八条规定，用人单位有下列情形之一的，劳动者可以解除劳动合同：未依法为劳动者缴纳社会保险费的。正常情况下，试用期开始公司就要及时缴纳社保，一般是在员工入职30天内就必须缴纳。</a:t>
            </a:r>
            <a:endParaRPr lang="zh-CN" altLang="en-US" b="1">
              <a:solidFill>
                <a:schemeClr val="tx1"/>
              </a:solidFill>
              <a:latin typeface="微软雅黑" charset="0"/>
              <a:ea typeface="微软雅黑" charset="0"/>
              <a:cs typeface="微软雅黑" charset="0"/>
            </a:endParaRPr>
          </a:p>
          <a:p>
            <a:pPr>
              <a:lnSpc>
                <a:spcPct val="170000"/>
              </a:lnSpc>
            </a:pPr>
            <a:endParaRPr lang="zh-CN" altLang="en-US" b="1">
              <a:solidFill>
                <a:schemeClr val="tx1"/>
              </a:solidFill>
              <a:latin typeface="微软雅黑" charset="0"/>
              <a:ea typeface="微软雅黑" charset="0"/>
              <a:cs typeface="微软雅黑" charset="0"/>
            </a:endParaRP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p:txBody>
      </p:sp>
    </p:spTree>
    <p:extLst>
      <p:ext uri="{BB962C8B-B14F-4D97-AF65-F5344CB8AC3E}">
        <p14:creationId xmlns:p14="http://schemas.microsoft.com/office/powerpoint/2010/main" val="2647603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B94C7700-5312-4D5B-9E3E-C1A5C4BA85E2}"/>
              </a:ext>
            </a:extLst>
          </p:cNvPr>
          <p:cNvSpPr/>
          <p:nvPr/>
        </p:nvSpPr>
        <p:spPr>
          <a:xfrm>
            <a:off x="661670" y="1403376"/>
            <a:ext cx="5234305"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5" name="矩形: 圆角 4">
            <a:extLst>
              <a:ext uri="{FF2B5EF4-FFF2-40B4-BE49-F238E27FC236}">
                <a16:creationId xmlns:a16="http://schemas.microsoft.com/office/drawing/2014/main" id="{3C7715A1-3FCF-4452-8F80-B98B8E4D8835}"/>
              </a:ext>
            </a:extLst>
          </p:cNvPr>
          <p:cNvSpPr/>
          <p:nvPr/>
        </p:nvSpPr>
        <p:spPr>
          <a:xfrm>
            <a:off x="661670" y="3534813"/>
            <a:ext cx="4310380"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10" name="文本框 9">
            <a:extLst>
              <a:ext uri="{FF2B5EF4-FFF2-40B4-BE49-F238E27FC236}">
                <a16:creationId xmlns:a16="http://schemas.microsoft.com/office/drawing/2014/main" id="{ED7E9B7B-7202-4A67-983C-6B9B779F8D46}"/>
              </a:ext>
            </a:extLst>
          </p:cNvPr>
          <p:cNvSpPr txBox="1"/>
          <p:nvPr/>
        </p:nvSpPr>
        <p:spPr>
          <a:xfrm>
            <a:off x="661670" y="1264920"/>
            <a:ext cx="10868025" cy="5631180"/>
          </a:xfrm>
          <a:prstGeom prst="rect">
            <a:avLst/>
          </a:prstGeom>
          <a:noFill/>
        </p:spPr>
        <p:txBody>
          <a:bodyPr wrap="square" rtlCol="0">
            <a:spAutoFit/>
          </a:bodyPr>
          <a:lstStyle/>
          <a:p>
            <a:pPr>
              <a:lnSpc>
                <a:spcPct val="170000"/>
              </a:lnSpc>
            </a:pPr>
            <a:r>
              <a:rPr lang="zh-CN" altLang="en-US" b="1">
                <a:solidFill>
                  <a:schemeClr val="bg1"/>
                </a:solidFill>
                <a:latin typeface="微软雅黑" charset="0"/>
                <a:ea typeface="微软雅黑" charset="0"/>
                <a:cs typeface="微软雅黑" charset="0"/>
              </a:rPr>
              <a:t>坑四：单独签订试用期合同 OR 试用期不签订合同</a:t>
            </a:r>
            <a:endParaRPr lang="zh-CN" altLang="en-US" sz="1600">
              <a:solidFill>
                <a:schemeClr val="bg1"/>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rPr>
              <a:t>根据《劳动合同法》第十九条的规定：试用期包含在劳动合同期限内。劳动合同仅约定试用期的，试用期不成立，该期限为劳动合同期限。只要从员工用工之日起单位就和员工建立了劳动关系，就属于事实劳动合同关系。不签的话，就要两倍工资支付，一直到第十二个月支付完毕。</a:t>
            </a: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r>
              <a:rPr lang="zh-CN" altLang="en-US" b="1">
                <a:solidFill>
                  <a:schemeClr val="bg1"/>
                </a:solidFill>
                <a:latin typeface="微软雅黑" charset="0"/>
                <a:ea typeface="微软雅黑" charset="0"/>
                <a:cs typeface="微软雅黑" charset="0"/>
                <a:sym typeface="+mn-ea"/>
              </a:rPr>
              <a:t>坑五：试用期随意辞退，不给经济补偿金</a:t>
            </a:r>
            <a:endParaRPr lang="zh-CN" altLang="en-US" sz="1600">
              <a:solidFill>
                <a:schemeClr val="bg1"/>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《劳动合同法》第三十九条规定：“在试用期间被证明不符合录用条件的，用人单位可以解除劳动合同并不给予任何经济补偿”。</a:t>
            </a: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r>
              <a:rPr lang="zh-CN" altLang="en-US" sz="1600">
                <a:solidFill>
                  <a:schemeClr val="tx1">
                    <a:lumMod val="75000"/>
                    <a:lumOff val="25000"/>
                  </a:schemeClr>
                </a:solidFill>
                <a:latin typeface="微软雅黑" charset="0"/>
                <a:ea typeface="微软雅黑" charset="0"/>
                <a:cs typeface="微软雅黑" charset="0"/>
                <a:sym typeface="+mn-ea"/>
              </a:rPr>
              <a:t>即便是在试用期，公司觉得员工不合适，想要辞退员工，企业是需要拿出明确的试用期录用条件，证明员工不符合录用条件，才可以辞退试用期员工，否则也需要支付经济补偿金。</a:t>
            </a: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p:txBody>
      </p:sp>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28835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试用期那些不能踩的坑</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pic>
        <p:nvPicPr>
          <p:cNvPr id="2" name="图形 1">
            <a:extLst>
              <a:ext uri="{FF2B5EF4-FFF2-40B4-BE49-F238E27FC236}">
                <a16:creationId xmlns:a16="http://schemas.microsoft.com/office/drawing/2014/main" id="{2DD689A5-D5D4-4144-BC1B-A31EA2EA8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Tree>
    <p:extLst>
      <p:ext uri="{BB962C8B-B14F-4D97-AF65-F5344CB8AC3E}">
        <p14:creationId xmlns:p14="http://schemas.microsoft.com/office/powerpoint/2010/main" val="297323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28BA549-7A06-4587-BB33-0AB554667934}"/>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 name="组合 5">
            <a:extLst>
              <a:ext uri="{FF2B5EF4-FFF2-40B4-BE49-F238E27FC236}">
                <a16:creationId xmlns:a16="http://schemas.microsoft.com/office/drawing/2014/main" id="{8CCB323C-FC2C-45EF-9D10-68D654E4A70D}"/>
              </a:ext>
            </a:extLst>
          </p:cNvPr>
          <p:cNvGrpSpPr/>
          <p:nvPr/>
        </p:nvGrpSpPr>
        <p:grpSpPr>
          <a:xfrm>
            <a:off x="6727580" y="2310382"/>
            <a:ext cx="5154178" cy="4971511"/>
            <a:chOff x="8705175" y="708628"/>
            <a:chExt cx="408400" cy="393926"/>
          </a:xfrm>
          <a:solidFill>
            <a:schemeClr val="bg1">
              <a:alpha val="10000"/>
            </a:schemeClr>
          </a:solidFill>
        </p:grpSpPr>
        <p:sp>
          <p:nvSpPr>
            <p:cNvPr id="7" name="Freeform 5">
              <a:extLst>
                <a:ext uri="{FF2B5EF4-FFF2-40B4-BE49-F238E27FC236}">
                  <a16:creationId xmlns:a16="http://schemas.microsoft.com/office/drawing/2014/main" id="{34847996-9E52-459F-9769-E830F3F0C03E}"/>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Freeform 6">
              <a:extLst>
                <a:ext uri="{FF2B5EF4-FFF2-40B4-BE49-F238E27FC236}">
                  <a16:creationId xmlns:a16="http://schemas.microsoft.com/office/drawing/2014/main" id="{27F8F7EE-FF64-4032-854E-1CF08336F071}"/>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9" name="图形 8">
            <a:extLst>
              <a:ext uri="{FF2B5EF4-FFF2-40B4-BE49-F238E27FC236}">
                <a16:creationId xmlns:a16="http://schemas.microsoft.com/office/drawing/2014/main" id="{9210C9FC-518D-4D62-9F15-C8455BF658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3" name="文本框 2"/>
          <p:cNvSpPr txBox="1"/>
          <p:nvPr/>
        </p:nvSpPr>
        <p:spPr>
          <a:xfrm>
            <a:off x="5510227" y="2497956"/>
            <a:ext cx="5662597" cy="707886"/>
          </a:xfrm>
          <a:prstGeom prst="rect">
            <a:avLst/>
          </a:prstGeom>
          <a:noFill/>
        </p:spPr>
        <p:txBody>
          <a:bodyPr wrap="square" rtlCol="0">
            <a:spAutoFit/>
          </a:bodyPr>
          <a:lstStyle/>
          <a:p>
            <a:pPr algn="l"/>
            <a:r>
              <a:rPr lang="zh-CN" altLang="en-US" sz="4000" noProof="1">
                <a:solidFill>
                  <a:schemeClr val="bg1"/>
                </a:solidFill>
              </a:rPr>
              <a:t>劳动合同签订注意事项</a:t>
            </a:r>
          </a:p>
        </p:txBody>
      </p:sp>
      <p:sp>
        <p:nvSpPr>
          <p:cNvPr id="5" name="矩形 4"/>
          <p:cNvSpPr/>
          <p:nvPr/>
        </p:nvSpPr>
        <p:spPr>
          <a:xfrm>
            <a:off x="1768533" y="2321004"/>
            <a:ext cx="3000593" cy="2214880"/>
          </a:xfrm>
          <a:prstGeom prst="rect">
            <a:avLst/>
          </a:prstGeom>
        </p:spPr>
        <p:txBody>
          <a:bodyPr wrap="square">
            <a:spAutoFit/>
          </a:bodyPr>
          <a:lstStyle/>
          <a:p>
            <a:pPr algn="ctr"/>
            <a:r>
              <a:rPr lang="en-US" altLang="zh-CN" sz="13800">
                <a:solidFill>
                  <a:schemeClr val="bg1"/>
                </a:solidFill>
                <a:latin typeface="方正兰亭超细黑简体" panose="02000000000000000000" pitchFamily="2" charset="-122"/>
                <a:ea typeface="方正兰亭超细黑简体" panose="02000000000000000000" pitchFamily="2" charset="-122"/>
              </a:rPr>
              <a:t>05</a:t>
            </a:r>
            <a:endParaRPr lang="zh-CN" altLang="en-US" sz="13800" dirty="0">
              <a:solidFill>
                <a:schemeClr val="bg1"/>
              </a:solidFill>
            </a:endParaRPr>
          </a:p>
        </p:txBody>
      </p:sp>
    </p:spTree>
    <p:custDataLst>
      <p:tags r:id="rId1"/>
    </p:custDataLst>
    <p:extLst>
      <p:ext uri="{BB962C8B-B14F-4D97-AF65-F5344CB8AC3E}">
        <p14:creationId xmlns:p14="http://schemas.microsoft.com/office/powerpoint/2010/main" val="3109806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7">
            <a:extLst>
              <a:ext uri="{FF2B5EF4-FFF2-40B4-BE49-F238E27FC236}">
                <a16:creationId xmlns:a16="http://schemas.microsoft.com/office/drawing/2014/main" id="{86E24F7D-0E87-4595-A516-86F43758D52A}"/>
              </a:ext>
            </a:extLst>
          </p:cNvPr>
          <p:cNvSpPr/>
          <p:nvPr/>
        </p:nvSpPr>
        <p:spPr>
          <a:xfrm>
            <a:off x="-309886" y="2057400"/>
            <a:ext cx="12780274" cy="7040269"/>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4334841"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劳动合同签订注意事项</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pic>
        <p:nvPicPr>
          <p:cNvPr id="2" name="图形 1">
            <a:extLst>
              <a:ext uri="{FF2B5EF4-FFF2-40B4-BE49-F238E27FC236}">
                <a16:creationId xmlns:a16="http://schemas.microsoft.com/office/drawing/2014/main" id="{2DD689A5-D5D4-4144-BC1B-A31EA2EA8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4" name="文本框 3">
            <a:extLst>
              <a:ext uri="{FF2B5EF4-FFF2-40B4-BE49-F238E27FC236}">
                <a16:creationId xmlns:a16="http://schemas.microsoft.com/office/drawing/2014/main" id="{053A386A-B519-4104-84B6-985709118861}"/>
              </a:ext>
            </a:extLst>
          </p:cNvPr>
          <p:cNvSpPr txBox="1"/>
          <p:nvPr/>
        </p:nvSpPr>
        <p:spPr>
          <a:xfrm>
            <a:off x="581818" y="2145065"/>
            <a:ext cx="8428355" cy="6020110"/>
          </a:xfrm>
          <a:prstGeom prst="rect">
            <a:avLst/>
          </a:prstGeom>
          <a:noFill/>
        </p:spPr>
        <p:txBody>
          <a:bodyPr wrap="square" rtlCol="0">
            <a:spAutoFit/>
          </a:bodyPr>
          <a:lstStyle/>
          <a:p>
            <a:pPr>
              <a:lnSpc>
                <a:spcPct val="130000"/>
              </a:lnSpc>
            </a:pPr>
            <a:r>
              <a:rPr lang="zh-CN" altLang="en-US" sz="2400" b="1" dirty="0">
                <a:solidFill>
                  <a:schemeClr val="bg1"/>
                </a:solidFill>
                <a:latin typeface="微软雅黑" charset="0"/>
                <a:ea typeface="微软雅黑" charset="0"/>
                <a:cs typeface="微软雅黑" charset="0"/>
              </a:rPr>
              <a:t>劳动合同签订注意事项：</a:t>
            </a:r>
            <a:endParaRPr lang="zh-CN" altLang="en-US" dirty="0">
              <a:solidFill>
                <a:schemeClr val="bg1"/>
              </a:solidFill>
              <a:latin typeface="微软雅黑" charset="0"/>
              <a:ea typeface="微软雅黑" charset="0"/>
              <a:cs typeface="微软雅黑" charset="0"/>
            </a:endParaRPr>
          </a:p>
          <a:p>
            <a:pPr>
              <a:lnSpc>
                <a:spcPct val="150000"/>
              </a:lnSpc>
            </a:pPr>
            <a:r>
              <a:rPr lang="zh-CN" altLang="en-US" sz="2000" b="1" dirty="0">
                <a:solidFill>
                  <a:schemeClr val="accent4">
                    <a:lumMod val="60000"/>
                    <a:lumOff val="40000"/>
                  </a:schemeClr>
                </a:solidFill>
                <a:latin typeface="微软雅黑" charset="0"/>
                <a:ea typeface="微软雅黑" charset="0"/>
                <a:cs typeface="微软雅黑" charset="0"/>
              </a:rPr>
              <a:t>合法、公平、平等自愿、协商一致原则</a:t>
            </a:r>
            <a:endParaRPr lang="zh-CN" altLang="en-US" dirty="0">
              <a:latin typeface="微软雅黑" charset="0"/>
              <a:ea typeface="微软雅黑" charset="0"/>
              <a:cs typeface="微软雅黑" charset="0"/>
            </a:endParaRPr>
          </a:p>
          <a:p>
            <a:pPr>
              <a:lnSpc>
                <a:spcPct val="200000"/>
              </a:lnSpc>
            </a:pPr>
            <a:r>
              <a:rPr lang="zh-CN" altLang="en-US" dirty="0">
                <a:solidFill>
                  <a:schemeClr val="bg1"/>
                </a:solidFill>
                <a:latin typeface="微软雅黑" charset="0"/>
                <a:ea typeface="微软雅黑" charset="0"/>
                <a:cs typeface="微软雅黑" charset="0"/>
              </a:rPr>
              <a:t>1、必须在用工之日起一个月内签订劳动合同 ，最佳签订时机是用工前和用工开始时，这时企业的主动权更大。</a:t>
            </a:r>
          </a:p>
          <a:p>
            <a:pPr>
              <a:lnSpc>
                <a:spcPct val="200000"/>
              </a:lnSpc>
            </a:pPr>
            <a:r>
              <a:rPr lang="zh-CN" altLang="en-US" dirty="0">
                <a:solidFill>
                  <a:schemeClr val="bg1"/>
                </a:solidFill>
                <a:latin typeface="微软雅黑" charset="0"/>
                <a:ea typeface="微软雅黑" charset="0"/>
                <a:cs typeface="微软雅黑" charset="0"/>
              </a:rPr>
              <a:t>2、在劳动合同书数量不大的情况下，尽可能采用人工填写，并使用炭性墨水笔，以避免擅自更改的可能。</a:t>
            </a:r>
          </a:p>
          <a:p>
            <a:pPr>
              <a:lnSpc>
                <a:spcPct val="200000"/>
              </a:lnSpc>
            </a:pPr>
            <a:r>
              <a:rPr lang="zh-CN" altLang="en-US" dirty="0">
                <a:solidFill>
                  <a:schemeClr val="bg1"/>
                </a:solidFill>
                <a:latin typeface="微软雅黑" charset="0"/>
                <a:ea typeface="微软雅黑" charset="0"/>
                <a:cs typeface="微软雅黑" charset="0"/>
              </a:rPr>
              <a:t>3、劳动合同必须当面签字，避免代签。</a:t>
            </a:r>
          </a:p>
          <a:p>
            <a:pPr>
              <a:lnSpc>
                <a:spcPct val="200000"/>
              </a:lnSpc>
            </a:pPr>
            <a:r>
              <a:rPr lang="zh-CN" altLang="en-US" dirty="0">
                <a:solidFill>
                  <a:schemeClr val="bg1"/>
                </a:solidFill>
                <a:latin typeface="微软雅黑" charset="0"/>
                <a:ea typeface="微软雅黑" charset="0"/>
                <a:cs typeface="微软雅黑" charset="0"/>
              </a:rPr>
              <a:t>4、不符合劳动法及劳动合同法规定的条款，即使双方同意签字也无效。</a:t>
            </a:r>
          </a:p>
          <a:p>
            <a:endParaRPr lang="zh-CN" altLang="en-US" dirty="0">
              <a:solidFill>
                <a:schemeClr val="bg1"/>
              </a:solidFill>
              <a:latin typeface="微软雅黑" charset="0"/>
              <a:ea typeface="微软雅黑" charset="0"/>
              <a:cs typeface="微软雅黑" charset="0"/>
            </a:endParaRPr>
          </a:p>
          <a:p>
            <a:endParaRPr lang="zh-CN" altLang="en-US" dirty="0">
              <a:latin typeface="微软雅黑" charset="0"/>
              <a:ea typeface="微软雅黑" charset="0"/>
              <a:cs typeface="微软雅黑" charset="0"/>
            </a:endParaRPr>
          </a:p>
          <a:p>
            <a:endParaRPr lang="zh-CN" altLang="en-US" dirty="0">
              <a:latin typeface="微软雅黑" charset="0"/>
              <a:ea typeface="微软雅黑" charset="0"/>
              <a:cs typeface="微软雅黑" charset="0"/>
            </a:endParaRPr>
          </a:p>
          <a:p>
            <a:endParaRPr lang="zh-CN" altLang="en-US" dirty="0">
              <a:latin typeface="微软雅黑" charset="0"/>
              <a:ea typeface="微软雅黑" charset="0"/>
              <a:cs typeface="微软雅黑" charset="0"/>
            </a:endParaRPr>
          </a:p>
          <a:p>
            <a:endParaRPr lang="zh-CN" altLang="en-US" dirty="0">
              <a:latin typeface="微软雅黑" charset="0"/>
              <a:ea typeface="微软雅黑" charset="0"/>
              <a:cs typeface="微软雅黑" charset="0"/>
            </a:endParaRPr>
          </a:p>
          <a:p>
            <a:endParaRPr lang="zh-CN" altLang="en-US" dirty="0">
              <a:latin typeface="微软雅黑" charset="0"/>
              <a:ea typeface="微软雅黑" charset="0"/>
              <a:cs typeface="微软雅黑" charset="0"/>
            </a:endParaRPr>
          </a:p>
        </p:txBody>
      </p:sp>
    </p:spTree>
    <p:extLst>
      <p:ext uri="{BB962C8B-B14F-4D97-AF65-F5344CB8AC3E}">
        <p14:creationId xmlns:p14="http://schemas.microsoft.com/office/powerpoint/2010/main" val="2434497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E12C8717-A769-4548-8D03-F842331488BD}"/>
              </a:ext>
            </a:extLst>
          </p:cNvPr>
          <p:cNvSpPr/>
          <p:nvPr/>
        </p:nvSpPr>
        <p:spPr>
          <a:xfrm>
            <a:off x="984062" y="1431952"/>
            <a:ext cx="1230502"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7" name="矩形: 圆角 6">
            <a:extLst>
              <a:ext uri="{FF2B5EF4-FFF2-40B4-BE49-F238E27FC236}">
                <a16:creationId xmlns:a16="http://schemas.microsoft.com/office/drawing/2014/main" id="{F9F0B753-4EAC-444F-BC63-508F6FA4C931}"/>
              </a:ext>
            </a:extLst>
          </p:cNvPr>
          <p:cNvSpPr/>
          <p:nvPr/>
        </p:nvSpPr>
        <p:spPr>
          <a:xfrm>
            <a:off x="984061" y="2868048"/>
            <a:ext cx="1401951"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8" name="矩形: 圆角 7">
            <a:extLst>
              <a:ext uri="{FF2B5EF4-FFF2-40B4-BE49-F238E27FC236}">
                <a16:creationId xmlns:a16="http://schemas.microsoft.com/office/drawing/2014/main" id="{81A0D3A4-457F-4522-A858-D6797C049FE7}"/>
              </a:ext>
            </a:extLst>
          </p:cNvPr>
          <p:cNvSpPr/>
          <p:nvPr/>
        </p:nvSpPr>
        <p:spPr>
          <a:xfrm>
            <a:off x="984061" y="3869355"/>
            <a:ext cx="1230504"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9" name="矩形: 圆角 8">
            <a:extLst>
              <a:ext uri="{FF2B5EF4-FFF2-40B4-BE49-F238E27FC236}">
                <a16:creationId xmlns:a16="http://schemas.microsoft.com/office/drawing/2014/main" id="{42594D0A-316F-4666-8F60-9BCDFA13D020}"/>
              </a:ext>
            </a:extLst>
          </p:cNvPr>
          <p:cNvSpPr/>
          <p:nvPr/>
        </p:nvSpPr>
        <p:spPr>
          <a:xfrm>
            <a:off x="984061" y="4849176"/>
            <a:ext cx="1230504" cy="378000"/>
          </a:xfrm>
          <a:prstGeom prst="roundRect">
            <a:avLst>
              <a:gd name="adj" fmla="val 50000"/>
            </a:avLst>
          </a:prstGeom>
          <a:solidFill>
            <a:srgbClr val="397F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小米兰亭" panose="03000502000000000000" pitchFamily="66" charset="-122"/>
              <a:ea typeface="小米兰亭" panose="03000502000000000000" pitchFamily="66" charset="-122"/>
              <a:cs typeface="+mn-cs"/>
            </a:endParaRPr>
          </a:p>
        </p:txBody>
      </p:sp>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3877985"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实习生用工注意事项</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pic>
        <p:nvPicPr>
          <p:cNvPr id="2" name="图形 1">
            <a:extLst>
              <a:ext uri="{FF2B5EF4-FFF2-40B4-BE49-F238E27FC236}">
                <a16:creationId xmlns:a16="http://schemas.microsoft.com/office/drawing/2014/main" id="{2DD689A5-D5D4-4144-BC1B-A31EA2EA8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3" name="文本框 2">
            <a:extLst>
              <a:ext uri="{FF2B5EF4-FFF2-40B4-BE49-F238E27FC236}">
                <a16:creationId xmlns:a16="http://schemas.microsoft.com/office/drawing/2014/main" id="{6C70B374-6FAD-4CF5-B3A0-E9275B2A04EA}"/>
              </a:ext>
            </a:extLst>
          </p:cNvPr>
          <p:cNvSpPr txBox="1"/>
          <p:nvPr/>
        </p:nvSpPr>
        <p:spPr>
          <a:xfrm>
            <a:off x="661670" y="1264920"/>
            <a:ext cx="10868025" cy="6351905"/>
          </a:xfrm>
          <a:prstGeom prst="rect">
            <a:avLst/>
          </a:prstGeom>
          <a:noFill/>
        </p:spPr>
        <p:txBody>
          <a:bodyPr wrap="square" rtlCol="0">
            <a:spAutoFit/>
          </a:bodyPr>
          <a:lstStyle/>
          <a:p>
            <a:pPr>
              <a:lnSpc>
                <a:spcPct val="190000"/>
              </a:lnSpc>
            </a:pPr>
            <a:r>
              <a:rPr lang="zh-CN" altLang="en-US" b="1">
                <a:latin typeface="微软雅黑" charset="0"/>
                <a:ea typeface="微软雅黑" charset="0"/>
                <a:cs typeface="微软雅黑" charset="0"/>
                <a:sym typeface="+mn-ea"/>
              </a:rPr>
              <a:t>1．</a:t>
            </a:r>
            <a:r>
              <a:rPr lang="zh-CN" altLang="en-US" b="1">
                <a:solidFill>
                  <a:schemeClr val="bg1"/>
                </a:solidFill>
                <a:latin typeface="微软雅黑" charset="0"/>
                <a:ea typeface="微软雅黑" charset="0"/>
                <a:cs typeface="微软雅黑" charset="0"/>
                <a:sym typeface="+mn-ea"/>
              </a:rPr>
              <a:t>协议签订</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latin typeface="微软雅黑" charset="0"/>
                <a:ea typeface="微软雅黑" charset="0"/>
                <a:cs typeface="微软雅黑" charset="0"/>
                <a:sym typeface="+mn-ea"/>
              </a:rPr>
              <a:t>未毕业的学生，只能签订《实习协议》，待拿到毕业证后，公司继续想聘用再签订《劳动合同》《实习协议》属于《合同法》《民法通则》范畴，而《劳动合同》才归《劳动法》《劳动合同》管理。</a:t>
            </a:r>
          </a:p>
          <a:p>
            <a:pPr>
              <a:lnSpc>
                <a:spcPct val="190000"/>
              </a:lnSpc>
            </a:pPr>
            <a:r>
              <a:rPr lang="zh-CN" altLang="en-US" b="1">
                <a:latin typeface="微软雅黑" charset="0"/>
                <a:ea typeface="微软雅黑" charset="0"/>
                <a:cs typeface="微软雅黑" charset="0"/>
                <a:sym typeface="+mn-ea"/>
              </a:rPr>
              <a:t>2．</a:t>
            </a:r>
            <a:r>
              <a:rPr lang="zh-CN" altLang="en-US" b="1">
                <a:solidFill>
                  <a:schemeClr val="bg1"/>
                </a:solidFill>
                <a:latin typeface="微软雅黑" charset="0"/>
                <a:ea typeface="微软雅黑" charset="0"/>
                <a:cs typeface="微软雅黑" charset="0"/>
                <a:sym typeface="+mn-ea"/>
              </a:rPr>
              <a:t>实习生辞退</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latin typeface="微软雅黑" charset="0"/>
                <a:ea typeface="微软雅黑" charset="0"/>
                <a:cs typeface="微软雅黑" charset="0"/>
                <a:sym typeface="+mn-ea"/>
              </a:rPr>
              <a:t>公司可以辞退实习生，但应给予实习期内的合理报酬，此处并不涉及经济补偿金。</a:t>
            </a:r>
          </a:p>
          <a:p>
            <a:pPr>
              <a:lnSpc>
                <a:spcPct val="190000"/>
              </a:lnSpc>
            </a:pPr>
            <a:r>
              <a:rPr lang="en-US" altLang="zh-CN" b="1">
                <a:latin typeface="微软雅黑" charset="0"/>
                <a:ea typeface="微软雅黑" charset="0"/>
                <a:cs typeface="微软雅黑" charset="0"/>
                <a:sym typeface="+mn-ea"/>
              </a:rPr>
              <a:t>3</a:t>
            </a:r>
            <a:r>
              <a:rPr lang="zh-CN" altLang="en-US" b="1">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关于保险</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latin typeface="微软雅黑" charset="0"/>
                <a:ea typeface="微软雅黑" charset="0"/>
                <a:cs typeface="微软雅黑" charset="0"/>
                <a:sym typeface="+mn-ea"/>
              </a:rPr>
              <a:t>实习生工作期间，可以不为其购买社保、公积金；建议另外购买意外保险或雇主责任险，以防止风险。</a:t>
            </a:r>
          </a:p>
          <a:p>
            <a:pPr>
              <a:lnSpc>
                <a:spcPct val="190000"/>
              </a:lnSpc>
            </a:pPr>
            <a:r>
              <a:rPr lang="en-US" altLang="zh-CN" b="1">
                <a:latin typeface="微软雅黑" charset="0"/>
                <a:ea typeface="微软雅黑" charset="0"/>
                <a:cs typeface="微软雅黑" charset="0"/>
                <a:sym typeface="+mn-ea"/>
              </a:rPr>
              <a:t>4</a:t>
            </a:r>
            <a:r>
              <a:rPr lang="zh-CN" altLang="en-US" b="1">
                <a:latin typeface="微软雅黑" charset="0"/>
                <a:ea typeface="微软雅黑" charset="0"/>
                <a:cs typeface="微软雅黑" charset="0"/>
                <a:sym typeface="+mn-ea"/>
              </a:rPr>
              <a:t>．</a:t>
            </a:r>
            <a:r>
              <a:rPr lang="zh-CN" altLang="en-US" b="1">
                <a:solidFill>
                  <a:schemeClr val="bg1"/>
                </a:solidFill>
                <a:latin typeface="微软雅黑" charset="0"/>
                <a:ea typeface="微软雅黑" charset="0"/>
                <a:cs typeface="微软雅黑" charset="0"/>
                <a:sym typeface="+mn-ea"/>
              </a:rPr>
              <a:t>关于工伤</a:t>
            </a:r>
            <a:endParaRPr lang="zh-CN" altLang="en-US" sz="1600">
              <a:solidFill>
                <a:schemeClr val="bg1"/>
              </a:solidFill>
              <a:latin typeface="微软雅黑" charset="0"/>
              <a:ea typeface="微软雅黑" charset="0"/>
              <a:cs typeface="微软雅黑" charset="0"/>
              <a:sym typeface="+mn-ea"/>
            </a:endParaRPr>
          </a:p>
          <a:p>
            <a:pPr>
              <a:lnSpc>
                <a:spcPct val="190000"/>
              </a:lnSpc>
            </a:pPr>
            <a:r>
              <a:rPr lang="zh-CN" altLang="en-US" sz="1600">
                <a:latin typeface="微软雅黑" charset="0"/>
                <a:ea typeface="微软雅黑" charset="0"/>
                <a:cs typeface="微软雅黑" charset="0"/>
                <a:sym typeface="+mn-ea"/>
              </a:rPr>
              <a:t>生在实习期间发生伤害事故，不属于工伤，不能享受工伤保险待遇，但可以以雇佣关系向用人单位主张权利，或由学校基于与单位之间的实习合同的相关约定主张权利。</a:t>
            </a:r>
          </a:p>
          <a:p>
            <a:pPr>
              <a:lnSpc>
                <a:spcPct val="190000"/>
              </a:lnSpc>
            </a:pPr>
            <a:endParaRPr lang="zh-CN" altLang="en-US" sz="1600">
              <a:solidFill>
                <a:schemeClr val="tx1"/>
              </a:solidFill>
              <a:latin typeface="微软雅黑" charset="0"/>
              <a:ea typeface="微软雅黑" charset="0"/>
              <a:cs typeface="微软雅黑" charset="0"/>
            </a:endParaRPr>
          </a:p>
          <a:p>
            <a:pPr>
              <a:lnSpc>
                <a:spcPct val="190000"/>
              </a:lnSpc>
            </a:pPr>
            <a:endParaRPr lang="zh-CN" altLang="en-US" sz="1600">
              <a:solidFill>
                <a:schemeClr val="tx1">
                  <a:lumMod val="75000"/>
                  <a:lumOff val="25000"/>
                </a:schemeClr>
              </a:solidFill>
              <a:latin typeface="微软雅黑" charset="0"/>
              <a:ea typeface="微软雅黑" charset="0"/>
              <a:cs typeface="微软雅黑" charset="0"/>
            </a:endParaRPr>
          </a:p>
          <a:p>
            <a:pPr>
              <a:lnSpc>
                <a:spcPct val="170000"/>
              </a:lnSpc>
            </a:pPr>
            <a:endParaRPr lang="zh-CN" altLang="en-US" sz="1600">
              <a:solidFill>
                <a:schemeClr val="tx1">
                  <a:lumMod val="75000"/>
                  <a:lumOff val="25000"/>
                </a:schemeClr>
              </a:solidFill>
              <a:latin typeface="微软雅黑" charset="0"/>
              <a:ea typeface="微软雅黑" charset="0"/>
              <a:cs typeface="微软雅黑" charset="0"/>
            </a:endParaRPr>
          </a:p>
        </p:txBody>
      </p:sp>
    </p:spTree>
    <p:extLst>
      <p:ext uri="{BB962C8B-B14F-4D97-AF65-F5344CB8AC3E}">
        <p14:creationId xmlns:p14="http://schemas.microsoft.com/office/powerpoint/2010/main" val="4158785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6727580" y="2310382"/>
            <a:ext cx="5154178" cy="4971511"/>
            <a:chOff x="8705175" y="708628"/>
            <a:chExt cx="408400" cy="393926"/>
          </a:xfrm>
          <a:solidFill>
            <a:schemeClr val="bg1">
              <a:alpha val="10000"/>
            </a:schemeClr>
          </a:solidFill>
        </p:grpSpPr>
        <p:sp>
          <p:nvSpPr>
            <p:cNvPr id="10" name="Freeform 5"/>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6"/>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2" name="图形 11"/>
          <p:cNvPicPr>
            <a:picLocks noChangeAspect="1"/>
          </p:cNvPicPr>
          <p:nvPr/>
        </p:nvPicPr>
        <p:blipFill>
          <a:blip r:embed="rId2"/>
          <a:stretch>
            <a:fillRect/>
          </a:stretch>
        </p:blipFill>
        <p:spPr>
          <a:xfrm>
            <a:off x="9689719" y="315071"/>
            <a:ext cx="1964618" cy="686373"/>
          </a:xfrm>
          <a:prstGeom prst="rect">
            <a:avLst/>
          </a:prstGeom>
        </p:spPr>
      </p:pic>
      <p:sp>
        <p:nvSpPr>
          <p:cNvPr id="2" name="矩形 1"/>
          <p:cNvSpPr/>
          <p:nvPr/>
        </p:nvSpPr>
        <p:spPr>
          <a:xfrm>
            <a:off x="3271811" y="1494774"/>
            <a:ext cx="5868914" cy="1754326"/>
          </a:xfrm>
          <a:prstGeom prst="rect">
            <a:avLst/>
          </a:prstGeom>
        </p:spPr>
        <p:txBody>
          <a:bodyPr wrap="none">
            <a:spAutoFit/>
          </a:bodyPr>
          <a:lstStyle/>
          <a:p>
            <a:pPr algn="ctr"/>
            <a:r>
              <a:rPr lang="zh-CN" altLang="en-US" sz="2800" b="1" dirty="0">
                <a:solidFill>
                  <a:schemeClr val="bg1"/>
                </a:solidFill>
              </a:rPr>
              <a:t>粉丝福利</a:t>
            </a:r>
            <a:r>
              <a:rPr lang="zh-CN" altLang="zh-CN" sz="2800" b="1" dirty="0">
                <a:solidFill>
                  <a:schemeClr val="bg1"/>
                </a:solidFill>
              </a:rPr>
              <a:t>——</a:t>
            </a:r>
            <a:r>
              <a:rPr lang="en-US" altLang="zh-CN" sz="2800" b="1" dirty="0">
                <a:solidFill>
                  <a:schemeClr val="bg1"/>
                </a:solidFill>
              </a:rPr>
              <a:t>2</a:t>
            </a:r>
            <a:r>
              <a:rPr lang="zh-CN" altLang="zh-CN" sz="2800" b="1" dirty="0">
                <a:solidFill>
                  <a:schemeClr val="bg1"/>
                </a:solidFill>
              </a:rPr>
              <a:t>款明星产品免费试用 </a:t>
            </a:r>
          </a:p>
          <a:p>
            <a:pPr algn="ctr"/>
            <a:endParaRPr lang="en-US" altLang="zh-CN" sz="2000" dirty="0">
              <a:solidFill>
                <a:schemeClr val="bg1"/>
              </a:solidFill>
              <a:latin typeface="方正兰亭纤黑_GBK" panose="02000000000000000000"/>
            </a:endParaRPr>
          </a:p>
          <a:p>
            <a:pPr algn="ctr"/>
            <a:endParaRPr lang="en-US" altLang="zh-CN" sz="2000" dirty="0">
              <a:solidFill>
                <a:schemeClr val="bg1"/>
              </a:solidFill>
              <a:latin typeface="方正兰亭纤黑_GBK" panose="02000000000000000000"/>
            </a:endParaRPr>
          </a:p>
          <a:p>
            <a:pPr algn="ctr"/>
            <a:endParaRPr lang="en-US" altLang="zh-CN" sz="2000" dirty="0">
              <a:solidFill>
                <a:schemeClr val="bg1"/>
              </a:solidFill>
              <a:latin typeface="方正兰亭纤黑_GBK" panose="02000000000000000000"/>
            </a:endParaRPr>
          </a:p>
          <a:p>
            <a:pPr algn="ctr"/>
            <a:endParaRPr lang="zh-CN" altLang="en-US" sz="2000" dirty="0">
              <a:solidFill>
                <a:schemeClr val="bg1"/>
              </a:solidFill>
              <a:latin typeface="方正兰亭纤黑_GBK" panose="02000000000000000000"/>
            </a:endParaRPr>
          </a:p>
        </p:txBody>
      </p:sp>
      <p:sp>
        <p:nvSpPr>
          <p:cNvPr id="3" name="矩形 2">
            <a:extLst>
              <a:ext uri="{FF2B5EF4-FFF2-40B4-BE49-F238E27FC236}">
                <a16:creationId xmlns:a16="http://schemas.microsoft.com/office/drawing/2014/main" id="{4E1A45BC-BFAA-42F0-A411-4951FB5A1EF4}"/>
              </a:ext>
            </a:extLst>
          </p:cNvPr>
          <p:cNvSpPr/>
          <p:nvPr/>
        </p:nvSpPr>
        <p:spPr>
          <a:xfrm>
            <a:off x="1250783" y="2238765"/>
            <a:ext cx="10059368" cy="4216539"/>
          </a:xfrm>
          <a:prstGeom prst="rect">
            <a:avLst/>
          </a:prstGeom>
        </p:spPr>
        <p:txBody>
          <a:bodyPr wrap="square">
            <a:spAutoFit/>
          </a:bodyPr>
          <a:lstStyle/>
          <a:p>
            <a:r>
              <a:rPr lang="en-US" altLang="zh-CN" sz="2000" b="1" dirty="0">
                <a:solidFill>
                  <a:schemeClr val="bg1"/>
                </a:solidFill>
                <a:latin typeface="方正兰亭纤黑_GBK" panose="02000000000000000000"/>
              </a:rPr>
              <a:t>1</a:t>
            </a:r>
            <a:r>
              <a:rPr lang="zh-CN" altLang="en-US" sz="2000" b="1" dirty="0">
                <a:solidFill>
                  <a:schemeClr val="bg1"/>
                </a:solidFill>
                <a:latin typeface="方正兰亭纤黑_GBK" panose="02000000000000000000"/>
              </a:rPr>
              <a:t>、蚂蚁工资条，一键群发工资条</a:t>
            </a:r>
          </a:p>
          <a:p>
            <a:r>
              <a:rPr lang="zh-CN" altLang="en-US" sz="1600" dirty="0">
                <a:solidFill>
                  <a:schemeClr val="bg1"/>
                </a:solidFill>
                <a:latin typeface="方正兰亭纤黑_GBK" panose="02000000000000000000"/>
              </a:rPr>
              <a:t>从每个月困扰</a:t>
            </a:r>
            <a:r>
              <a:rPr lang="en-US" altLang="zh-CN" sz="1600" dirty="0">
                <a:solidFill>
                  <a:schemeClr val="bg1"/>
                </a:solidFill>
                <a:latin typeface="方正兰亭纤黑_GBK" panose="02000000000000000000"/>
              </a:rPr>
              <a:t>HR</a:t>
            </a:r>
            <a:r>
              <a:rPr lang="zh-CN" altLang="en-US" sz="1600" dirty="0">
                <a:solidFill>
                  <a:schemeClr val="bg1"/>
                </a:solidFill>
                <a:latin typeface="方正兰亭纤黑_GBK" panose="02000000000000000000"/>
              </a:rPr>
              <a:t>的工资条发放出发，设计了一键群发工资条工具。</a:t>
            </a:r>
            <a:r>
              <a:rPr lang="en-US" altLang="zh-CN" sz="1600" dirty="0">
                <a:solidFill>
                  <a:schemeClr val="bg1"/>
                </a:solidFill>
                <a:latin typeface="方正兰亭纤黑_GBK" panose="02000000000000000000"/>
              </a:rPr>
              <a:t>HR</a:t>
            </a:r>
            <a:r>
              <a:rPr lang="zh-CN" altLang="en-US" sz="1600" dirty="0">
                <a:solidFill>
                  <a:schemeClr val="bg1"/>
                </a:solidFill>
                <a:latin typeface="方正兰亭纤黑_GBK" panose="02000000000000000000"/>
              </a:rPr>
              <a:t>只需要将相应的工资表格上传，平台就能自动解析生成工资条进行群发。员工可通过邮件、微信、短信等方式进行查看。产品上线至今，已累计为超过</a:t>
            </a:r>
            <a:r>
              <a:rPr lang="en-US" altLang="zh-CN" sz="1600" dirty="0">
                <a:solidFill>
                  <a:schemeClr val="bg1"/>
                </a:solidFill>
                <a:latin typeface="方正兰亭纤黑_GBK" panose="02000000000000000000"/>
              </a:rPr>
              <a:t>1000</a:t>
            </a:r>
            <a:r>
              <a:rPr lang="zh-CN" altLang="en-US" sz="1600" dirty="0">
                <a:solidFill>
                  <a:schemeClr val="bg1"/>
                </a:solidFill>
                <a:latin typeface="方正兰亭纤黑_GBK" panose="02000000000000000000"/>
              </a:rPr>
              <a:t>万员工提供工资条服务。</a:t>
            </a:r>
            <a:endParaRPr lang="en-US" altLang="zh-CN" sz="1600" dirty="0">
              <a:solidFill>
                <a:schemeClr val="bg1"/>
              </a:solidFill>
              <a:latin typeface="方正兰亭纤黑_GBK" panose="02000000000000000000"/>
            </a:endParaRPr>
          </a:p>
          <a:p>
            <a:endParaRPr lang="en-US" altLang="zh-CN" sz="1600" dirty="0">
              <a:solidFill>
                <a:schemeClr val="bg1"/>
              </a:solidFill>
              <a:latin typeface="方正兰亭纤黑_GBK" panose="02000000000000000000"/>
            </a:endParaRPr>
          </a:p>
          <a:p>
            <a:r>
              <a:rPr lang="zh-CN" altLang="en-US" sz="2000" dirty="0">
                <a:solidFill>
                  <a:schemeClr val="bg1"/>
                </a:solidFill>
                <a:latin typeface="方正兰亭纤黑_GBK" panose="02000000000000000000"/>
              </a:rPr>
              <a:t>点击免费试用：</a:t>
            </a:r>
            <a:endParaRPr lang="en-US" altLang="zh-CN" sz="2000" dirty="0">
              <a:solidFill>
                <a:schemeClr val="bg1"/>
              </a:solidFill>
              <a:latin typeface="方正兰亭纤黑_GBK" panose="02000000000000000000"/>
            </a:endParaRPr>
          </a:p>
          <a:p>
            <a:r>
              <a:rPr lang="en-US" altLang="zh-CN" sz="2000" dirty="0">
                <a:solidFill>
                  <a:schemeClr val="bg1"/>
                </a:solidFill>
                <a:latin typeface="方正兰亭纤黑_GBK" panose="02000000000000000000"/>
                <a:hlinkClick r:id="rId3">
                  <a:extLst>
                    <a:ext uri="{A12FA001-AC4F-418D-AE19-62706E023703}">
                      <ahyp:hlinkClr xmlns:ahyp="http://schemas.microsoft.com/office/drawing/2018/hyperlinkcolor" val="tx"/>
                    </a:ext>
                  </a:extLst>
                </a:hlinkClick>
              </a:rPr>
              <a:t>https://gzt.mayihr.com/event/adver2?from=zqbc_20200827zbkkj</a:t>
            </a:r>
            <a:endParaRPr lang="zh-CN" altLang="en-US" sz="2000" dirty="0">
              <a:solidFill>
                <a:schemeClr val="bg1"/>
              </a:solidFill>
              <a:latin typeface="方正兰亭纤黑_GBK" panose="02000000000000000000"/>
            </a:endParaRPr>
          </a:p>
          <a:p>
            <a:endParaRPr lang="en-US" altLang="zh-CN" sz="2000" dirty="0">
              <a:solidFill>
                <a:schemeClr val="bg1"/>
              </a:solidFill>
              <a:latin typeface="方正兰亭纤黑_GBK" panose="02000000000000000000"/>
            </a:endParaRPr>
          </a:p>
          <a:p>
            <a:r>
              <a:rPr lang="en-US" altLang="zh-CN" sz="2000" b="1" dirty="0">
                <a:solidFill>
                  <a:schemeClr val="bg1"/>
                </a:solidFill>
                <a:latin typeface="方正兰亭纤黑_GBK" panose="02000000000000000000"/>
              </a:rPr>
              <a:t>2</a:t>
            </a:r>
            <a:r>
              <a:rPr lang="zh-CN" altLang="en-US" sz="2000" b="1" dirty="0">
                <a:solidFill>
                  <a:schemeClr val="bg1"/>
                </a:solidFill>
                <a:latin typeface="方正兰亭纤黑_GBK" panose="02000000000000000000"/>
              </a:rPr>
              <a:t>、蚂蚁</a:t>
            </a:r>
            <a:r>
              <a:rPr lang="en-US" altLang="zh-CN" sz="2000" b="1" dirty="0">
                <a:solidFill>
                  <a:schemeClr val="bg1"/>
                </a:solidFill>
                <a:latin typeface="方正兰亭纤黑_GBK" panose="02000000000000000000"/>
              </a:rPr>
              <a:t>HR</a:t>
            </a:r>
            <a:r>
              <a:rPr lang="zh-CN" altLang="en-US" sz="2000" b="1" dirty="0">
                <a:solidFill>
                  <a:schemeClr val="bg1"/>
                </a:solidFill>
                <a:latin typeface="方正兰亭纤黑_GBK" panose="02000000000000000000"/>
              </a:rPr>
              <a:t>，网上缴纳社保公积金</a:t>
            </a:r>
          </a:p>
          <a:p>
            <a:r>
              <a:rPr lang="zh-CN" altLang="en-US" sz="1600" dirty="0">
                <a:solidFill>
                  <a:schemeClr val="bg1"/>
                </a:solidFill>
                <a:latin typeface="方正兰亭纤黑_GBK" panose="02000000000000000000"/>
              </a:rPr>
              <a:t>帮助中小企业代缴社保及公积金、代发工资、申报个税，利用蚂蚁</a:t>
            </a:r>
            <a:r>
              <a:rPr lang="en-US" altLang="zh-CN" sz="1600" dirty="0">
                <a:solidFill>
                  <a:schemeClr val="bg1"/>
                </a:solidFill>
                <a:latin typeface="方正兰亭纤黑_GBK" panose="02000000000000000000"/>
              </a:rPr>
              <a:t>HR</a:t>
            </a:r>
            <a:r>
              <a:rPr lang="zh-CN" altLang="en-US" sz="1600" dirty="0">
                <a:solidFill>
                  <a:schemeClr val="bg1"/>
                </a:solidFill>
                <a:latin typeface="方正兰亭纤黑_GBK" panose="02000000000000000000"/>
              </a:rPr>
              <a:t>人力资源系统，可在线完成所有办理，省去每月跑社保公积金中心的麻烦。</a:t>
            </a:r>
            <a:endParaRPr lang="en-US" altLang="zh-CN" sz="1600" dirty="0">
              <a:solidFill>
                <a:schemeClr val="bg1"/>
              </a:solidFill>
              <a:latin typeface="方正兰亭纤黑_GBK" panose="02000000000000000000"/>
            </a:endParaRPr>
          </a:p>
          <a:p>
            <a:endParaRPr lang="en-US" altLang="zh-CN" sz="1600" dirty="0">
              <a:solidFill>
                <a:schemeClr val="bg1"/>
              </a:solidFill>
              <a:latin typeface="方正兰亭纤黑_GBK" panose="02000000000000000000"/>
            </a:endParaRPr>
          </a:p>
          <a:p>
            <a:r>
              <a:rPr lang="zh-CN" altLang="en-US" sz="2000" dirty="0">
                <a:solidFill>
                  <a:schemeClr val="bg1"/>
                </a:solidFill>
                <a:latin typeface="方正兰亭纤黑_GBK" panose="02000000000000000000"/>
              </a:rPr>
              <a:t>点击免费注册：</a:t>
            </a:r>
            <a:endParaRPr lang="en-US" altLang="zh-CN" sz="2000" dirty="0">
              <a:solidFill>
                <a:schemeClr val="bg1"/>
              </a:solidFill>
              <a:latin typeface="方正兰亭纤黑_GBK" panose="02000000000000000000"/>
            </a:endParaRPr>
          </a:p>
          <a:p>
            <a:r>
              <a:rPr lang="en-US" altLang="zh-CN" sz="2000" dirty="0">
                <a:solidFill>
                  <a:schemeClr val="bg1"/>
                </a:solidFill>
                <a:latin typeface="方正兰亭纤黑_GBK" panose="02000000000000000000"/>
                <a:hlinkClick r:id="rId4">
                  <a:extLst>
                    <a:ext uri="{A12FA001-AC4F-418D-AE19-62706E023703}">
                      <ahyp:hlinkClr xmlns:ahyp="http://schemas.microsoft.com/office/drawing/2018/hyperlinkcolor" val="tx"/>
                    </a:ext>
                  </a:extLst>
                </a:hlinkClick>
              </a:rPr>
              <a:t>https://www.mayihr.com/event/event_2.php?from=zqbc_20200827zbkkj</a:t>
            </a:r>
            <a:endParaRPr lang="en-US" altLang="zh-CN" sz="2000" dirty="0">
              <a:solidFill>
                <a:schemeClr val="bg1"/>
              </a:solidFill>
              <a:latin typeface="方正兰亭纤黑_GBK" panose="02000000000000000000"/>
            </a:endParaRPr>
          </a:p>
          <a:p>
            <a:endParaRPr lang="zh-CN" altLang="en-US" sz="1600" dirty="0">
              <a:solidFill>
                <a:schemeClr val="bg1"/>
              </a:solidFill>
              <a:latin typeface="方正兰亭纤黑_GBK" panose="02000000000000000000"/>
            </a:endParaRPr>
          </a:p>
        </p:txBody>
      </p:sp>
    </p:spTree>
    <p:extLst>
      <p:ext uri="{BB962C8B-B14F-4D97-AF65-F5344CB8AC3E}">
        <p14:creationId xmlns:p14="http://schemas.microsoft.com/office/powerpoint/2010/main" val="2156710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77876C18-5518-434C-A3DC-47C7D9FB2E2B}"/>
              </a:ext>
            </a:extLst>
          </p:cNvPr>
          <p:cNvSpPr/>
          <p:nvPr/>
        </p:nvSpPr>
        <p:spPr>
          <a:xfrm>
            <a:off x="0" y="1777021"/>
            <a:ext cx="12192000" cy="1719700"/>
          </a:xfrm>
          <a:prstGeom prst="rect">
            <a:avLst/>
          </a:prstGeom>
          <a:solidFill>
            <a:srgbClr val="4F8D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52400" y="2054328"/>
            <a:ext cx="11887199" cy="1938992"/>
          </a:xfrm>
          <a:prstGeom prst="rect">
            <a:avLst/>
          </a:prstGeom>
          <a:noFill/>
        </p:spPr>
        <p:txBody>
          <a:bodyPr wrap="square" rtlCol="0">
            <a:spAutoFit/>
          </a:bodyPr>
          <a:lstStyle/>
          <a:p>
            <a:pPr algn="ctr"/>
            <a:r>
              <a:rPr lang="zh-CN" altLang="en-US" sz="4000" b="1">
                <a:solidFill>
                  <a:schemeClr val="bg1"/>
                </a:solidFill>
                <a:latin typeface="微软雅黑" charset="0"/>
                <a:ea typeface="微软雅黑" charset="0"/>
                <a:cs typeface="微软雅黑" charset="0"/>
                <a:sym typeface="+mn-ea"/>
              </a:rPr>
              <a:t>人力资源服务行业属于高危行业</a:t>
            </a:r>
            <a:r>
              <a:rPr lang="en-US" altLang="zh-CN" sz="4000" b="1">
                <a:solidFill>
                  <a:schemeClr val="bg1"/>
                </a:solidFill>
                <a:latin typeface="微软雅黑" charset="0"/>
                <a:ea typeface="微软雅黑" charset="0"/>
                <a:cs typeface="微软雅黑" charset="0"/>
                <a:sym typeface="+mn-ea"/>
              </a:rPr>
              <a:t>,</a:t>
            </a:r>
          </a:p>
          <a:p>
            <a:pPr algn="ctr"/>
            <a:r>
              <a:rPr lang="zh-CN" altLang="en-US" sz="4000" b="1">
                <a:solidFill>
                  <a:schemeClr val="bg1"/>
                </a:solidFill>
                <a:latin typeface="微软雅黑" charset="0"/>
                <a:ea typeface="微软雅黑" charset="0"/>
                <a:cs typeface="微软雅黑" charset="0"/>
                <a:sym typeface="+mn-ea"/>
              </a:rPr>
              <a:t>你认同吗</a:t>
            </a:r>
            <a:r>
              <a:rPr lang="en-US" altLang="zh-CN" sz="4000" b="1">
                <a:solidFill>
                  <a:schemeClr val="bg1"/>
                </a:solidFill>
                <a:latin typeface="微软雅黑" charset="0"/>
                <a:ea typeface="微软雅黑" charset="0"/>
                <a:cs typeface="微软雅黑" charset="0"/>
                <a:sym typeface="+mn-ea"/>
              </a:rPr>
              <a:t>?</a:t>
            </a:r>
            <a:endParaRPr lang="en-US" altLang="zh-CN" sz="4000" b="1">
              <a:solidFill>
                <a:schemeClr val="bg1"/>
              </a:solidFill>
              <a:latin typeface="微软雅黑" charset="0"/>
              <a:ea typeface="微软雅黑" charset="0"/>
              <a:cs typeface="微软雅黑" charset="0"/>
            </a:endParaRPr>
          </a:p>
          <a:p>
            <a:pPr algn="ctr"/>
            <a:endParaRPr lang="zh-CN" altLang="en-US" sz="4000" b="1" dirty="0">
              <a:solidFill>
                <a:schemeClr val="bg1"/>
              </a:solidFill>
              <a:latin typeface="+mn-ea"/>
              <a:ea typeface="小米兰亭" panose="03000502000000000000"/>
            </a:endParaRPr>
          </a:p>
        </p:txBody>
      </p:sp>
      <p:pic>
        <p:nvPicPr>
          <p:cNvPr id="11" name="图形 10">
            <a:extLst>
              <a:ext uri="{FF2B5EF4-FFF2-40B4-BE49-F238E27FC236}">
                <a16:creationId xmlns:a16="http://schemas.microsoft.com/office/drawing/2014/main" id="{E1BCBB2F-22B6-432D-BA0A-4C5F79B85D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20" y="315071"/>
            <a:ext cx="1964618" cy="6863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2668D8F-6610-4BF8-AD55-1BC5ABFABB4B}"/>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 name="组合 3">
            <a:extLst>
              <a:ext uri="{FF2B5EF4-FFF2-40B4-BE49-F238E27FC236}">
                <a16:creationId xmlns:a16="http://schemas.microsoft.com/office/drawing/2014/main" id="{3D8B2368-475F-4B4D-854F-FBD016ABBEB5}"/>
              </a:ext>
            </a:extLst>
          </p:cNvPr>
          <p:cNvGrpSpPr/>
          <p:nvPr/>
        </p:nvGrpSpPr>
        <p:grpSpPr>
          <a:xfrm>
            <a:off x="6727580" y="2310382"/>
            <a:ext cx="5154178" cy="4971511"/>
            <a:chOff x="8705175" y="708628"/>
            <a:chExt cx="408400" cy="393926"/>
          </a:xfrm>
          <a:solidFill>
            <a:schemeClr val="bg1">
              <a:alpha val="10000"/>
            </a:schemeClr>
          </a:solidFill>
        </p:grpSpPr>
        <p:sp>
          <p:nvSpPr>
            <p:cNvPr id="5" name="Freeform 5">
              <a:extLst>
                <a:ext uri="{FF2B5EF4-FFF2-40B4-BE49-F238E27FC236}">
                  <a16:creationId xmlns:a16="http://schemas.microsoft.com/office/drawing/2014/main" id="{A9F230A6-AFE8-41A7-A4FB-B486D541A904}"/>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Freeform 6">
              <a:extLst>
                <a:ext uri="{FF2B5EF4-FFF2-40B4-BE49-F238E27FC236}">
                  <a16:creationId xmlns:a16="http://schemas.microsoft.com/office/drawing/2014/main" id="{5878F5B0-6326-42AB-8C85-00239B3D9C3F}"/>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7" name="图形 6">
            <a:extLst>
              <a:ext uri="{FF2B5EF4-FFF2-40B4-BE49-F238E27FC236}">
                <a16:creationId xmlns:a16="http://schemas.microsoft.com/office/drawing/2014/main" id="{77F24366-0B47-4C25-B796-58F58B2195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8" name="矩形 7">
            <a:extLst>
              <a:ext uri="{FF2B5EF4-FFF2-40B4-BE49-F238E27FC236}">
                <a16:creationId xmlns:a16="http://schemas.microsoft.com/office/drawing/2014/main" id="{30A7AD04-4DA2-4C36-AA0D-54176D67D1DA}"/>
              </a:ext>
            </a:extLst>
          </p:cNvPr>
          <p:cNvSpPr/>
          <p:nvPr/>
        </p:nvSpPr>
        <p:spPr>
          <a:xfrm>
            <a:off x="1062039" y="1448336"/>
            <a:ext cx="5105399" cy="1446550"/>
          </a:xfrm>
          <a:prstGeom prst="rect">
            <a:avLst/>
          </a:prstGeom>
          <a:effectLst>
            <a:outerShdw blurRad="76200" dist="38100" dir="2700000" sx="101000" sy="101000" algn="tl" rotWithShape="0">
              <a:schemeClr val="tx1">
                <a:alpha val="40000"/>
              </a:schemeClr>
            </a:outerShdw>
          </a:effectLst>
        </p:spPr>
        <p:txBody>
          <a:bodyPr wrap="square">
            <a:spAutoFit/>
          </a:bodyPr>
          <a:lstStyle/>
          <a:p>
            <a:pPr algn="dist"/>
            <a:r>
              <a:rPr lang="zh-CN" altLang="en-US" sz="8800" b="1" spc="600">
                <a:ln w="12700">
                  <a:noFill/>
                </a:ln>
                <a:solidFill>
                  <a:schemeClr val="bg1"/>
                </a:solidFill>
                <a:latin typeface="微软雅黑" panose="020B0503020204020204" pitchFamily="34" charset="-122"/>
                <a:ea typeface="微软雅黑" panose="020B0503020204020204" pitchFamily="34" charset="-122"/>
              </a:rPr>
              <a:t>感谢观看</a:t>
            </a:r>
            <a:endParaRPr lang="zh-CN" altLang="en-US" sz="8800">
              <a:ln w="12700">
                <a:noFill/>
              </a:ln>
              <a:solidFill>
                <a:schemeClr val="bg1"/>
              </a:solidFill>
            </a:endParaRPr>
          </a:p>
        </p:txBody>
      </p:sp>
      <p:sp>
        <p:nvSpPr>
          <p:cNvPr id="9" name="矩形 8">
            <a:extLst>
              <a:ext uri="{FF2B5EF4-FFF2-40B4-BE49-F238E27FC236}">
                <a16:creationId xmlns:a16="http://schemas.microsoft.com/office/drawing/2014/main" id="{D60A1A37-0C56-4546-B7C9-4B312AC6AF49}"/>
              </a:ext>
            </a:extLst>
          </p:cNvPr>
          <p:cNvSpPr/>
          <p:nvPr/>
        </p:nvSpPr>
        <p:spPr>
          <a:xfrm>
            <a:off x="1062039" y="3179414"/>
            <a:ext cx="6772274" cy="1200329"/>
          </a:xfrm>
          <a:prstGeom prst="rect">
            <a:avLst/>
          </a:prstGeom>
          <a:effectLst>
            <a:outerShdw blurRad="76200" dist="38100" dir="2700000" sx="101000" sy="101000" algn="tl" rotWithShape="0">
              <a:schemeClr val="tx1">
                <a:alpha val="40000"/>
              </a:schemeClr>
            </a:outerShdw>
          </a:effectLst>
        </p:spPr>
        <p:txBody>
          <a:bodyPr wrap="square">
            <a:spAutoFit/>
          </a:bodyPr>
          <a:lstStyle/>
          <a:p>
            <a:pPr algn="dist"/>
            <a:r>
              <a:rPr lang="en-US" altLang="zh-CN" sz="7200" b="1" spc="600">
                <a:ln w="12700">
                  <a:noFill/>
                </a:ln>
                <a:solidFill>
                  <a:schemeClr val="bg1"/>
                </a:solidFill>
                <a:latin typeface="微软雅黑" panose="020B0503020204020204" pitchFamily="34" charset="-122"/>
                <a:ea typeface="微软雅黑" panose="020B0503020204020204" pitchFamily="34" charset="-122"/>
              </a:rPr>
              <a:t>THANK YOU</a:t>
            </a:r>
            <a:endParaRPr lang="zh-CN" altLang="en-US" sz="7200">
              <a:ln w="12700">
                <a:noFill/>
              </a:ln>
              <a:solidFill>
                <a:schemeClr val="bg1"/>
              </a:solidFill>
            </a:endParaRPr>
          </a:p>
        </p:txBody>
      </p:sp>
    </p:spTree>
    <p:custDataLst>
      <p:tags r:id="rId1"/>
    </p:custDataLst>
    <p:extLst>
      <p:ext uri="{BB962C8B-B14F-4D97-AF65-F5344CB8AC3E}">
        <p14:creationId xmlns:p14="http://schemas.microsoft.com/office/powerpoint/2010/main" val="189787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1005403"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彩蛋</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pic>
        <p:nvPicPr>
          <p:cNvPr id="2" name="图形 1">
            <a:extLst>
              <a:ext uri="{FF2B5EF4-FFF2-40B4-BE49-F238E27FC236}">
                <a16:creationId xmlns:a16="http://schemas.microsoft.com/office/drawing/2014/main" id="{2DD689A5-D5D4-4144-BC1B-A31EA2EA8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pic>
        <p:nvPicPr>
          <p:cNvPr id="4" name="图片 3" descr="劳动合同的解除">
            <a:extLst>
              <a:ext uri="{FF2B5EF4-FFF2-40B4-BE49-F238E27FC236}">
                <a16:creationId xmlns:a16="http://schemas.microsoft.com/office/drawing/2014/main" id="{85B12DE2-47AC-434E-AC06-034534E8E3B7}"/>
              </a:ext>
            </a:extLst>
          </p:cNvPr>
          <p:cNvPicPr>
            <a:picLocks noChangeAspect="1"/>
          </p:cNvPicPr>
          <p:nvPr/>
        </p:nvPicPr>
        <p:blipFill>
          <a:blip r:embed="rId4"/>
          <a:stretch>
            <a:fillRect/>
          </a:stretch>
        </p:blipFill>
        <p:spPr>
          <a:xfrm>
            <a:off x="2218811" y="1001444"/>
            <a:ext cx="7572857" cy="5742256"/>
          </a:xfrm>
          <a:prstGeom prst="rect">
            <a:avLst/>
          </a:prstGeom>
        </p:spPr>
      </p:pic>
    </p:spTree>
    <p:extLst>
      <p:ext uri="{BB962C8B-B14F-4D97-AF65-F5344CB8AC3E}">
        <p14:creationId xmlns:p14="http://schemas.microsoft.com/office/powerpoint/2010/main" val="757540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8D3F5C0-B2F6-41E2-AF11-AC4FABCE307D}"/>
              </a:ext>
            </a:extLst>
          </p:cNvPr>
          <p:cNvSpPr/>
          <p:nvPr/>
        </p:nvSpPr>
        <p:spPr>
          <a:xfrm>
            <a:off x="0" y="1777021"/>
            <a:ext cx="12192000" cy="1719700"/>
          </a:xfrm>
          <a:prstGeom prst="rect">
            <a:avLst/>
          </a:prstGeom>
          <a:solidFill>
            <a:srgbClr val="4F8D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形 6">
            <a:extLst>
              <a:ext uri="{FF2B5EF4-FFF2-40B4-BE49-F238E27FC236}">
                <a16:creationId xmlns:a16="http://schemas.microsoft.com/office/drawing/2014/main" id="{66089CC4-3EE6-4910-8865-77A5039B1D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20" y="315071"/>
            <a:ext cx="1964618" cy="686373"/>
          </a:xfrm>
          <a:prstGeom prst="rect">
            <a:avLst/>
          </a:prstGeom>
        </p:spPr>
      </p:pic>
      <p:sp>
        <p:nvSpPr>
          <p:cNvPr id="31" name="文本框 30"/>
          <p:cNvSpPr txBox="1"/>
          <p:nvPr/>
        </p:nvSpPr>
        <p:spPr>
          <a:xfrm>
            <a:off x="2640274" y="2282928"/>
            <a:ext cx="6911451" cy="1323439"/>
          </a:xfrm>
          <a:prstGeom prst="rect">
            <a:avLst/>
          </a:prstGeom>
          <a:noFill/>
        </p:spPr>
        <p:txBody>
          <a:bodyPr wrap="square" rtlCol="0">
            <a:spAutoFit/>
          </a:bodyPr>
          <a:lstStyle/>
          <a:p>
            <a:pPr algn="ctr"/>
            <a:r>
              <a:rPr lang="zh-CN" altLang="en-US" sz="4000" b="1">
                <a:solidFill>
                  <a:schemeClr val="bg1"/>
                </a:solidFill>
                <a:latin typeface="微软雅黑" charset="0"/>
                <a:ea typeface="微软雅黑" charset="0"/>
                <a:sym typeface="+mn-ea"/>
              </a:rPr>
              <a:t>请神不易，送神亦难</a:t>
            </a:r>
          </a:p>
          <a:p>
            <a:pPr algn="ctr"/>
            <a:endParaRPr lang="zh-CN" altLang="en-US" sz="4000" b="1" dirty="0">
              <a:solidFill>
                <a:schemeClr val="bg1"/>
              </a:solidFill>
              <a:latin typeface="+mn-ea"/>
              <a:ea typeface="小米兰亭" panose="0300050200000000000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1F88E50-F1AD-4574-B003-E93200233EA5}"/>
              </a:ext>
            </a:extLst>
          </p:cNvPr>
          <p:cNvSpPr/>
          <p:nvPr/>
        </p:nvSpPr>
        <p:spPr>
          <a:xfrm>
            <a:off x="0" y="1777021"/>
            <a:ext cx="12192000" cy="1719700"/>
          </a:xfrm>
          <a:prstGeom prst="rect">
            <a:avLst/>
          </a:prstGeom>
          <a:solidFill>
            <a:srgbClr val="4F8D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a:extLst>
              <a:ext uri="{FF2B5EF4-FFF2-40B4-BE49-F238E27FC236}">
                <a16:creationId xmlns:a16="http://schemas.microsoft.com/office/drawing/2014/main" id="{EE6CA83D-C1F7-445F-B127-CB69D756C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20" y="315071"/>
            <a:ext cx="1964618" cy="686373"/>
          </a:xfrm>
          <a:prstGeom prst="rect">
            <a:avLst/>
          </a:prstGeom>
        </p:spPr>
      </p:pic>
      <p:sp>
        <p:nvSpPr>
          <p:cNvPr id="2" name="文本框 1"/>
          <p:cNvSpPr txBox="1"/>
          <p:nvPr/>
        </p:nvSpPr>
        <p:spPr>
          <a:xfrm>
            <a:off x="935581" y="1975151"/>
            <a:ext cx="11514638" cy="1323439"/>
          </a:xfrm>
          <a:prstGeom prst="rect">
            <a:avLst/>
          </a:prstGeom>
          <a:noFill/>
        </p:spPr>
        <p:txBody>
          <a:bodyPr wrap="square" rtlCol="0">
            <a:spAutoFit/>
          </a:bodyPr>
          <a:lstStyle/>
          <a:p>
            <a:r>
              <a:rPr lang="zh-CN" altLang="en-US" sz="2800">
                <a:solidFill>
                  <a:schemeClr val="bg1"/>
                </a:solidFill>
                <a:latin typeface="微软雅黑" charset="0"/>
                <a:ea typeface="微软雅黑" charset="0"/>
                <a:cs typeface="微软雅黑" charset="0"/>
                <a:sym typeface="+mn-ea"/>
              </a:rPr>
              <a:t>一切的人事管理风险应尽可能地控制在劳动关系正式履行之前</a:t>
            </a:r>
            <a:r>
              <a:rPr lang="zh-CN" altLang="en-US" sz="4000">
                <a:solidFill>
                  <a:schemeClr val="bg1"/>
                </a:solidFill>
                <a:latin typeface="微软雅黑" charset="0"/>
                <a:ea typeface="微软雅黑" charset="0"/>
                <a:cs typeface="微软雅黑" charset="0"/>
                <a:sym typeface="+mn-ea"/>
              </a:rPr>
              <a:t>。</a:t>
            </a:r>
            <a:endParaRPr lang="en-US" altLang="zh-CN" sz="4000">
              <a:solidFill>
                <a:schemeClr val="bg1"/>
              </a:solidFill>
              <a:latin typeface="微软雅黑" charset="0"/>
              <a:ea typeface="微软雅黑" charset="0"/>
              <a:cs typeface="微软雅黑" charset="0"/>
              <a:sym typeface="+mn-ea"/>
            </a:endParaRPr>
          </a:p>
          <a:p>
            <a:r>
              <a:rPr lang="zh-CN" altLang="en-US" sz="4000" b="1">
                <a:solidFill>
                  <a:schemeClr val="bg1"/>
                </a:solidFill>
                <a:latin typeface="微软雅黑" charset="0"/>
                <a:ea typeface="微软雅黑" charset="0"/>
                <a:cs typeface="微软雅黑" charset="0"/>
                <a:sym typeface="+mn-ea"/>
              </a:rPr>
              <a:t>                 即</a:t>
            </a:r>
            <a:r>
              <a:rPr lang="en-US" altLang="zh-CN" sz="4000" b="1">
                <a:solidFill>
                  <a:schemeClr val="bg1"/>
                </a:solidFill>
                <a:latin typeface="微软雅黑" charset="0"/>
                <a:ea typeface="微软雅黑" charset="0"/>
                <a:cs typeface="微软雅黑" charset="0"/>
                <a:sym typeface="+mn-ea"/>
              </a:rPr>
              <a:t>:</a:t>
            </a:r>
            <a:r>
              <a:rPr lang="zh-CN" altLang="en-US" sz="4000" b="1">
                <a:solidFill>
                  <a:schemeClr val="bg1"/>
                </a:solidFill>
                <a:latin typeface="微软雅黑" charset="0"/>
                <a:ea typeface="微软雅黑" charset="0"/>
                <a:cs typeface="微软雅黑" charset="0"/>
                <a:sym typeface="+mn-ea"/>
              </a:rPr>
              <a:t>签订劳动合同之前</a:t>
            </a:r>
            <a:endParaRPr lang="zh-CN" altLang="en-US" sz="4000" b="1" dirty="0">
              <a:solidFill>
                <a:schemeClr val="bg1"/>
              </a:solidFill>
              <a:latin typeface="+mj-lt"/>
              <a:ea typeface="小米兰亭" panose="0300050200000000000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BAA1381-EEFD-4AA7-8F90-D3F295D27805}"/>
              </a:ext>
            </a:extLst>
          </p:cNvPr>
          <p:cNvSpPr/>
          <p:nvPr/>
        </p:nvSpPr>
        <p:spPr>
          <a:xfrm>
            <a:off x="4483100" y="0"/>
            <a:ext cx="7708899" cy="6858000"/>
          </a:xfrm>
          <a:prstGeom prst="rect">
            <a:avLst/>
          </a:prstGeom>
          <a:gradFill flip="none" rotWithShape="1">
            <a:gsLst>
              <a:gs pos="31000">
                <a:srgbClr val="40905B"/>
              </a:gs>
              <a:gs pos="95000">
                <a:srgbClr val="2B6640"/>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Freeform 5">
            <a:extLst>
              <a:ext uri="{FF2B5EF4-FFF2-40B4-BE49-F238E27FC236}">
                <a16:creationId xmlns:a16="http://schemas.microsoft.com/office/drawing/2014/main" id="{8418023B-64DA-4276-AF14-5795151A6E8C}"/>
              </a:ext>
            </a:extLst>
          </p:cNvPr>
          <p:cNvSpPr>
            <a:spLocks noEditPoints="1"/>
          </p:cNvSpPr>
          <p:nvPr/>
        </p:nvSpPr>
        <p:spPr bwMode="auto">
          <a:xfrm>
            <a:off x="7892763" y="3148820"/>
            <a:ext cx="2324944" cy="3431236"/>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solidFill>
            <a:sysClr val="window" lastClr="FFFFFF">
              <a:alpha val="1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Freeform 6">
            <a:extLst>
              <a:ext uri="{FF2B5EF4-FFF2-40B4-BE49-F238E27FC236}">
                <a16:creationId xmlns:a16="http://schemas.microsoft.com/office/drawing/2014/main" id="{EE60E2E4-1E6E-4ACE-8762-1009D2CA7AA3}"/>
              </a:ext>
            </a:extLst>
          </p:cNvPr>
          <p:cNvSpPr>
            <a:spLocks noEditPoints="1"/>
          </p:cNvSpPr>
          <p:nvPr/>
        </p:nvSpPr>
        <p:spPr bwMode="auto">
          <a:xfrm>
            <a:off x="10079420" y="2228349"/>
            <a:ext cx="2324944" cy="3431236"/>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solidFill>
            <a:sysClr val="window" lastClr="FFFFFF">
              <a:alpha val="1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 name="矩形 1"/>
          <p:cNvSpPr/>
          <p:nvPr/>
        </p:nvSpPr>
        <p:spPr>
          <a:xfrm>
            <a:off x="817880" y="891638"/>
            <a:ext cx="11496857" cy="707886"/>
          </a:xfrm>
          <a:prstGeom prst="rect">
            <a:avLst/>
          </a:prstGeom>
        </p:spPr>
        <p:txBody>
          <a:bodyPr wrap="square">
            <a:spAutoFit/>
          </a:bodyPr>
          <a:lstStyle/>
          <a:p>
            <a:r>
              <a:rPr lang="zh-CN" altLang="en-US" sz="4000" b="1">
                <a:solidFill>
                  <a:srgbClr val="404040"/>
                </a:solidFill>
                <a:ea typeface="小米兰亭" panose="03000502000000000000"/>
              </a:rPr>
              <a:t>目录</a:t>
            </a:r>
            <a:endParaRPr lang="en-US" altLang="zh-CN" sz="2800" dirty="0">
              <a:solidFill>
                <a:schemeClr val="bg1"/>
              </a:solidFill>
              <a:latin typeface="PingFangTC-Light"/>
            </a:endParaRPr>
          </a:p>
        </p:txBody>
      </p:sp>
      <p:pic>
        <p:nvPicPr>
          <p:cNvPr id="17" name="图形 16">
            <a:extLst>
              <a:ext uri="{FF2B5EF4-FFF2-40B4-BE49-F238E27FC236}">
                <a16:creationId xmlns:a16="http://schemas.microsoft.com/office/drawing/2014/main" id="{2D3CC6F8-6A4E-468E-BBA0-D6D7BCFCC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4" name="文本框 3">
            <a:extLst>
              <a:ext uri="{FF2B5EF4-FFF2-40B4-BE49-F238E27FC236}">
                <a16:creationId xmlns:a16="http://schemas.microsoft.com/office/drawing/2014/main" id="{490B242B-B461-46C1-B9BA-B5F9010281F3}"/>
              </a:ext>
            </a:extLst>
          </p:cNvPr>
          <p:cNvSpPr txBox="1"/>
          <p:nvPr/>
        </p:nvSpPr>
        <p:spPr>
          <a:xfrm>
            <a:off x="4555490" y="611505"/>
            <a:ext cx="6443345" cy="5477510"/>
          </a:xfrm>
          <a:prstGeom prst="rect">
            <a:avLst/>
          </a:prstGeom>
          <a:noFill/>
        </p:spPr>
        <p:txBody>
          <a:bodyPr wrap="square" rtlCol="0">
            <a:spAutoFit/>
          </a:bodyPr>
          <a:lstStyle/>
          <a:p>
            <a:pPr marL="457200" indent="-457200">
              <a:lnSpc>
                <a:spcPct val="250000"/>
              </a:lnSpc>
              <a:buFont typeface="Wingdings" panose="05000000000000000000" charset="0"/>
              <a:buChar char=""/>
            </a:pPr>
            <a:r>
              <a:rPr lang="en-US" altLang="zh-CN" sz="2800" b="1">
                <a:solidFill>
                  <a:schemeClr val="bg1">
                    <a:lumMod val="95000"/>
                  </a:schemeClr>
                </a:solidFill>
                <a:latin typeface="微软雅黑" charset="0"/>
                <a:ea typeface="微软雅黑" charset="0"/>
                <a:cs typeface="微软雅黑" charset="0"/>
              </a:rPr>
              <a:t>1.</a:t>
            </a:r>
            <a:r>
              <a:rPr lang="zh-CN" altLang="en-US" sz="2800" b="1">
                <a:solidFill>
                  <a:schemeClr val="bg1">
                    <a:lumMod val="95000"/>
                  </a:schemeClr>
                </a:solidFill>
                <a:latin typeface="微软雅黑" charset="0"/>
                <a:ea typeface="微软雅黑" charset="0"/>
                <a:cs typeface="微软雅黑" charset="0"/>
              </a:rPr>
              <a:t>劳动合同是什么？</a:t>
            </a:r>
          </a:p>
          <a:p>
            <a:pPr marL="457200" indent="-457200">
              <a:lnSpc>
                <a:spcPct val="250000"/>
              </a:lnSpc>
              <a:buFont typeface="Wingdings" panose="05000000000000000000" charset="0"/>
              <a:buChar char=""/>
            </a:pPr>
            <a:r>
              <a:rPr lang="en-US" altLang="zh-CN" sz="2800" b="1">
                <a:solidFill>
                  <a:schemeClr val="bg1">
                    <a:lumMod val="95000"/>
                  </a:schemeClr>
                </a:solidFill>
                <a:latin typeface="微软雅黑" charset="0"/>
                <a:ea typeface="微软雅黑" charset="0"/>
                <a:cs typeface="微软雅黑" charset="0"/>
              </a:rPr>
              <a:t>2.</a:t>
            </a:r>
            <a:r>
              <a:rPr lang="zh-CN" altLang="en-US" sz="2800" b="1">
                <a:solidFill>
                  <a:schemeClr val="bg1">
                    <a:lumMod val="95000"/>
                  </a:schemeClr>
                </a:solidFill>
                <a:latin typeface="微软雅黑" charset="0"/>
                <a:ea typeface="微软雅黑" charset="0"/>
                <a:cs typeface="微软雅黑" charset="0"/>
              </a:rPr>
              <a:t>一定要签劳动合同吗？</a:t>
            </a:r>
          </a:p>
          <a:p>
            <a:pPr marL="457200" indent="-457200">
              <a:lnSpc>
                <a:spcPct val="250000"/>
              </a:lnSpc>
              <a:buFont typeface="Wingdings" panose="05000000000000000000" charset="0"/>
              <a:buChar char=""/>
            </a:pPr>
            <a:r>
              <a:rPr lang="en-US" altLang="zh-CN" sz="2800" b="1">
                <a:solidFill>
                  <a:schemeClr val="bg1">
                    <a:lumMod val="95000"/>
                  </a:schemeClr>
                </a:solidFill>
                <a:latin typeface="微软雅黑" charset="0"/>
                <a:ea typeface="微软雅黑" charset="0"/>
                <a:cs typeface="微软雅黑" charset="0"/>
              </a:rPr>
              <a:t>3.</a:t>
            </a:r>
            <a:r>
              <a:rPr lang="zh-CN" altLang="en-US" sz="2800" b="1">
                <a:solidFill>
                  <a:schemeClr val="bg1">
                    <a:lumMod val="95000"/>
                  </a:schemeClr>
                </a:solidFill>
                <a:latin typeface="微软雅黑" charset="0"/>
                <a:ea typeface="微软雅黑" charset="0"/>
                <a:cs typeface="微软雅黑" charset="0"/>
              </a:rPr>
              <a:t>劳动合同应该约定什么内容？</a:t>
            </a:r>
          </a:p>
          <a:p>
            <a:pPr marL="457200" indent="-457200">
              <a:lnSpc>
                <a:spcPct val="250000"/>
              </a:lnSpc>
              <a:buFont typeface="Wingdings" panose="05000000000000000000" charset="0"/>
              <a:buChar char=""/>
            </a:pPr>
            <a:r>
              <a:rPr lang="en-US" altLang="zh-CN" sz="2800" b="1">
                <a:solidFill>
                  <a:schemeClr val="bg1">
                    <a:lumMod val="95000"/>
                  </a:schemeClr>
                </a:solidFill>
                <a:latin typeface="微软雅黑" charset="0"/>
                <a:ea typeface="微软雅黑" charset="0"/>
                <a:cs typeface="微软雅黑" charset="0"/>
              </a:rPr>
              <a:t>4.</a:t>
            </a:r>
            <a:r>
              <a:rPr lang="zh-CN" altLang="en-US" sz="2800" b="1">
                <a:solidFill>
                  <a:schemeClr val="bg1">
                    <a:lumMod val="95000"/>
                  </a:schemeClr>
                </a:solidFill>
                <a:latin typeface="微软雅黑" charset="0"/>
                <a:ea typeface="微软雅黑" charset="0"/>
                <a:cs typeface="微软雅黑" charset="0"/>
              </a:rPr>
              <a:t>试用期那些不能踩的坑？</a:t>
            </a:r>
          </a:p>
          <a:p>
            <a:pPr marL="457200" indent="-457200">
              <a:lnSpc>
                <a:spcPct val="250000"/>
              </a:lnSpc>
              <a:buFont typeface="Wingdings" panose="05000000000000000000" charset="0"/>
              <a:buChar char=""/>
            </a:pPr>
            <a:r>
              <a:rPr lang="en-US" altLang="zh-CN" sz="2800" b="1">
                <a:solidFill>
                  <a:schemeClr val="bg1">
                    <a:lumMod val="95000"/>
                  </a:schemeClr>
                </a:solidFill>
                <a:latin typeface="微软雅黑" charset="0"/>
                <a:ea typeface="微软雅黑" charset="0"/>
                <a:cs typeface="微软雅黑" charset="0"/>
              </a:rPr>
              <a:t>5.</a:t>
            </a:r>
            <a:r>
              <a:rPr lang="zh-CN" altLang="en-US" sz="2800" b="1">
                <a:solidFill>
                  <a:schemeClr val="bg1">
                    <a:lumMod val="95000"/>
                  </a:schemeClr>
                </a:solidFill>
                <a:latin typeface="微软雅黑" charset="0"/>
                <a:ea typeface="微软雅黑" charset="0"/>
                <a:cs typeface="微软雅黑" charset="0"/>
              </a:rPr>
              <a:t>劳动合同签订注意事项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E36F2EB-EFA1-4E67-A5EA-D0ECB32C041D}"/>
              </a:ext>
            </a:extLst>
          </p:cNvPr>
          <p:cNvSpPr/>
          <p:nvPr/>
        </p:nvSpPr>
        <p:spPr>
          <a:xfrm>
            <a:off x="0" y="0"/>
            <a:ext cx="12192000" cy="6858000"/>
          </a:xfrm>
          <a:prstGeom prst="rect">
            <a:avLst/>
          </a:prstGeom>
          <a:gradFill flip="none" rotWithShape="1">
            <a:gsLst>
              <a:gs pos="0">
                <a:srgbClr val="449A63"/>
              </a:gs>
              <a:gs pos="100000">
                <a:srgbClr val="2B664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a:extLst>
              <a:ext uri="{FF2B5EF4-FFF2-40B4-BE49-F238E27FC236}">
                <a16:creationId xmlns:a16="http://schemas.microsoft.com/office/drawing/2014/main" id="{15185CC8-F70D-4ED8-A587-8622182C88CB}"/>
              </a:ext>
            </a:extLst>
          </p:cNvPr>
          <p:cNvGrpSpPr/>
          <p:nvPr/>
        </p:nvGrpSpPr>
        <p:grpSpPr>
          <a:xfrm>
            <a:off x="6727580" y="2310382"/>
            <a:ext cx="5154178" cy="4971511"/>
            <a:chOff x="8705175" y="708628"/>
            <a:chExt cx="408400" cy="393926"/>
          </a:xfrm>
          <a:solidFill>
            <a:schemeClr val="bg1">
              <a:alpha val="10000"/>
            </a:schemeClr>
          </a:solidFill>
        </p:grpSpPr>
        <p:sp>
          <p:nvSpPr>
            <p:cNvPr id="8" name="Freeform 5">
              <a:extLst>
                <a:ext uri="{FF2B5EF4-FFF2-40B4-BE49-F238E27FC236}">
                  <a16:creationId xmlns:a16="http://schemas.microsoft.com/office/drawing/2014/main" id="{46FCA7AA-E6C0-4421-AA4E-28B1F99BE45A}"/>
                </a:ext>
              </a:extLst>
            </p:cNvPr>
            <p:cNvSpPr>
              <a:spLocks noEditPoints="1"/>
            </p:cNvSpPr>
            <p:nvPr/>
          </p:nvSpPr>
          <p:spPr bwMode="auto">
            <a:xfrm>
              <a:off x="8705175" y="791951"/>
              <a:ext cx="210459" cy="310603"/>
            </a:xfrm>
            <a:custGeom>
              <a:avLst/>
              <a:gdLst>
                <a:gd name="T0" fmla="*/ 286 w 286"/>
                <a:gd name="T1" fmla="*/ 229 h 421"/>
                <a:gd name="T2" fmla="*/ 265 w 286"/>
                <a:gd name="T3" fmla="*/ 163 h 421"/>
                <a:gd name="T4" fmla="*/ 176 w 286"/>
                <a:gd name="T5" fmla="*/ 0 h 421"/>
                <a:gd name="T6" fmla="*/ 109 w 286"/>
                <a:gd name="T7" fmla="*/ 38 h 421"/>
                <a:gd name="T8" fmla="*/ 170 w 286"/>
                <a:gd name="T9" fmla="*/ 31 h 421"/>
                <a:gd name="T10" fmla="*/ 250 w 286"/>
                <a:gd name="T11" fmla="*/ 146 h 421"/>
                <a:gd name="T12" fmla="*/ 186 w 286"/>
                <a:gd name="T13" fmla="*/ 116 h 421"/>
                <a:gd name="T14" fmla="*/ 83 w 286"/>
                <a:gd name="T15" fmla="*/ 42 h 421"/>
                <a:gd name="T16" fmla="*/ 34 w 286"/>
                <a:gd name="T17" fmla="*/ 101 h 421"/>
                <a:gd name="T18" fmla="*/ 88 w 286"/>
                <a:gd name="T19" fmla="*/ 73 h 421"/>
                <a:gd name="T20" fmla="*/ 169 w 286"/>
                <a:gd name="T21" fmla="*/ 115 h 421"/>
                <a:gd name="T22" fmla="*/ 0 w 286"/>
                <a:gd name="T23" fmla="*/ 237 h 421"/>
                <a:gd name="T24" fmla="*/ 159 w 286"/>
                <a:gd name="T25" fmla="*/ 343 h 421"/>
                <a:gd name="T26" fmla="*/ 130 w 286"/>
                <a:gd name="T27" fmla="*/ 421 h 421"/>
                <a:gd name="T28" fmla="*/ 269 w 286"/>
                <a:gd name="T29" fmla="*/ 290 h 421"/>
                <a:gd name="T30" fmla="*/ 268 w 286"/>
                <a:gd name="T31" fmla="*/ 290 h 421"/>
                <a:gd name="T32" fmla="*/ 286 w 286"/>
                <a:gd name="T33" fmla="*/ 229 h 421"/>
                <a:gd name="T34" fmla="*/ 109 w 286"/>
                <a:gd name="T35" fmla="*/ 224 h 421"/>
                <a:gd name="T36" fmla="*/ 140 w 286"/>
                <a:gd name="T37" fmla="*/ 193 h 421"/>
                <a:gd name="T38" fmla="*/ 171 w 286"/>
                <a:gd name="T39" fmla="*/ 224 h 421"/>
                <a:gd name="T40" fmla="*/ 140 w 286"/>
                <a:gd name="T41" fmla="*/ 255 h 421"/>
                <a:gd name="T42" fmla="*/ 109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286" y="229"/>
                  </a:moveTo>
                  <a:cubicBezTo>
                    <a:pt x="286" y="204"/>
                    <a:pt x="278" y="182"/>
                    <a:pt x="265" y="163"/>
                  </a:cubicBezTo>
                  <a:cubicBezTo>
                    <a:pt x="258" y="137"/>
                    <a:pt x="229" y="39"/>
                    <a:pt x="176" y="0"/>
                  </a:cubicBezTo>
                  <a:cubicBezTo>
                    <a:pt x="109" y="38"/>
                    <a:pt x="109" y="38"/>
                    <a:pt x="109" y="38"/>
                  </a:cubicBezTo>
                  <a:cubicBezTo>
                    <a:pt x="109" y="38"/>
                    <a:pt x="158" y="57"/>
                    <a:pt x="170" y="31"/>
                  </a:cubicBezTo>
                  <a:cubicBezTo>
                    <a:pt x="180" y="8"/>
                    <a:pt x="232" y="88"/>
                    <a:pt x="250" y="146"/>
                  </a:cubicBezTo>
                  <a:cubicBezTo>
                    <a:pt x="233" y="130"/>
                    <a:pt x="211" y="119"/>
                    <a:pt x="186" y="116"/>
                  </a:cubicBezTo>
                  <a:cubicBezTo>
                    <a:pt x="159" y="86"/>
                    <a:pt x="121" y="53"/>
                    <a:pt x="83" y="42"/>
                  </a:cubicBezTo>
                  <a:cubicBezTo>
                    <a:pt x="34" y="101"/>
                    <a:pt x="34" y="101"/>
                    <a:pt x="34" y="101"/>
                  </a:cubicBezTo>
                  <a:cubicBezTo>
                    <a:pt x="34" y="101"/>
                    <a:pt x="87" y="101"/>
                    <a:pt x="88" y="73"/>
                  </a:cubicBezTo>
                  <a:cubicBezTo>
                    <a:pt x="90" y="54"/>
                    <a:pt x="132" y="81"/>
                    <a:pt x="169" y="115"/>
                  </a:cubicBezTo>
                  <a:cubicBezTo>
                    <a:pt x="106" y="117"/>
                    <a:pt x="0" y="175"/>
                    <a:pt x="0" y="237"/>
                  </a:cubicBezTo>
                  <a:cubicBezTo>
                    <a:pt x="0" y="296"/>
                    <a:pt x="95" y="337"/>
                    <a:pt x="159" y="343"/>
                  </a:cubicBezTo>
                  <a:cubicBezTo>
                    <a:pt x="154" y="395"/>
                    <a:pt x="130" y="421"/>
                    <a:pt x="130" y="421"/>
                  </a:cubicBezTo>
                  <a:cubicBezTo>
                    <a:pt x="228" y="375"/>
                    <a:pt x="269" y="290"/>
                    <a:pt x="269" y="290"/>
                  </a:cubicBezTo>
                  <a:cubicBezTo>
                    <a:pt x="268" y="290"/>
                    <a:pt x="268" y="290"/>
                    <a:pt x="268" y="290"/>
                  </a:cubicBezTo>
                  <a:cubicBezTo>
                    <a:pt x="280" y="273"/>
                    <a:pt x="286" y="252"/>
                    <a:pt x="286" y="229"/>
                  </a:cubicBezTo>
                  <a:moveTo>
                    <a:pt x="109" y="224"/>
                  </a:moveTo>
                  <a:cubicBezTo>
                    <a:pt x="109" y="207"/>
                    <a:pt x="123" y="193"/>
                    <a:pt x="140" y="193"/>
                  </a:cubicBezTo>
                  <a:cubicBezTo>
                    <a:pt x="157" y="193"/>
                    <a:pt x="171" y="207"/>
                    <a:pt x="171" y="224"/>
                  </a:cubicBezTo>
                  <a:cubicBezTo>
                    <a:pt x="171" y="241"/>
                    <a:pt x="157" y="255"/>
                    <a:pt x="140" y="255"/>
                  </a:cubicBezTo>
                  <a:cubicBezTo>
                    <a:pt x="123" y="255"/>
                    <a:pt x="109" y="241"/>
                    <a:pt x="109"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Freeform 6">
              <a:extLst>
                <a:ext uri="{FF2B5EF4-FFF2-40B4-BE49-F238E27FC236}">
                  <a16:creationId xmlns:a16="http://schemas.microsoft.com/office/drawing/2014/main" id="{3D794C7E-F257-40A1-94A6-1026549DE5D8}"/>
                </a:ext>
              </a:extLst>
            </p:cNvPr>
            <p:cNvSpPr>
              <a:spLocks noEditPoints="1"/>
            </p:cNvSpPr>
            <p:nvPr/>
          </p:nvSpPr>
          <p:spPr bwMode="auto">
            <a:xfrm>
              <a:off x="8903116" y="708628"/>
              <a:ext cx="210459" cy="310603"/>
            </a:xfrm>
            <a:custGeom>
              <a:avLst/>
              <a:gdLst>
                <a:gd name="T0" fmla="*/ 0 w 286"/>
                <a:gd name="T1" fmla="*/ 229 h 421"/>
                <a:gd name="T2" fmla="*/ 21 w 286"/>
                <a:gd name="T3" fmla="*/ 163 h 421"/>
                <a:gd name="T4" fmla="*/ 110 w 286"/>
                <a:gd name="T5" fmla="*/ 0 h 421"/>
                <a:gd name="T6" fmla="*/ 177 w 286"/>
                <a:gd name="T7" fmla="*/ 38 h 421"/>
                <a:gd name="T8" fmla="*/ 116 w 286"/>
                <a:gd name="T9" fmla="*/ 30 h 421"/>
                <a:gd name="T10" fmla="*/ 36 w 286"/>
                <a:gd name="T11" fmla="*/ 146 h 421"/>
                <a:gd name="T12" fmla="*/ 100 w 286"/>
                <a:gd name="T13" fmla="*/ 116 h 421"/>
                <a:gd name="T14" fmla="*/ 203 w 286"/>
                <a:gd name="T15" fmla="*/ 42 h 421"/>
                <a:gd name="T16" fmla="*/ 252 w 286"/>
                <a:gd name="T17" fmla="*/ 101 h 421"/>
                <a:gd name="T18" fmla="*/ 198 w 286"/>
                <a:gd name="T19" fmla="*/ 72 h 421"/>
                <a:gd name="T20" fmla="*/ 117 w 286"/>
                <a:gd name="T21" fmla="*/ 115 h 421"/>
                <a:gd name="T22" fmla="*/ 286 w 286"/>
                <a:gd name="T23" fmla="*/ 237 h 421"/>
                <a:gd name="T24" fmla="*/ 127 w 286"/>
                <a:gd name="T25" fmla="*/ 342 h 421"/>
                <a:gd name="T26" fmla="*/ 156 w 286"/>
                <a:gd name="T27" fmla="*/ 421 h 421"/>
                <a:gd name="T28" fmla="*/ 17 w 286"/>
                <a:gd name="T29" fmla="*/ 290 h 421"/>
                <a:gd name="T30" fmla="*/ 18 w 286"/>
                <a:gd name="T31" fmla="*/ 290 h 421"/>
                <a:gd name="T32" fmla="*/ 0 w 286"/>
                <a:gd name="T33" fmla="*/ 229 h 421"/>
                <a:gd name="T34" fmla="*/ 177 w 286"/>
                <a:gd name="T35" fmla="*/ 224 h 421"/>
                <a:gd name="T36" fmla="*/ 146 w 286"/>
                <a:gd name="T37" fmla="*/ 193 h 421"/>
                <a:gd name="T38" fmla="*/ 115 w 286"/>
                <a:gd name="T39" fmla="*/ 224 h 421"/>
                <a:gd name="T40" fmla="*/ 146 w 286"/>
                <a:gd name="T41" fmla="*/ 254 h 421"/>
                <a:gd name="T42" fmla="*/ 177 w 286"/>
                <a:gd name="T43" fmla="*/ 2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 h="421">
                  <a:moveTo>
                    <a:pt x="0" y="229"/>
                  </a:moveTo>
                  <a:cubicBezTo>
                    <a:pt x="0" y="204"/>
                    <a:pt x="8" y="182"/>
                    <a:pt x="21" y="163"/>
                  </a:cubicBezTo>
                  <a:cubicBezTo>
                    <a:pt x="28" y="137"/>
                    <a:pt x="57" y="39"/>
                    <a:pt x="110" y="0"/>
                  </a:cubicBezTo>
                  <a:cubicBezTo>
                    <a:pt x="177" y="38"/>
                    <a:pt x="177" y="38"/>
                    <a:pt x="177" y="38"/>
                  </a:cubicBezTo>
                  <a:cubicBezTo>
                    <a:pt x="177" y="38"/>
                    <a:pt x="128" y="57"/>
                    <a:pt x="116" y="30"/>
                  </a:cubicBezTo>
                  <a:cubicBezTo>
                    <a:pt x="106" y="8"/>
                    <a:pt x="54" y="88"/>
                    <a:pt x="36" y="146"/>
                  </a:cubicBezTo>
                  <a:cubicBezTo>
                    <a:pt x="53" y="130"/>
                    <a:pt x="75" y="119"/>
                    <a:pt x="100" y="116"/>
                  </a:cubicBezTo>
                  <a:cubicBezTo>
                    <a:pt x="127" y="86"/>
                    <a:pt x="165" y="52"/>
                    <a:pt x="203" y="42"/>
                  </a:cubicBezTo>
                  <a:cubicBezTo>
                    <a:pt x="252" y="101"/>
                    <a:pt x="252" y="101"/>
                    <a:pt x="252" y="101"/>
                  </a:cubicBezTo>
                  <a:cubicBezTo>
                    <a:pt x="252" y="101"/>
                    <a:pt x="199" y="101"/>
                    <a:pt x="198" y="72"/>
                  </a:cubicBezTo>
                  <a:cubicBezTo>
                    <a:pt x="197" y="54"/>
                    <a:pt x="154" y="81"/>
                    <a:pt x="117" y="115"/>
                  </a:cubicBezTo>
                  <a:cubicBezTo>
                    <a:pt x="180" y="117"/>
                    <a:pt x="286" y="175"/>
                    <a:pt x="286" y="237"/>
                  </a:cubicBezTo>
                  <a:cubicBezTo>
                    <a:pt x="286" y="296"/>
                    <a:pt x="191" y="337"/>
                    <a:pt x="127" y="342"/>
                  </a:cubicBezTo>
                  <a:cubicBezTo>
                    <a:pt x="132" y="395"/>
                    <a:pt x="156" y="421"/>
                    <a:pt x="156" y="421"/>
                  </a:cubicBezTo>
                  <a:cubicBezTo>
                    <a:pt x="58" y="375"/>
                    <a:pt x="17" y="290"/>
                    <a:pt x="17" y="290"/>
                  </a:cubicBezTo>
                  <a:cubicBezTo>
                    <a:pt x="18" y="290"/>
                    <a:pt x="18" y="290"/>
                    <a:pt x="18" y="290"/>
                  </a:cubicBezTo>
                  <a:cubicBezTo>
                    <a:pt x="6" y="272"/>
                    <a:pt x="0" y="251"/>
                    <a:pt x="0" y="229"/>
                  </a:cubicBezTo>
                  <a:moveTo>
                    <a:pt x="177" y="224"/>
                  </a:moveTo>
                  <a:cubicBezTo>
                    <a:pt x="177" y="207"/>
                    <a:pt x="163" y="193"/>
                    <a:pt x="146" y="193"/>
                  </a:cubicBezTo>
                  <a:cubicBezTo>
                    <a:pt x="129" y="193"/>
                    <a:pt x="115" y="207"/>
                    <a:pt x="115" y="224"/>
                  </a:cubicBezTo>
                  <a:cubicBezTo>
                    <a:pt x="115" y="241"/>
                    <a:pt x="129" y="254"/>
                    <a:pt x="146" y="254"/>
                  </a:cubicBezTo>
                  <a:cubicBezTo>
                    <a:pt x="163" y="254"/>
                    <a:pt x="177" y="241"/>
                    <a:pt x="177" y="2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0" name="图形 9">
            <a:extLst>
              <a:ext uri="{FF2B5EF4-FFF2-40B4-BE49-F238E27FC236}">
                <a16:creationId xmlns:a16="http://schemas.microsoft.com/office/drawing/2014/main" id="{F89F5AC9-70FB-4D97-8B73-D290AC12E7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9719" y="315071"/>
            <a:ext cx="1964618" cy="686373"/>
          </a:xfrm>
          <a:prstGeom prst="rect">
            <a:avLst/>
          </a:prstGeom>
        </p:spPr>
      </p:pic>
      <p:sp>
        <p:nvSpPr>
          <p:cNvPr id="5" name="矩形 4"/>
          <p:cNvSpPr/>
          <p:nvPr/>
        </p:nvSpPr>
        <p:spPr>
          <a:xfrm>
            <a:off x="2033576" y="2321004"/>
            <a:ext cx="3000593" cy="2215991"/>
          </a:xfrm>
          <a:prstGeom prst="rect">
            <a:avLst/>
          </a:prstGeom>
        </p:spPr>
        <p:txBody>
          <a:bodyPr wrap="square">
            <a:spAutoFit/>
          </a:bodyPr>
          <a:lstStyle/>
          <a:p>
            <a:pPr algn="ctr"/>
            <a:r>
              <a:rPr lang="en-US" altLang="zh-CN" sz="13800" dirty="0">
                <a:solidFill>
                  <a:schemeClr val="bg1"/>
                </a:solidFill>
                <a:latin typeface="方正兰亭超细黑简体" panose="02000000000000000000" pitchFamily="2" charset="-122"/>
                <a:ea typeface="方正兰亭超细黑简体" panose="02000000000000000000" pitchFamily="2" charset="-122"/>
              </a:rPr>
              <a:t>01</a:t>
            </a:r>
            <a:endParaRPr lang="zh-CN" altLang="en-US" sz="13800" dirty="0">
              <a:solidFill>
                <a:schemeClr val="bg1"/>
              </a:solidFill>
            </a:endParaRPr>
          </a:p>
        </p:txBody>
      </p:sp>
      <p:sp>
        <p:nvSpPr>
          <p:cNvPr id="6" name="文本框 5"/>
          <p:cNvSpPr txBox="1"/>
          <p:nvPr/>
        </p:nvSpPr>
        <p:spPr>
          <a:xfrm>
            <a:off x="5134057" y="2550007"/>
            <a:ext cx="5417820" cy="706755"/>
          </a:xfrm>
          <a:prstGeom prst="rect">
            <a:avLst/>
          </a:prstGeom>
          <a:noFill/>
        </p:spPr>
        <p:txBody>
          <a:bodyPr wrap="square" rtlCol="0">
            <a:spAutoFit/>
          </a:bodyPr>
          <a:lstStyle/>
          <a:p>
            <a:pPr algn="l"/>
            <a:r>
              <a:rPr lang="zh-CN" altLang="en-US" sz="4000">
                <a:solidFill>
                  <a:schemeClr val="bg1"/>
                </a:solidFill>
              </a:rPr>
              <a:t>劳动合同是什么？</a:t>
            </a:r>
            <a:endParaRPr lang="zh-CN" altLang="en-US" sz="4000"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7">
            <a:extLst>
              <a:ext uri="{FF2B5EF4-FFF2-40B4-BE49-F238E27FC236}">
                <a16:creationId xmlns:a16="http://schemas.microsoft.com/office/drawing/2014/main" id="{E827C6B7-3CAF-4890-9617-8F1F60143CE2}"/>
              </a:ext>
            </a:extLst>
          </p:cNvPr>
          <p:cNvSpPr/>
          <p:nvPr/>
        </p:nvSpPr>
        <p:spPr>
          <a:xfrm>
            <a:off x="-309886" y="3268318"/>
            <a:ext cx="12780274" cy="5240681"/>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grpSp>
        <p:nvGrpSpPr>
          <p:cNvPr id="5" name="组合 4"/>
          <p:cNvGrpSpPr/>
          <p:nvPr/>
        </p:nvGrpSpPr>
        <p:grpSpPr>
          <a:xfrm>
            <a:off x="2166620" y="3475223"/>
            <a:ext cx="10523740" cy="461824"/>
            <a:chOff x="1099820" y="2437993"/>
            <a:chExt cx="10523740" cy="461824"/>
          </a:xfrm>
        </p:grpSpPr>
        <p:sp>
          <p:nvSpPr>
            <p:cNvPr id="2" name="文本框 1"/>
            <p:cNvSpPr txBox="1"/>
            <p:nvPr/>
          </p:nvSpPr>
          <p:spPr>
            <a:xfrm>
              <a:off x="1099820" y="2437993"/>
              <a:ext cx="6144895" cy="461665"/>
            </a:xfrm>
            <a:prstGeom prst="rect">
              <a:avLst/>
            </a:prstGeom>
            <a:noFill/>
          </p:spPr>
          <p:txBody>
            <a:bodyPr wrap="square" rtlCol="0">
              <a:spAutoFit/>
            </a:bodyPr>
            <a:lstStyle/>
            <a:p>
              <a:r>
                <a:rPr lang="zh-CN" altLang="en-US" sz="2400" b="1">
                  <a:solidFill>
                    <a:schemeClr val="bg1"/>
                  </a:solidFill>
                  <a:ea typeface="小米兰亭" panose="03000502000000000000"/>
                </a:rPr>
                <a:t> 用工单位</a:t>
              </a:r>
              <a:endParaRPr lang="zh-CN" altLang="en-US" sz="2400" dirty="0">
                <a:solidFill>
                  <a:schemeClr val="bg1"/>
                </a:solidFill>
                <a:ea typeface="小米兰亭" panose="03000502000000000000"/>
              </a:endParaRPr>
            </a:p>
          </p:txBody>
        </p:sp>
        <p:sp>
          <p:nvSpPr>
            <p:cNvPr id="4" name="文本框 3"/>
            <p:cNvSpPr txBox="1"/>
            <p:nvPr/>
          </p:nvSpPr>
          <p:spPr>
            <a:xfrm>
              <a:off x="7268730" y="2438152"/>
              <a:ext cx="4354830" cy="461665"/>
            </a:xfrm>
            <a:prstGeom prst="rect">
              <a:avLst/>
            </a:prstGeom>
            <a:noFill/>
          </p:spPr>
          <p:txBody>
            <a:bodyPr wrap="square" rtlCol="0">
              <a:spAutoFit/>
            </a:bodyPr>
            <a:lstStyle/>
            <a:p>
              <a:r>
                <a:rPr lang="zh-CN" altLang="en-US" sz="2400" b="1">
                  <a:solidFill>
                    <a:schemeClr val="bg1"/>
                  </a:solidFill>
                  <a:ea typeface="小米兰亭" panose="03000502000000000000"/>
                </a:rPr>
                <a:t> 劳动者</a:t>
              </a:r>
              <a:endParaRPr lang="zh-CN" altLang="en-US" sz="2400" dirty="0">
                <a:solidFill>
                  <a:schemeClr val="bg1"/>
                </a:solidFill>
                <a:ea typeface="小米兰亭" panose="03000502000000000000"/>
              </a:endParaRPr>
            </a:p>
          </p:txBody>
        </p:sp>
      </p:gr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1826141"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劳动合同</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25" name="文本框 24">
            <a:extLst>
              <a:ext uri="{FF2B5EF4-FFF2-40B4-BE49-F238E27FC236}">
                <a16:creationId xmlns:a16="http://schemas.microsoft.com/office/drawing/2014/main" id="{79E7EF93-D6C9-42EB-B5DB-1E7F45094EDA}"/>
              </a:ext>
            </a:extLst>
          </p:cNvPr>
          <p:cNvSpPr txBox="1"/>
          <p:nvPr/>
        </p:nvSpPr>
        <p:spPr>
          <a:xfrm>
            <a:off x="661670" y="1313815"/>
            <a:ext cx="10868025" cy="1530985"/>
          </a:xfrm>
          <a:prstGeom prst="rect">
            <a:avLst/>
          </a:prstGeom>
          <a:noFill/>
        </p:spPr>
        <p:txBody>
          <a:bodyPr wrap="square" rtlCol="0">
            <a:spAutoFit/>
          </a:bodyPr>
          <a:lstStyle/>
          <a:p>
            <a:pPr>
              <a:lnSpc>
                <a:spcPct val="120000"/>
              </a:lnSpc>
            </a:pPr>
            <a:r>
              <a:rPr lang="zh-CN" altLang="en-US" sz="2400" b="1">
                <a:latin typeface="微软雅黑" charset="0"/>
                <a:ea typeface="微软雅黑" charset="0"/>
                <a:cs typeface="微软雅黑" charset="0"/>
              </a:rPr>
              <a:t>劳动合同</a:t>
            </a:r>
            <a:r>
              <a:rPr lang="zh-CN" altLang="en-US">
                <a:latin typeface="微软雅黑" charset="0"/>
                <a:ea typeface="微软雅黑" charset="0"/>
                <a:cs typeface="微软雅黑" charset="0"/>
              </a:rPr>
              <a:t>  </a:t>
            </a:r>
          </a:p>
          <a:p>
            <a:pPr>
              <a:lnSpc>
                <a:spcPct val="120000"/>
              </a:lnSpc>
            </a:pPr>
            <a:r>
              <a:rPr lang="zh-CN" altLang="en-US">
                <a:solidFill>
                  <a:schemeClr val="tx1">
                    <a:lumMod val="75000"/>
                    <a:lumOff val="25000"/>
                  </a:schemeClr>
                </a:solidFill>
                <a:latin typeface="微软雅黑" charset="0"/>
                <a:ea typeface="微软雅黑" charset="0"/>
                <a:cs typeface="微软雅黑" charset="0"/>
              </a:rPr>
              <a:t>是指劳动者与用人单位之间确立劳动关系，明确双方权利和义务的协议。订立和变更劳动合同，应当遵循</a:t>
            </a:r>
            <a:r>
              <a:rPr lang="zh-CN" altLang="en-US" b="1">
                <a:solidFill>
                  <a:schemeClr val="tx1"/>
                </a:solidFill>
                <a:latin typeface="微软雅黑" charset="0"/>
                <a:ea typeface="微软雅黑" charset="0"/>
                <a:cs typeface="微软雅黑" charset="0"/>
              </a:rPr>
              <a:t>平等自愿、协商一致的原则</a:t>
            </a:r>
            <a:r>
              <a:rPr lang="zh-CN" altLang="en-US">
                <a:solidFill>
                  <a:schemeClr val="tx1">
                    <a:lumMod val="75000"/>
                    <a:lumOff val="25000"/>
                  </a:schemeClr>
                </a:solidFill>
                <a:latin typeface="微软雅黑" charset="0"/>
                <a:ea typeface="微软雅黑" charset="0"/>
                <a:cs typeface="微软雅黑" charset="0"/>
              </a:rPr>
              <a:t>，不得违反法律、行政法规的规定。劳动合同依法订立即具有法律约束力，当事人必须履行劳动合同规定的义务。</a:t>
            </a:r>
          </a:p>
        </p:txBody>
      </p:sp>
      <p:sp>
        <p:nvSpPr>
          <p:cNvPr id="27" name="圆角矩形 3">
            <a:extLst>
              <a:ext uri="{FF2B5EF4-FFF2-40B4-BE49-F238E27FC236}">
                <a16:creationId xmlns:a16="http://schemas.microsoft.com/office/drawing/2014/main" id="{45DAC38B-ABDE-44E9-A94E-FD5F182566F8}"/>
              </a:ext>
            </a:extLst>
          </p:cNvPr>
          <p:cNvSpPr/>
          <p:nvPr/>
        </p:nvSpPr>
        <p:spPr>
          <a:xfrm>
            <a:off x="815975" y="4187742"/>
            <a:ext cx="4456430" cy="2245995"/>
          </a:xfrm>
          <a:prstGeom prst="roundRect">
            <a:avLst/>
          </a:prstGeom>
          <a:noFill/>
          <a:ln>
            <a:solidFill>
              <a:schemeClr val="bg1"/>
            </a:solidFill>
          </a:ln>
          <a:extLst>
            <a:ext uri="{909E8E84-426E-40DD-AFC4-6F175D3DCCD1}">
              <a14:hiddenFill xmlns:a14="http://schemas.microsoft.com/office/drawing/2010/main">
                <a:grp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a:solidFill>
                  <a:schemeClr val="bg1"/>
                </a:solidFill>
                <a:latin typeface="微软雅黑" charset="0"/>
                <a:ea typeface="微软雅黑" charset="0"/>
              </a:rPr>
              <a:t>中国境内的企业法人，个体、合伙制非法人经济组织；国家机关、事业组织和社会团体；特殊类型经济组织，如租赁经营（生产）、承包经营（生产）的企业等等。</a:t>
            </a:r>
          </a:p>
        </p:txBody>
      </p:sp>
      <p:sp>
        <p:nvSpPr>
          <p:cNvPr id="30" name="圆角矩形 10">
            <a:extLst>
              <a:ext uri="{FF2B5EF4-FFF2-40B4-BE49-F238E27FC236}">
                <a16:creationId xmlns:a16="http://schemas.microsoft.com/office/drawing/2014/main" id="{1681A5E0-7D56-42EC-AE28-CD0D6A8513EF}"/>
              </a:ext>
            </a:extLst>
          </p:cNvPr>
          <p:cNvSpPr/>
          <p:nvPr/>
        </p:nvSpPr>
        <p:spPr>
          <a:xfrm>
            <a:off x="6739890" y="4187742"/>
            <a:ext cx="4456430" cy="2245995"/>
          </a:xfrm>
          <a:prstGeom prst="roundRect">
            <a:avLst/>
          </a:prstGeom>
          <a:noFill/>
          <a:ln>
            <a:solidFill>
              <a:schemeClr val="bg1"/>
            </a:solidFill>
          </a:ln>
          <a:extLst>
            <a:ext uri="{909E8E84-426E-40DD-AFC4-6F175D3DCCD1}">
              <a14:hiddenFill xmlns:a14="http://schemas.microsoft.com/office/drawing/2010/main">
                <a:grp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a:solidFill>
                  <a:schemeClr val="bg1"/>
                </a:solidFill>
                <a:latin typeface="微软雅黑" charset="0"/>
                <a:ea typeface="微软雅黑" charset="0"/>
                <a:cs typeface="微软雅黑" charset="0"/>
              </a:rPr>
              <a:t>“劳动者”具体指达到法定年龄，具有劳动能力，以从事某种社会劳动获得收入为主要生活来源，依据法律或合同的规定，在用人单位的管理下从事劳动并获取劳动报酬的自然人。</a:t>
            </a:r>
          </a:p>
          <a:p>
            <a:pPr algn="ctr"/>
            <a:endParaRPr lang="zh-CN" altLang="en-US">
              <a:solidFill>
                <a:schemeClr val="bg1"/>
              </a:solidFill>
              <a:latin typeface="微软雅黑" charset="0"/>
              <a:ea typeface="微软雅黑" charset="0"/>
              <a:cs typeface="微软雅黑" charset="0"/>
            </a:endParaRPr>
          </a:p>
        </p:txBody>
      </p:sp>
      <p:sp>
        <p:nvSpPr>
          <p:cNvPr id="32" name="加号 31">
            <a:extLst>
              <a:ext uri="{FF2B5EF4-FFF2-40B4-BE49-F238E27FC236}">
                <a16:creationId xmlns:a16="http://schemas.microsoft.com/office/drawing/2014/main" id="{76AE3253-4B4D-451C-BE3D-8932C228A5E6}"/>
              </a:ext>
            </a:extLst>
          </p:cNvPr>
          <p:cNvSpPr/>
          <p:nvPr/>
        </p:nvSpPr>
        <p:spPr>
          <a:xfrm>
            <a:off x="5446395" y="4744002"/>
            <a:ext cx="1119505" cy="113284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7">
            <a:extLst>
              <a:ext uri="{FF2B5EF4-FFF2-40B4-BE49-F238E27FC236}">
                <a16:creationId xmlns:a16="http://schemas.microsoft.com/office/drawing/2014/main" id="{E827C6B7-3CAF-4890-9617-8F1F60143CE2}"/>
              </a:ext>
            </a:extLst>
          </p:cNvPr>
          <p:cNvSpPr/>
          <p:nvPr/>
        </p:nvSpPr>
        <p:spPr>
          <a:xfrm>
            <a:off x="-309886" y="3268318"/>
            <a:ext cx="12780274" cy="5240681"/>
          </a:xfrm>
          <a:custGeom>
            <a:avLst/>
            <a:gdLst>
              <a:gd name="connsiteX0" fmla="*/ 0 w 12192000"/>
              <a:gd name="connsiteY0" fmla="*/ 0 h 2183642"/>
              <a:gd name="connsiteX1" fmla="*/ 12192000 w 12192000"/>
              <a:gd name="connsiteY1" fmla="*/ 0 h 2183642"/>
              <a:gd name="connsiteX2" fmla="*/ 12192000 w 12192000"/>
              <a:gd name="connsiteY2" fmla="*/ 2183642 h 2183642"/>
              <a:gd name="connsiteX3" fmla="*/ 0 w 12192000"/>
              <a:gd name="connsiteY3" fmla="*/ 2183642 h 2183642"/>
              <a:gd name="connsiteX4" fmla="*/ 0 w 12192000"/>
              <a:gd name="connsiteY4" fmla="*/ 0 h 2183642"/>
              <a:gd name="connsiteX0-1" fmla="*/ 0 w 12192000"/>
              <a:gd name="connsiteY0-2" fmla="*/ 0 h 3125337"/>
              <a:gd name="connsiteX1-3" fmla="*/ 12192000 w 12192000"/>
              <a:gd name="connsiteY1-4" fmla="*/ 0 h 3125337"/>
              <a:gd name="connsiteX2-5" fmla="*/ 12192000 w 12192000"/>
              <a:gd name="connsiteY2-6" fmla="*/ 2183642 h 3125337"/>
              <a:gd name="connsiteX3-7" fmla="*/ 27296 w 12192000"/>
              <a:gd name="connsiteY3-8" fmla="*/ 3125337 h 3125337"/>
              <a:gd name="connsiteX4-9" fmla="*/ 0 w 12192000"/>
              <a:gd name="connsiteY4-10" fmla="*/ 0 h 3125337"/>
              <a:gd name="connsiteX0-11" fmla="*/ 0 w 12192000"/>
              <a:gd name="connsiteY0-12" fmla="*/ 0 h 3135970"/>
              <a:gd name="connsiteX1-13" fmla="*/ 12192000 w 12192000"/>
              <a:gd name="connsiteY1-14" fmla="*/ 0 h 3135970"/>
              <a:gd name="connsiteX2-15" fmla="*/ 12192000 w 12192000"/>
              <a:gd name="connsiteY2-16" fmla="*/ 2183642 h 3135970"/>
              <a:gd name="connsiteX3-17" fmla="*/ 6031 w 12192000"/>
              <a:gd name="connsiteY3-18" fmla="*/ 3135970 h 3135970"/>
              <a:gd name="connsiteX4-19" fmla="*/ 0 w 12192000"/>
              <a:gd name="connsiteY4-20" fmla="*/ 0 h 31359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135970">
                <a:moveTo>
                  <a:pt x="0" y="0"/>
                </a:moveTo>
                <a:lnTo>
                  <a:pt x="12192000" y="0"/>
                </a:lnTo>
                <a:lnTo>
                  <a:pt x="12192000" y="2183642"/>
                </a:lnTo>
                <a:lnTo>
                  <a:pt x="6031" y="3135970"/>
                </a:lnTo>
                <a:cubicBezTo>
                  <a:pt x="4021" y="2090647"/>
                  <a:pt x="2010" y="1045323"/>
                  <a:pt x="0" y="0"/>
                </a:cubicBezTo>
                <a:close/>
              </a:path>
            </a:pathLst>
          </a:custGeom>
          <a:solidFill>
            <a:srgbClr val="397F52">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dirty="0">
              <a:solidFill>
                <a:prstClr val="white"/>
              </a:solidFill>
              <a:latin typeface="Raleway SemiBold"/>
            </a:endParaRPr>
          </a:p>
        </p:txBody>
      </p:sp>
      <p:pic>
        <p:nvPicPr>
          <p:cNvPr id="6" name="图形 5">
            <a:extLst>
              <a:ext uri="{FF2B5EF4-FFF2-40B4-BE49-F238E27FC236}">
                <a16:creationId xmlns:a16="http://schemas.microsoft.com/office/drawing/2014/main" id="{D934E2EC-36D4-4792-A6C1-5D47687BD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9720" y="315071"/>
            <a:ext cx="1964618" cy="686373"/>
          </a:xfrm>
          <a:prstGeom prst="rect">
            <a:avLst/>
          </a:prstGeom>
        </p:spPr>
      </p:pic>
      <p:sp>
        <p:nvSpPr>
          <p:cNvPr id="17" name="Oval 7">
            <a:extLst>
              <a:ext uri="{FF2B5EF4-FFF2-40B4-BE49-F238E27FC236}">
                <a16:creationId xmlns:a16="http://schemas.microsoft.com/office/drawing/2014/main" id="{111B7151-8A5E-44CC-91EF-B9DAA54FD144}"/>
              </a:ext>
            </a:extLst>
          </p:cNvPr>
          <p:cNvSpPr/>
          <p:nvPr/>
        </p:nvSpPr>
        <p:spPr>
          <a:xfrm>
            <a:off x="515938" y="447820"/>
            <a:ext cx="412966" cy="412966"/>
          </a:xfrm>
          <a:prstGeom prst="ellipse">
            <a:avLst/>
          </a:prstGeom>
          <a:noFill/>
          <a:ln w="6350">
            <a:solidFill>
              <a:srgbClr val="397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2800" dirty="0">
              <a:solidFill>
                <a:srgbClr val="397F52"/>
              </a:solidFill>
              <a:latin typeface="Calibri" panose="020F0502020204030204"/>
            </a:endParaRPr>
          </a:p>
        </p:txBody>
      </p:sp>
      <p:sp>
        <p:nvSpPr>
          <p:cNvPr id="21" name="矩形 20">
            <a:extLst>
              <a:ext uri="{FF2B5EF4-FFF2-40B4-BE49-F238E27FC236}">
                <a16:creationId xmlns:a16="http://schemas.microsoft.com/office/drawing/2014/main" id="{2C351235-ADCD-4E7E-9874-E99E9E964E03}"/>
              </a:ext>
            </a:extLst>
          </p:cNvPr>
          <p:cNvSpPr/>
          <p:nvPr/>
        </p:nvSpPr>
        <p:spPr>
          <a:xfrm>
            <a:off x="984061" y="363676"/>
            <a:ext cx="2236510" cy="584775"/>
          </a:xfrm>
          <a:prstGeom prst="rect">
            <a:avLst/>
          </a:prstGeom>
        </p:spPr>
        <p:txBody>
          <a:bodyPr wrap="none">
            <a:spAutoFit/>
          </a:bodyPr>
          <a:lstStyle/>
          <a:p>
            <a:pPr lvl="0"/>
            <a:r>
              <a:rPr lang="zh-CN" altLang="en-US" sz="3200">
                <a:solidFill>
                  <a:schemeClr val="tx1">
                    <a:lumMod val="75000"/>
                    <a:lumOff val="25000"/>
                  </a:schemeClr>
                </a:solidFill>
                <a:latin typeface="小米兰亭" panose="03000502000000000000" pitchFamily="66" charset="-122"/>
                <a:ea typeface="小米兰亭" panose="03000502000000000000" pitchFamily="66" charset="-122"/>
              </a:rPr>
              <a:t>劳动者主体</a:t>
            </a:r>
            <a:endParaRPr lang="zh-CN" altLang="en-US" sz="3200" dirty="0">
              <a:solidFill>
                <a:schemeClr val="tx1">
                  <a:lumMod val="75000"/>
                  <a:lumOff val="25000"/>
                </a:schemeClr>
              </a:solidFill>
              <a:latin typeface="小米兰亭" panose="03000502000000000000" pitchFamily="66" charset="-122"/>
              <a:ea typeface="小米兰亭" panose="03000502000000000000" pitchFamily="66" charset="-122"/>
            </a:endParaRPr>
          </a:p>
        </p:txBody>
      </p:sp>
      <p:sp>
        <p:nvSpPr>
          <p:cNvPr id="23" name="Freeform 5">
            <a:extLst>
              <a:ext uri="{FF2B5EF4-FFF2-40B4-BE49-F238E27FC236}">
                <a16:creationId xmlns:a16="http://schemas.microsoft.com/office/drawing/2014/main" id="{925B9F4E-0853-43C7-80C9-C65C5C6197F2}"/>
              </a:ext>
            </a:extLst>
          </p:cNvPr>
          <p:cNvSpPr>
            <a:spLocks noEditPoints="1"/>
          </p:cNvSpPr>
          <p:nvPr/>
        </p:nvSpPr>
        <p:spPr bwMode="auto">
          <a:xfrm>
            <a:off x="641315" y="573927"/>
            <a:ext cx="162213" cy="160752"/>
          </a:xfrm>
          <a:custGeom>
            <a:avLst/>
            <a:gdLst>
              <a:gd name="T0" fmla="*/ 975 w 1652"/>
              <a:gd name="T1" fmla="*/ 1639 h 1639"/>
              <a:gd name="T2" fmla="*/ 901 w 1652"/>
              <a:gd name="T3" fmla="*/ 1564 h 1639"/>
              <a:gd name="T4" fmla="*/ 901 w 1652"/>
              <a:gd name="T5" fmla="*/ 731 h 1639"/>
              <a:gd name="T6" fmla="*/ 920 w 1652"/>
              <a:gd name="T7" fmla="*/ 681 h 1639"/>
              <a:gd name="T8" fmla="*/ 1404 w 1652"/>
              <a:gd name="T9" fmla="*/ 149 h 1639"/>
              <a:gd name="T10" fmla="*/ 249 w 1652"/>
              <a:gd name="T11" fmla="*/ 149 h 1639"/>
              <a:gd name="T12" fmla="*/ 732 w 1652"/>
              <a:gd name="T13" fmla="*/ 681 h 1639"/>
              <a:gd name="T14" fmla="*/ 752 w 1652"/>
              <a:gd name="T15" fmla="*/ 731 h 1639"/>
              <a:gd name="T16" fmla="*/ 752 w 1652"/>
              <a:gd name="T17" fmla="*/ 1266 h 1639"/>
              <a:gd name="T18" fmla="*/ 677 w 1652"/>
              <a:gd name="T19" fmla="*/ 1341 h 1639"/>
              <a:gd name="T20" fmla="*/ 603 w 1652"/>
              <a:gd name="T21" fmla="*/ 1266 h 1639"/>
              <a:gd name="T22" fmla="*/ 603 w 1652"/>
              <a:gd name="T23" fmla="*/ 760 h 1639"/>
              <a:gd name="T24" fmla="*/ 25 w 1652"/>
              <a:gd name="T25" fmla="*/ 125 h 1639"/>
              <a:gd name="T26" fmla="*/ 12 w 1652"/>
              <a:gd name="T27" fmla="*/ 45 h 1639"/>
              <a:gd name="T28" fmla="*/ 80 w 1652"/>
              <a:gd name="T29" fmla="*/ 0 h 1639"/>
              <a:gd name="T30" fmla="*/ 1572 w 1652"/>
              <a:gd name="T31" fmla="*/ 0 h 1639"/>
              <a:gd name="T32" fmla="*/ 1640 w 1652"/>
              <a:gd name="T33" fmla="*/ 45 h 1639"/>
              <a:gd name="T34" fmla="*/ 1627 w 1652"/>
              <a:gd name="T35" fmla="*/ 125 h 1639"/>
              <a:gd name="T36" fmla="*/ 1050 w 1652"/>
              <a:gd name="T37" fmla="*/ 760 h 1639"/>
              <a:gd name="T38" fmla="*/ 1050 w 1652"/>
              <a:gd name="T39" fmla="*/ 1564 h 1639"/>
              <a:gd name="T40" fmla="*/ 975 w 1652"/>
              <a:gd name="T41" fmla="*/ 1639 h 1639"/>
              <a:gd name="T42" fmla="*/ 975 w 1652"/>
              <a:gd name="T43" fmla="*/ 1639 h 1639"/>
              <a:gd name="T44" fmla="*/ 975 w 1652"/>
              <a:gd name="T45" fmla="*/ 1639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2" h="1639">
                <a:moveTo>
                  <a:pt x="975" y="1639"/>
                </a:moveTo>
                <a:cubicBezTo>
                  <a:pt x="934" y="1639"/>
                  <a:pt x="901" y="1605"/>
                  <a:pt x="901" y="1564"/>
                </a:cubicBezTo>
                <a:cubicBezTo>
                  <a:pt x="901" y="731"/>
                  <a:pt x="901" y="731"/>
                  <a:pt x="901" y="731"/>
                </a:cubicBezTo>
                <a:cubicBezTo>
                  <a:pt x="901" y="713"/>
                  <a:pt x="908" y="695"/>
                  <a:pt x="920" y="681"/>
                </a:cubicBezTo>
                <a:cubicBezTo>
                  <a:pt x="1404" y="149"/>
                  <a:pt x="1404" y="149"/>
                  <a:pt x="1404" y="149"/>
                </a:cubicBezTo>
                <a:cubicBezTo>
                  <a:pt x="249" y="149"/>
                  <a:pt x="249" y="149"/>
                  <a:pt x="249" y="149"/>
                </a:cubicBezTo>
                <a:cubicBezTo>
                  <a:pt x="732" y="681"/>
                  <a:pt x="732" y="681"/>
                  <a:pt x="732" y="681"/>
                </a:cubicBezTo>
                <a:cubicBezTo>
                  <a:pt x="745" y="695"/>
                  <a:pt x="752" y="713"/>
                  <a:pt x="752" y="731"/>
                </a:cubicBezTo>
                <a:cubicBezTo>
                  <a:pt x="752" y="1266"/>
                  <a:pt x="752" y="1266"/>
                  <a:pt x="752" y="1266"/>
                </a:cubicBezTo>
                <a:cubicBezTo>
                  <a:pt x="752" y="1307"/>
                  <a:pt x="718" y="1341"/>
                  <a:pt x="677" y="1341"/>
                </a:cubicBezTo>
                <a:cubicBezTo>
                  <a:pt x="636" y="1341"/>
                  <a:pt x="603" y="1307"/>
                  <a:pt x="603" y="1266"/>
                </a:cubicBezTo>
                <a:cubicBezTo>
                  <a:pt x="603" y="760"/>
                  <a:pt x="603" y="760"/>
                  <a:pt x="603" y="760"/>
                </a:cubicBezTo>
                <a:cubicBezTo>
                  <a:pt x="25" y="125"/>
                  <a:pt x="25" y="125"/>
                  <a:pt x="25" y="125"/>
                </a:cubicBezTo>
                <a:cubicBezTo>
                  <a:pt x="6" y="103"/>
                  <a:pt x="0" y="72"/>
                  <a:pt x="12" y="45"/>
                </a:cubicBezTo>
                <a:cubicBezTo>
                  <a:pt x="24" y="18"/>
                  <a:pt x="51" y="0"/>
                  <a:pt x="80" y="0"/>
                </a:cubicBezTo>
                <a:cubicBezTo>
                  <a:pt x="1572" y="0"/>
                  <a:pt x="1572" y="0"/>
                  <a:pt x="1572" y="0"/>
                </a:cubicBezTo>
                <a:cubicBezTo>
                  <a:pt x="1602" y="0"/>
                  <a:pt x="1628" y="18"/>
                  <a:pt x="1640" y="45"/>
                </a:cubicBezTo>
                <a:cubicBezTo>
                  <a:pt x="1652" y="72"/>
                  <a:pt x="1647" y="103"/>
                  <a:pt x="1627" y="125"/>
                </a:cubicBezTo>
                <a:cubicBezTo>
                  <a:pt x="1050" y="760"/>
                  <a:pt x="1050" y="760"/>
                  <a:pt x="1050" y="760"/>
                </a:cubicBezTo>
                <a:cubicBezTo>
                  <a:pt x="1050" y="1564"/>
                  <a:pt x="1050" y="1564"/>
                  <a:pt x="1050" y="1564"/>
                </a:cubicBezTo>
                <a:cubicBezTo>
                  <a:pt x="1050" y="1605"/>
                  <a:pt x="1016" y="1639"/>
                  <a:pt x="975" y="1639"/>
                </a:cubicBezTo>
                <a:close/>
                <a:moveTo>
                  <a:pt x="975" y="1639"/>
                </a:moveTo>
                <a:cubicBezTo>
                  <a:pt x="975" y="1639"/>
                  <a:pt x="975" y="1639"/>
                  <a:pt x="975" y="1639"/>
                </a:cubicBezTo>
              </a:path>
            </a:pathLst>
          </a:custGeom>
          <a:solidFill>
            <a:srgbClr val="397F52"/>
          </a:solidFill>
          <a:ln>
            <a:noFill/>
          </a:ln>
        </p:spPr>
        <p:txBody>
          <a:bodyPr vert="horz" wrap="square" lIns="91440" tIns="45720" rIns="91440" bIns="45720" numCol="1" anchor="t" anchorCtr="0" compatLnSpc="1"/>
          <a:lstStyle/>
          <a:p>
            <a:endParaRPr lang="zh-CN" altLang="en-US"/>
          </a:p>
        </p:txBody>
      </p:sp>
      <p:sp>
        <p:nvSpPr>
          <p:cNvPr id="3" name="文本框 2">
            <a:extLst>
              <a:ext uri="{FF2B5EF4-FFF2-40B4-BE49-F238E27FC236}">
                <a16:creationId xmlns:a16="http://schemas.microsoft.com/office/drawing/2014/main" id="{6642719D-15C1-4614-AD3A-B91533755D89}"/>
              </a:ext>
            </a:extLst>
          </p:cNvPr>
          <p:cNvSpPr txBox="1"/>
          <p:nvPr/>
        </p:nvSpPr>
        <p:spPr>
          <a:xfrm>
            <a:off x="662305" y="1244600"/>
            <a:ext cx="10868025" cy="1342996"/>
          </a:xfrm>
          <a:prstGeom prst="rect">
            <a:avLst/>
          </a:prstGeom>
          <a:noFill/>
        </p:spPr>
        <p:txBody>
          <a:bodyPr wrap="square" rtlCol="0">
            <a:spAutoFit/>
          </a:bodyPr>
          <a:lstStyle/>
          <a:p>
            <a:pPr>
              <a:lnSpc>
                <a:spcPct val="140000"/>
              </a:lnSpc>
            </a:pPr>
            <a:r>
              <a:rPr lang="zh-CN" altLang="en-US" sz="2400" b="1">
                <a:solidFill>
                  <a:schemeClr val="tx1"/>
                </a:solidFill>
                <a:latin typeface="微软雅黑" charset="0"/>
                <a:ea typeface="微软雅黑" charset="0"/>
                <a:cs typeface="微软雅黑" charset="0"/>
              </a:rPr>
              <a:t>劳动者主体要求有年龄要求和劳动能力要求</a:t>
            </a:r>
            <a:endParaRPr lang="zh-CN" altLang="en-US">
              <a:latin typeface="微软雅黑" charset="0"/>
              <a:ea typeface="微软雅黑" charset="0"/>
              <a:cs typeface="微软雅黑" charset="0"/>
            </a:endParaRPr>
          </a:p>
          <a:p>
            <a:pPr>
              <a:lnSpc>
                <a:spcPct val="140000"/>
              </a:lnSpc>
            </a:pPr>
            <a:r>
              <a:rPr lang="zh-CN" altLang="en-US">
                <a:solidFill>
                  <a:schemeClr val="tx1">
                    <a:lumMod val="75000"/>
                    <a:lumOff val="25000"/>
                  </a:schemeClr>
                </a:solidFill>
                <a:latin typeface="微软雅黑" charset="0"/>
                <a:ea typeface="微软雅黑" charset="0"/>
                <a:cs typeface="微软雅黑" charset="0"/>
              </a:rPr>
              <a:t>劳动者年龄分为最低年龄和退休年龄，按照法律规定最低年龄为16 岁，低于最低年龄的用工涉嫌非法用工，导致非法用工的行政责任。退休年龄法律应当结合当地的地方性法律规章予以确定，防止超龄劳动者用工。</a:t>
            </a:r>
          </a:p>
        </p:txBody>
      </p:sp>
      <p:sp>
        <p:nvSpPr>
          <p:cNvPr id="18" name="圆角矩形 10">
            <a:extLst>
              <a:ext uri="{FF2B5EF4-FFF2-40B4-BE49-F238E27FC236}">
                <a16:creationId xmlns:a16="http://schemas.microsoft.com/office/drawing/2014/main" id="{59DF8445-04E7-4EDD-8191-F7C5A6E7713D}"/>
              </a:ext>
            </a:extLst>
          </p:cNvPr>
          <p:cNvSpPr/>
          <p:nvPr/>
        </p:nvSpPr>
        <p:spPr>
          <a:xfrm>
            <a:off x="1864995" y="3988435"/>
            <a:ext cx="3517900" cy="12261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bg1"/>
                </a:solidFill>
                <a:latin typeface="微软雅黑" charset="0"/>
                <a:ea typeface="微软雅黑" charset="0"/>
              </a:rPr>
              <a:t>实习大学生</a:t>
            </a:r>
          </a:p>
        </p:txBody>
      </p:sp>
      <p:sp>
        <p:nvSpPr>
          <p:cNvPr id="20" name="圆角矩形 11">
            <a:extLst>
              <a:ext uri="{FF2B5EF4-FFF2-40B4-BE49-F238E27FC236}">
                <a16:creationId xmlns:a16="http://schemas.microsoft.com/office/drawing/2014/main" id="{71EC901C-ECE3-41D7-B9CC-A1BC7F2151D2}"/>
              </a:ext>
            </a:extLst>
          </p:cNvPr>
          <p:cNvSpPr/>
          <p:nvPr/>
        </p:nvSpPr>
        <p:spPr>
          <a:xfrm>
            <a:off x="6096000" y="3988435"/>
            <a:ext cx="3517900" cy="12261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bg1"/>
                </a:solidFill>
                <a:latin typeface="微软雅黑" charset="0"/>
                <a:ea typeface="微软雅黑" charset="0"/>
              </a:rPr>
              <a:t>退休返聘</a:t>
            </a:r>
          </a:p>
        </p:txBody>
      </p:sp>
    </p:spTree>
    <p:extLst>
      <p:ext uri="{BB962C8B-B14F-4D97-AF65-F5344CB8AC3E}">
        <p14:creationId xmlns:p14="http://schemas.microsoft.com/office/powerpoint/2010/main" val="3771212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8|0.8|0.9|1"/>
</p:tagLst>
</file>

<file path=ppt/tags/tag10.xml><?xml version="1.0" encoding="utf-8"?>
<p:tagLst xmlns:a="http://schemas.openxmlformats.org/drawingml/2006/main" xmlns:r="http://schemas.openxmlformats.org/officeDocument/2006/relationships" xmlns:p="http://schemas.openxmlformats.org/presentationml/2006/main">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
  <p:tag name="KSO_WM_UNIT_NOCLEAR" val="0"/>
  <p:tag name="KSO_WM_UNIT_VALUE" val="234"/>
  <p:tag name="KSO_WM_UNIT_HIGHLIGHT" val="0"/>
  <p:tag name="KSO_WM_UNIT_COMPATIBLE" val="0"/>
  <p:tag name="KSO_WM_UNIT_DIAGRAM_ISNUMVISUAL" val="0"/>
  <p:tag name="KSO_WM_UNIT_DIAGRAM_ISREFERUNIT" val="0"/>
  <p:tag name="KSO_WM_UNIT_TYPE" val="f"/>
  <p:tag name="KSO_WM_UNIT_INDEX" val="1"/>
  <p:tag name="KSO_WM_UNIT_ID" val="diagram20204965_1*f*1"/>
  <p:tag name="KSO_WM_TEMPLATE_CATEGORY" val="diagram"/>
  <p:tag name="KSO_WM_TEMPLATE_INDEX" val="20204965"/>
  <p:tag name="KSO_WM_UNIT_LAYERLEVEL" val="1"/>
  <p:tag name="KSO_WM_TAG_VERSION" val="1.0"/>
  <p:tag name="KSO_WM_BEAUTIFY_FLAG" val="#wm#"/>
  <p:tag name="KSO_WM_UNIT_SUBTYPE" val="a"/>
</p:tagLst>
</file>

<file path=ppt/tags/tag11.xml><?xml version="1.0" encoding="utf-8"?>
<p:tagLst xmlns:a="http://schemas.openxmlformats.org/drawingml/2006/main" xmlns:r="http://schemas.openxmlformats.org/officeDocument/2006/relationships" xmlns:p="http://schemas.openxmlformats.org/presentationml/2006/main">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4965_1*f*2"/>
  <p:tag name="KSO_WM_TEMPLATE_CATEGORY" val="diagram"/>
  <p:tag name="KSO_WM_TEMPLATE_INDEX" val="20204965"/>
  <p:tag name="KSO_WM_UNIT_LAYERLEVEL" val="1"/>
  <p:tag name="KSO_WM_TAG_VERSION" val="1.0"/>
  <p:tag name="KSO_WM_BEAUTIFY_FLAG" val="#wm#"/>
  <p:tag name="KSO_WM_UNIT_SUBTYPE" val="a"/>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PLACING_PICTURE_MD4" val="0"/>
  <p:tag name="KSO_WM_UNIT_TYPE" val="i"/>
  <p:tag name="KSO_WM_UNIT_INDEX" val="1"/>
  <p:tag name="KSO_WM_UNIT_ID" val="diagram20204965_1*i*1"/>
  <p:tag name="KSO_WM_TEMPLATE_CATEGORY" val="diagram"/>
  <p:tag name="KSO_WM_TEMPLATE_INDEX" val="2020496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VALUE" val="1090*1282"/>
  <p:tag name="KSO_WM_UNIT_HIGHLIGHT" val="0"/>
  <p:tag name="KSO_WM_UNIT_COMPATIBLE" val="0"/>
  <p:tag name="KSO_WM_UNIT_DIAGRAM_ISNUMVISUAL" val="0"/>
  <p:tag name="KSO_WM_UNIT_DIAGRAM_ISREFERUNIT" val="0"/>
  <p:tag name="KSO_WM_DIAGRAM_GROUP_CODE" val="m1-1"/>
  <p:tag name="KSO_WM_UNIT_TYPE" val="d"/>
  <p:tag name="KSO_WM_UNIT_INDEX" val="1"/>
  <p:tag name="KSO_WM_UNIT_ID" val="diagram20191111_4*d*1"/>
  <p:tag name="KSO_WM_TEMPLATE_CATEGORY" val="diagram"/>
  <p:tag name="KSO_WM_TEMPLATE_INDEX" val="20191111"/>
  <p:tag name="KSO_WM_UNIT_SUPPORT_UNIT_TYPE" val="[&quot;d&quot;]"/>
  <p:tag name="KSO_WM_UNIT_LAYERLEVEL" val="1"/>
  <p:tag name="KSO_WM_TAG_VERSION" val="1.0"/>
  <p:tag name="KSO_WM_BEAUTIFY_FLAG" val="#wm#"/>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1111_4*m_h_i*1_1_1"/>
  <p:tag name="KSO_WM_TEMPLATE_CATEGORY" val="diagram"/>
  <p:tag name="KSO_WM_TEMPLATE_INDEX" val="20191111"/>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1111_4*m_h_i*1_1_2"/>
  <p:tag name="KSO_WM_TEMPLATE_CATEGORY" val="diagram"/>
  <p:tag name="KSO_WM_TEMPLATE_INDEX" val="2019111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1111_4*m_h_f*1_1_1"/>
  <p:tag name="KSO_WM_TEMPLATE_CATEGORY" val="diagram"/>
  <p:tag name="KSO_WM_TEMPLATE_INDEX" val="2019111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1111_4*m_h_a*1_1_1"/>
  <p:tag name="KSO_WM_TEMPLATE_CATEGORY" val="diagram"/>
  <p:tag name="KSO_WM_TEMPLATE_INDEX" val="20191111"/>
  <p:tag name="KSO_WM_UNIT_LAYERLEVEL" val="1_1_1"/>
  <p:tag name="KSO_WM_TAG_VERSION" val="1.0"/>
  <p:tag name="KSO_WM_BEAUTIFY_FLAG" val="#wm#"/>
  <p:tag name="KSO_WM_UNIT_PRESET_TEXT" val="01.单击此处添加标题"/>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1111_4*m_h_z*1_2_1"/>
  <p:tag name="KSO_WM_TEMPLATE_CATEGORY" val="diagram"/>
  <p:tag name="KSO_WM_TEMPLATE_INDEX" val="2019111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1111_4*m_h_f*1_2_1"/>
  <p:tag name="KSO_WM_TEMPLATE_CATEGORY" val="diagram"/>
  <p:tag name="KSO_WM_TEMPLATE_INDEX" val="2019111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TIMING" val="|0.6|0.7|2.1|2|1.9|2.1"/>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1111_4*m_h_a*1_2_1"/>
  <p:tag name="KSO_WM_TEMPLATE_CATEGORY" val="diagram"/>
  <p:tag name="KSO_WM_TEMPLATE_INDEX" val="20191111"/>
  <p:tag name="KSO_WM_UNIT_LAYERLEVEL" val="1_1_1"/>
  <p:tag name="KSO_WM_TAG_VERSION" val="1.0"/>
  <p:tag name="KSO_WM_BEAUTIFY_FLAG" val="#wm#"/>
  <p:tag name="KSO_WM_UNIT_PRESET_TEXT" val="02.单击此处添加标题"/>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3_1"/>
  <p:tag name="KSO_WM_UNIT_ID" val="diagram20191111_4*m_h_z*1_3_1"/>
  <p:tag name="KSO_WM_TEMPLATE_CATEGORY" val="diagram"/>
  <p:tag name="KSO_WM_TEMPLATE_INDEX" val="2019111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1111_4*m_h_f*1_3_1"/>
  <p:tag name="KSO_WM_TEMPLATE_CATEGORY" val="diagram"/>
  <p:tag name="KSO_WM_TEMPLATE_INDEX" val="2019111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1111_4*m_h_a*1_3_1"/>
  <p:tag name="KSO_WM_TEMPLATE_CATEGORY" val="diagram"/>
  <p:tag name="KSO_WM_TEMPLATE_INDEX" val="20191111"/>
  <p:tag name="KSO_WM_UNIT_LAYERLEVEL" val="1_1_1"/>
  <p:tag name="KSO_WM_TAG_VERSION" val="1.0"/>
  <p:tag name="KSO_WM_BEAUTIFY_FLAG" val="#wm#"/>
  <p:tag name="KSO_WM_UNIT_PRESET_TEXT" val="03.单击此处添加标题"/>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1111_4*m_h_f*1_4_1"/>
  <p:tag name="KSO_WM_TEMPLATE_CATEGORY" val="diagram"/>
  <p:tag name="KSO_WM_TEMPLATE_INDEX" val="2019111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1111_4*m_h_a*1_4_1"/>
  <p:tag name="KSO_WM_TEMPLATE_CATEGORY" val="diagram"/>
  <p:tag name="KSO_WM_TEMPLATE_INDEX" val="20191111"/>
  <p:tag name="KSO_WM_UNIT_LAYERLEVEL" val="1_1_1"/>
  <p:tag name="KSO_WM_TAG_VERSION" val="1.0"/>
  <p:tag name="KSO_WM_BEAUTIFY_FLAG" val="#wm#"/>
  <p:tag name="KSO_WM_UNIT_PRESET_TEXT" val="04.单击此处添加标题"/>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4_1"/>
  <p:tag name="KSO_WM_UNIT_ID" val="diagram20191111_4*m_h_z*1_4_1"/>
  <p:tag name="KSO_WM_TEMPLATE_CATEGORY" val="diagram"/>
  <p:tag name="KSO_WM_TEMPLATE_INDEX" val="2019111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191111_4*m_h_f*1_5_1"/>
  <p:tag name="KSO_WM_TEMPLATE_CATEGORY" val="diagram"/>
  <p:tag name="KSO_WM_TEMPLATE_INDEX" val="20191111"/>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91111_4*m_h_a*1_5_1"/>
  <p:tag name="KSO_WM_TEMPLATE_CATEGORY" val="diagram"/>
  <p:tag name="KSO_WM_TEMPLATE_INDEX" val="20191111"/>
  <p:tag name="KSO_WM_UNIT_LAYERLEVEL" val="1_1_1"/>
  <p:tag name="KSO_WM_TAG_VERSION" val="1.0"/>
  <p:tag name="KSO_WM_BEAUTIFY_FLAG" val="#wm#"/>
  <p:tag name="KSO_WM_UNIT_PRESET_TEXT" val="05.单击此处添加标题"/>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5_1"/>
  <p:tag name="KSO_WM_UNIT_ID" val="diagram20191111_4*m_h_z*1_5_1"/>
  <p:tag name="KSO_WM_TEMPLATE_CATEGORY" val="diagram"/>
  <p:tag name="KSO_WM_TEMPLATE_INDEX" val="2019111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TIMING" val="|0.6|0.7|2.1|2|1.9|2.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1111_4*m_h_i*1_2_1"/>
  <p:tag name="KSO_WM_TEMPLATE_CATEGORY" val="diagram"/>
  <p:tag name="KSO_WM_TEMPLATE_INDEX" val="20191111"/>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1111_4*m_h_i*1_2_2"/>
  <p:tag name="KSO_WM_TEMPLATE_CATEGORY" val="diagram"/>
  <p:tag name="KSO_WM_TEMPLATE_INDEX" val="2019111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1111_4*m_h_i*1_3_1"/>
  <p:tag name="KSO_WM_TEMPLATE_CATEGORY" val="diagram"/>
  <p:tag name="KSO_WM_TEMPLATE_INDEX" val="20191111"/>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1111_4*m_h_i*1_3_2"/>
  <p:tag name="KSO_WM_TEMPLATE_CATEGORY" val="diagram"/>
  <p:tag name="KSO_WM_TEMPLATE_INDEX" val="2019111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1111_4*m_h_i*1_4_1"/>
  <p:tag name="KSO_WM_TEMPLATE_CATEGORY" val="diagram"/>
  <p:tag name="KSO_WM_TEMPLATE_INDEX" val="20191111"/>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1111_4*m_h_i*1_4_2"/>
  <p:tag name="KSO_WM_TEMPLATE_CATEGORY" val="diagram"/>
  <p:tag name="KSO_WM_TEMPLATE_INDEX" val="2019111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91111_4*m_h_i*1_5_1"/>
  <p:tag name="KSO_WM_TEMPLATE_CATEGORY" val="diagram"/>
  <p:tag name="KSO_WM_TEMPLATE_INDEX" val="20191111"/>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91111_4*m_h_i*1_5_2"/>
  <p:tag name="KSO_WM_TEMPLATE_CATEGORY" val="diagram"/>
  <p:tag name="KSO_WM_TEMPLATE_INDEX" val="2019111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TIMING" val="|0.6|0.8|1.4"/>
</p:tagLst>
</file>

<file path=ppt/tags/tag39.xml><?xml version="1.0" encoding="utf-8"?>
<p:tagLst xmlns:a="http://schemas.openxmlformats.org/drawingml/2006/main" xmlns:r="http://schemas.openxmlformats.org/officeDocument/2006/relationships" xmlns:p="http://schemas.openxmlformats.org/presentationml/2006/main">
  <p:tag name="TIMING" val="|0.8|1.7|0.8"/>
</p:tagLst>
</file>

<file path=ppt/tags/tag4.xml><?xml version="1.0" encoding="utf-8"?>
<p:tagLst xmlns:a="http://schemas.openxmlformats.org/drawingml/2006/main" xmlns:r="http://schemas.openxmlformats.org/officeDocument/2006/relationships" xmlns:p="http://schemas.openxmlformats.org/presentationml/2006/main">
  <p:tag name="TIMING" val="|0.6|0.7|2.1|2|1.9|2.1"/>
</p:tagLst>
</file>

<file path=ppt/tags/tag5.xml><?xml version="1.0" encoding="utf-8"?>
<p:tagLst xmlns:a="http://schemas.openxmlformats.org/drawingml/2006/main" xmlns:r="http://schemas.openxmlformats.org/officeDocument/2006/relationships" xmlns:p="http://schemas.openxmlformats.org/presentationml/2006/main">
  <p:tag name="TIMING" val="|0.9|0.9|1|0.9|0.8|0.6|0.9|0.8|0.6|0.8|0.6|0.8|0.6"/>
</p:tagLst>
</file>

<file path=ppt/tags/tag6.xml><?xml version="1.0" encoding="utf-8"?>
<p:tagLst xmlns:a="http://schemas.openxmlformats.org/drawingml/2006/main" xmlns:r="http://schemas.openxmlformats.org/officeDocument/2006/relationships" xmlns:p="http://schemas.openxmlformats.org/presentationml/2006/main">
  <p:tag name="TIMING" val="|0.7|0.8|0.8"/>
</p:tagLst>
</file>

<file path=ppt/tags/tag7.xml><?xml version="1.0" encoding="utf-8"?>
<p:tagLst xmlns:a="http://schemas.openxmlformats.org/drawingml/2006/main" xmlns:r="http://schemas.openxmlformats.org/officeDocument/2006/relationships" xmlns:p="http://schemas.openxmlformats.org/presentationml/2006/main">
  <p:tag name="TIMING" val="|0.6|0.8|1.4"/>
</p:tagLst>
</file>

<file path=ppt/tags/tag8.xml><?xml version="1.0" encoding="utf-8"?>
<p:tagLst xmlns:a="http://schemas.openxmlformats.org/drawingml/2006/main" xmlns:r="http://schemas.openxmlformats.org/officeDocument/2006/relationships" xmlns:p="http://schemas.openxmlformats.org/presentationml/2006/main">
  <p:tag name="TIMING" val="|0.6|0.8|1.4"/>
</p:tagLst>
</file>

<file path=ppt/tags/tag9.xml><?xml version="1.0" encoding="utf-8"?>
<p:tagLst xmlns:a="http://schemas.openxmlformats.org/drawingml/2006/main" xmlns:r="http://schemas.openxmlformats.org/officeDocument/2006/relationships" xmlns:p="http://schemas.openxmlformats.org/presentationml/2006/main">
  <p:tag name="TIMING" val="|0.6|0.8|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2903</Words>
  <Application>Microsoft Office PowerPoint</Application>
  <PresentationFormat>宽屏</PresentationFormat>
  <Paragraphs>218</Paragraphs>
  <Slides>31</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PingFangTC-Light</vt:lpstr>
      <vt:lpstr>Raleway SemiBold</vt:lpstr>
      <vt:lpstr>等线</vt:lpstr>
      <vt:lpstr>等线 Light</vt:lpstr>
      <vt:lpstr>方正兰亭超细黑简体</vt:lpstr>
      <vt:lpstr>方正兰亭纤黑_GBK</vt:lpstr>
      <vt:lpstr>方正兰亭中黑_GBK</vt:lpstr>
      <vt:lpstr>微软雅黑</vt:lpstr>
      <vt:lpstr>小米兰亭</vt:lpstr>
      <vt:lpstr>Arial</vt:lpstr>
      <vt:lpstr>Calibri</vt:lpstr>
      <vt:lpstr>Roboto</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Roy Wang</dc:creator>
  <cp:lastModifiedBy>Grace</cp:lastModifiedBy>
  <cp:revision>260</cp:revision>
  <dcterms:created xsi:type="dcterms:W3CDTF">2015-12-23T13:23:00Z</dcterms:created>
  <dcterms:modified xsi:type="dcterms:W3CDTF">2020-08-20T08:51:38Z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