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522" r:id="rId2"/>
    <p:sldId id="256" r:id="rId3"/>
    <p:sldId id="398" r:id="rId4"/>
    <p:sldId id="595" r:id="rId5"/>
    <p:sldId id="453" r:id="rId6"/>
    <p:sldId id="604" r:id="rId7"/>
    <p:sldId id="265" r:id="rId8"/>
    <p:sldId id="575" r:id="rId9"/>
    <p:sldId id="577" r:id="rId10"/>
    <p:sldId id="581" r:id="rId11"/>
    <p:sldId id="583" r:id="rId12"/>
    <p:sldId id="585" r:id="rId13"/>
    <p:sldId id="587" r:id="rId14"/>
    <p:sldId id="589" r:id="rId15"/>
    <p:sldId id="605" r:id="rId16"/>
    <p:sldId id="591" r:id="rId17"/>
    <p:sldId id="606" r:id="rId18"/>
    <p:sldId id="603" r:id="rId19"/>
    <p:sldId id="567" r:id="rId20"/>
    <p:sldId id="523" r:id="rId21"/>
    <p:sldId id="570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4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97F52"/>
    <a:srgbClr val="4F8D65"/>
    <a:srgbClr val="377A4F"/>
    <a:srgbClr val="404040"/>
    <a:srgbClr val="595959"/>
    <a:srgbClr val="262626"/>
    <a:srgbClr val="7F7F7F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595" y="48"/>
      </p:cViewPr>
      <p:guideLst>
        <p:guide orient="horz" pos="234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CB478-FE5B-48B8-ACE8-D9B869B7EB7A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7A46C-FDAB-43AD-9F50-247EFE04A7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7A46C-FDAB-43AD-9F50-247EFE04A74C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7A46C-FDAB-43AD-9F50-247EFE04A74C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7A46C-FDAB-43AD-9F50-247EFE04A74C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7A46C-FDAB-43AD-9F50-247EFE04A74C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7A46C-FDAB-43AD-9F50-247EFE04A74C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5338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7A46C-FDAB-43AD-9F50-247EFE04A74C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7A46C-FDAB-43AD-9F50-247EFE04A74C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0203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7A46C-FDAB-43AD-9F50-247EFE04A74C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7069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4"/>
          </a:xfrm>
        </p:spPr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48022" y="1087195"/>
            <a:ext cx="10295954" cy="459503"/>
          </a:xfrm>
        </p:spPr>
        <p:txBody>
          <a:bodyPr lIns="0" tIns="0" rIns="0" bIns="0"/>
          <a:lstStyle>
            <a:lvl1pPr>
              <a:defRPr sz="2855" b="1" i="0">
                <a:solidFill>
                  <a:srgbClr val="3F3F3F"/>
                </a:solidFill>
                <a:latin typeface="微软雅黑" panose="020B0503020204020204" pitchFamily="34" charset="-122"/>
                <a:cs typeface="微软雅黑" panose="020B0503020204020204" pitchFamily="34" charset="-122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4655" y="2634716"/>
            <a:ext cx="8551776" cy="2244540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.sv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gzt.mayihr.com/event/adver2?from=zqbc_20200929zbkkj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yihr.com/event/event_2.php?from=zqbc_2020929zbkkj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sv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4.svg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3.png"/><Relationship Id="rId1" Type="http://schemas.openxmlformats.org/officeDocument/2006/relationships/tags" Target="../tags/tag7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5" Type="http://schemas.openxmlformats.org/officeDocument/2006/relationships/image" Target="../media/image17.pn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13" Type="http://schemas.openxmlformats.org/officeDocument/2006/relationships/image" Target="../media/image29.jpeg"/><Relationship Id="rId18" Type="http://schemas.openxmlformats.org/officeDocument/2006/relationships/image" Target="../media/image4.sv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12" Type="http://schemas.openxmlformats.org/officeDocument/2006/relationships/image" Target="../media/image28.jpeg"/><Relationship Id="rId17" Type="http://schemas.openxmlformats.org/officeDocument/2006/relationships/image" Target="../media/image3.png"/><Relationship Id="rId2" Type="http://schemas.openxmlformats.org/officeDocument/2006/relationships/image" Target="../media/image18.png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jpeg"/><Relationship Id="rId11" Type="http://schemas.openxmlformats.org/officeDocument/2006/relationships/image" Target="../media/image27.jpeg"/><Relationship Id="rId5" Type="http://schemas.openxmlformats.org/officeDocument/2006/relationships/image" Target="../media/image21.jpeg"/><Relationship Id="rId15" Type="http://schemas.openxmlformats.org/officeDocument/2006/relationships/image" Target="../media/image31.png"/><Relationship Id="rId10" Type="http://schemas.openxmlformats.org/officeDocument/2006/relationships/image" Target="../media/image26.jpeg"/><Relationship Id="rId4" Type="http://schemas.openxmlformats.org/officeDocument/2006/relationships/image" Target="../media/image20.jpeg"/><Relationship Id="rId9" Type="http://schemas.openxmlformats.org/officeDocument/2006/relationships/image" Target="../media/image25.jpeg"/><Relationship Id="rId14" Type="http://schemas.openxmlformats.org/officeDocument/2006/relationships/image" Target="../media/image3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49A63"/>
              </a:gs>
              <a:gs pos="100000">
                <a:srgbClr val="2B6640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727580" y="2310382"/>
            <a:ext cx="5154178" cy="4971511"/>
            <a:chOff x="8705175" y="708628"/>
            <a:chExt cx="408400" cy="393926"/>
          </a:xfrm>
          <a:solidFill>
            <a:schemeClr val="bg1">
              <a:alpha val="10000"/>
            </a:schemeClr>
          </a:solidFill>
        </p:grpSpPr>
        <p:sp>
          <p:nvSpPr>
            <p:cNvPr id="10" name="Freeform 5"/>
            <p:cNvSpPr>
              <a:spLocks noEditPoints="1"/>
            </p:cNvSpPr>
            <p:nvPr/>
          </p:nvSpPr>
          <p:spPr bwMode="auto">
            <a:xfrm>
              <a:off x="8705175" y="791951"/>
              <a:ext cx="210459" cy="310603"/>
            </a:xfrm>
            <a:custGeom>
              <a:avLst/>
              <a:gdLst>
                <a:gd name="T0" fmla="*/ 286 w 286"/>
                <a:gd name="T1" fmla="*/ 229 h 421"/>
                <a:gd name="T2" fmla="*/ 265 w 286"/>
                <a:gd name="T3" fmla="*/ 163 h 421"/>
                <a:gd name="T4" fmla="*/ 176 w 286"/>
                <a:gd name="T5" fmla="*/ 0 h 421"/>
                <a:gd name="T6" fmla="*/ 109 w 286"/>
                <a:gd name="T7" fmla="*/ 38 h 421"/>
                <a:gd name="T8" fmla="*/ 170 w 286"/>
                <a:gd name="T9" fmla="*/ 31 h 421"/>
                <a:gd name="T10" fmla="*/ 250 w 286"/>
                <a:gd name="T11" fmla="*/ 146 h 421"/>
                <a:gd name="T12" fmla="*/ 186 w 286"/>
                <a:gd name="T13" fmla="*/ 116 h 421"/>
                <a:gd name="T14" fmla="*/ 83 w 286"/>
                <a:gd name="T15" fmla="*/ 42 h 421"/>
                <a:gd name="T16" fmla="*/ 34 w 286"/>
                <a:gd name="T17" fmla="*/ 101 h 421"/>
                <a:gd name="T18" fmla="*/ 88 w 286"/>
                <a:gd name="T19" fmla="*/ 73 h 421"/>
                <a:gd name="T20" fmla="*/ 169 w 286"/>
                <a:gd name="T21" fmla="*/ 115 h 421"/>
                <a:gd name="T22" fmla="*/ 0 w 286"/>
                <a:gd name="T23" fmla="*/ 237 h 421"/>
                <a:gd name="T24" fmla="*/ 159 w 286"/>
                <a:gd name="T25" fmla="*/ 343 h 421"/>
                <a:gd name="T26" fmla="*/ 130 w 286"/>
                <a:gd name="T27" fmla="*/ 421 h 421"/>
                <a:gd name="T28" fmla="*/ 269 w 286"/>
                <a:gd name="T29" fmla="*/ 290 h 421"/>
                <a:gd name="T30" fmla="*/ 268 w 286"/>
                <a:gd name="T31" fmla="*/ 290 h 421"/>
                <a:gd name="T32" fmla="*/ 286 w 286"/>
                <a:gd name="T33" fmla="*/ 229 h 421"/>
                <a:gd name="T34" fmla="*/ 109 w 286"/>
                <a:gd name="T35" fmla="*/ 224 h 421"/>
                <a:gd name="T36" fmla="*/ 140 w 286"/>
                <a:gd name="T37" fmla="*/ 193 h 421"/>
                <a:gd name="T38" fmla="*/ 171 w 286"/>
                <a:gd name="T39" fmla="*/ 224 h 421"/>
                <a:gd name="T40" fmla="*/ 140 w 286"/>
                <a:gd name="T41" fmla="*/ 255 h 421"/>
                <a:gd name="T42" fmla="*/ 109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286" y="229"/>
                  </a:moveTo>
                  <a:cubicBezTo>
                    <a:pt x="286" y="204"/>
                    <a:pt x="278" y="182"/>
                    <a:pt x="265" y="163"/>
                  </a:cubicBezTo>
                  <a:cubicBezTo>
                    <a:pt x="258" y="137"/>
                    <a:pt x="229" y="39"/>
                    <a:pt x="176" y="0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109" y="38"/>
                    <a:pt x="158" y="57"/>
                    <a:pt x="170" y="31"/>
                  </a:cubicBezTo>
                  <a:cubicBezTo>
                    <a:pt x="180" y="8"/>
                    <a:pt x="232" y="88"/>
                    <a:pt x="250" y="146"/>
                  </a:cubicBezTo>
                  <a:cubicBezTo>
                    <a:pt x="233" y="130"/>
                    <a:pt x="211" y="119"/>
                    <a:pt x="186" y="116"/>
                  </a:cubicBezTo>
                  <a:cubicBezTo>
                    <a:pt x="159" y="86"/>
                    <a:pt x="121" y="53"/>
                    <a:pt x="83" y="42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87" y="101"/>
                    <a:pt x="88" y="73"/>
                  </a:cubicBezTo>
                  <a:cubicBezTo>
                    <a:pt x="90" y="54"/>
                    <a:pt x="132" y="81"/>
                    <a:pt x="169" y="115"/>
                  </a:cubicBezTo>
                  <a:cubicBezTo>
                    <a:pt x="106" y="117"/>
                    <a:pt x="0" y="175"/>
                    <a:pt x="0" y="237"/>
                  </a:cubicBezTo>
                  <a:cubicBezTo>
                    <a:pt x="0" y="296"/>
                    <a:pt x="95" y="337"/>
                    <a:pt x="159" y="343"/>
                  </a:cubicBezTo>
                  <a:cubicBezTo>
                    <a:pt x="154" y="395"/>
                    <a:pt x="130" y="421"/>
                    <a:pt x="130" y="421"/>
                  </a:cubicBezTo>
                  <a:cubicBezTo>
                    <a:pt x="228" y="375"/>
                    <a:pt x="269" y="290"/>
                    <a:pt x="269" y="290"/>
                  </a:cubicBezTo>
                  <a:cubicBezTo>
                    <a:pt x="268" y="290"/>
                    <a:pt x="268" y="290"/>
                    <a:pt x="268" y="290"/>
                  </a:cubicBezTo>
                  <a:cubicBezTo>
                    <a:pt x="280" y="273"/>
                    <a:pt x="286" y="252"/>
                    <a:pt x="286" y="229"/>
                  </a:cubicBezTo>
                  <a:moveTo>
                    <a:pt x="109" y="224"/>
                  </a:moveTo>
                  <a:cubicBezTo>
                    <a:pt x="109" y="207"/>
                    <a:pt x="123" y="193"/>
                    <a:pt x="140" y="193"/>
                  </a:cubicBezTo>
                  <a:cubicBezTo>
                    <a:pt x="157" y="193"/>
                    <a:pt x="171" y="207"/>
                    <a:pt x="171" y="224"/>
                  </a:cubicBezTo>
                  <a:cubicBezTo>
                    <a:pt x="171" y="241"/>
                    <a:pt x="157" y="255"/>
                    <a:pt x="140" y="255"/>
                  </a:cubicBezTo>
                  <a:cubicBezTo>
                    <a:pt x="123" y="255"/>
                    <a:pt x="109" y="241"/>
                    <a:pt x="109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8903116" y="708628"/>
              <a:ext cx="210459" cy="310603"/>
            </a:xfrm>
            <a:custGeom>
              <a:avLst/>
              <a:gdLst>
                <a:gd name="T0" fmla="*/ 0 w 286"/>
                <a:gd name="T1" fmla="*/ 229 h 421"/>
                <a:gd name="T2" fmla="*/ 21 w 286"/>
                <a:gd name="T3" fmla="*/ 163 h 421"/>
                <a:gd name="T4" fmla="*/ 110 w 286"/>
                <a:gd name="T5" fmla="*/ 0 h 421"/>
                <a:gd name="T6" fmla="*/ 177 w 286"/>
                <a:gd name="T7" fmla="*/ 38 h 421"/>
                <a:gd name="T8" fmla="*/ 116 w 286"/>
                <a:gd name="T9" fmla="*/ 30 h 421"/>
                <a:gd name="T10" fmla="*/ 36 w 286"/>
                <a:gd name="T11" fmla="*/ 146 h 421"/>
                <a:gd name="T12" fmla="*/ 100 w 286"/>
                <a:gd name="T13" fmla="*/ 116 h 421"/>
                <a:gd name="T14" fmla="*/ 203 w 286"/>
                <a:gd name="T15" fmla="*/ 42 h 421"/>
                <a:gd name="T16" fmla="*/ 252 w 286"/>
                <a:gd name="T17" fmla="*/ 101 h 421"/>
                <a:gd name="T18" fmla="*/ 198 w 286"/>
                <a:gd name="T19" fmla="*/ 72 h 421"/>
                <a:gd name="T20" fmla="*/ 117 w 286"/>
                <a:gd name="T21" fmla="*/ 115 h 421"/>
                <a:gd name="T22" fmla="*/ 286 w 286"/>
                <a:gd name="T23" fmla="*/ 237 h 421"/>
                <a:gd name="T24" fmla="*/ 127 w 286"/>
                <a:gd name="T25" fmla="*/ 342 h 421"/>
                <a:gd name="T26" fmla="*/ 156 w 286"/>
                <a:gd name="T27" fmla="*/ 421 h 421"/>
                <a:gd name="T28" fmla="*/ 17 w 286"/>
                <a:gd name="T29" fmla="*/ 290 h 421"/>
                <a:gd name="T30" fmla="*/ 18 w 286"/>
                <a:gd name="T31" fmla="*/ 290 h 421"/>
                <a:gd name="T32" fmla="*/ 0 w 286"/>
                <a:gd name="T33" fmla="*/ 229 h 421"/>
                <a:gd name="T34" fmla="*/ 177 w 286"/>
                <a:gd name="T35" fmla="*/ 224 h 421"/>
                <a:gd name="T36" fmla="*/ 146 w 286"/>
                <a:gd name="T37" fmla="*/ 193 h 421"/>
                <a:gd name="T38" fmla="*/ 115 w 286"/>
                <a:gd name="T39" fmla="*/ 224 h 421"/>
                <a:gd name="T40" fmla="*/ 146 w 286"/>
                <a:gd name="T41" fmla="*/ 254 h 421"/>
                <a:gd name="T42" fmla="*/ 177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0" y="229"/>
                  </a:moveTo>
                  <a:cubicBezTo>
                    <a:pt x="0" y="204"/>
                    <a:pt x="8" y="182"/>
                    <a:pt x="21" y="163"/>
                  </a:cubicBezTo>
                  <a:cubicBezTo>
                    <a:pt x="28" y="137"/>
                    <a:pt x="57" y="39"/>
                    <a:pt x="110" y="0"/>
                  </a:cubicBezTo>
                  <a:cubicBezTo>
                    <a:pt x="177" y="38"/>
                    <a:pt x="177" y="38"/>
                    <a:pt x="177" y="38"/>
                  </a:cubicBezTo>
                  <a:cubicBezTo>
                    <a:pt x="177" y="38"/>
                    <a:pt x="128" y="57"/>
                    <a:pt x="116" y="30"/>
                  </a:cubicBezTo>
                  <a:cubicBezTo>
                    <a:pt x="106" y="8"/>
                    <a:pt x="54" y="88"/>
                    <a:pt x="36" y="146"/>
                  </a:cubicBezTo>
                  <a:cubicBezTo>
                    <a:pt x="53" y="130"/>
                    <a:pt x="75" y="119"/>
                    <a:pt x="100" y="116"/>
                  </a:cubicBezTo>
                  <a:cubicBezTo>
                    <a:pt x="127" y="86"/>
                    <a:pt x="165" y="52"/>
                    <a:pt x="203" y="42"/>
                  </a:cubicBezTo>
                  <a:cubicBezTo>
                    <a:pt x="252" y="101"/>
                    <a:pt x="252" y="101"/>
                    <a:pt x="252" y="101"/>
                  </a:cubicBezTo>
                  <a:cubicBezTo>
                    <a:pt x="252" y="101"/>
                    <a:pt x="199" y="101"/>
                    <a:pt x="198" y="72"/>
                  </a:cubicBezTo>
                  <a:cubicBezTo>
                    <a:pt x="197" y="54"/>
                    <a:pt x="154" y="81"/>
                    <a:pt x="117" y="115"/>
                  </a:cubicBezTo>
                  <a:cubicBezTo>
                    <a:pt x="180" y="117"/>
                    <a:pt x="286" y="175"/>
                    <a:pt x="286" y="237"/>
                  </a:cubicBezTo>
                  <a:cubicBezTo>
                    <a:pt x="286" y="296"/>
                    <a:pt x="191" y="337"/>
                    <a:pt x="127" y="342"/>
                  </a:cubicBezTo>
                  <a:cubicBezTo>
                    <a:pt x="132" y="395"/>
                    <a:pt x="156" y="421"/>
                    <a:pt x="156" y="421"/>
                  </a:cubicBezTo>
                  <a:cubicBezTo>
                    <a:pt x="58" y="375"/>
                    <a:pt x="17" y="290"/>
                    <a:pt x="17" y="290"/>
                  </a:cubicBezTo>
                  <a:cubicBezTo>
                    <a:pt x="18" y="290"/>
                    <a:pt x="18" y="290"/>
                    <a:pt x="18" y="290"/>
                  </a:cubicBezTo>
                  <a:cubicBezTo>
                    <a:pt x="6" y="272"/>
                    <a:pt x="0" y="251"/>
                    <a:pt x="0" y="229"/>
                  </a:cubicBezTo>
                  <a:moveTo>
                    <a:pt x="177" y="224"/>
                  </a:moveTo>
                  <a:cubicBezTo>
                    <a:pt x="177" y="207"/>
                    <a:pt x="163" y="193"/>
                    <a:pt x="146" y="193"/>
                  </a:cubicBezTo>
                  <a:cubicBezTo>
                    <a:pt x="129" y="193"/>
                    <a:pt x="115" y="207"/>
                    <a:pt x="115" y="224"/>
                  </a:cubicBezTo>
                  <a:cubicBezTo>
                    <a:pt x="115" y="241"/>
                    <a:pt x="129" y="254"/>
                    <a:pt x="146" y="254"/>
                  </a:cubicBezTo>
                  <a:cubicBezTo>
                    <a:pt x="163" y="254"/>
                    <a:pt x="177" y="241"/>
                    <a:pt x="177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pic>
        <p:nvPicPr>
          <p:cNvPr id="12" name="图形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452685" y="2405183"/>
            <a:ext cx="832999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本</a:t>
            </a:r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</a:rPr>
              <a:t>PPT</a:t>
            </a:r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为</a:t>
            </a:r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</a:rPr>
              <a:t>《</a:t>
            </a:r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岗位价值评估</a:t>
            </a:r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</a:rPr>
              <a:t>》</a:t>
            </a:r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直播课件内容</a:t>
            </a:r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r>
              <a:rPr lang="zh-CN" altLang="en-US" sz="20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直播回看地址： （在页面中点击观看回放，注册后即可观看）</a:t>
            </a:r>
            <a:br>
              <a:rPr lang="zh-CN" altLang="en-US" sz="2000" dirty="0">
                <a:solidFill>
                  <a:schemeClr val="bg1"/>
                </a:solidFill>
              </a:rPr>
            </a:br>
            <a:r>
              <a:rPr lang="en-US" altLang="zh-CN" sz="2000" b="0" i="0" u="sng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https://app.ma.scrmtech.com/meetings/MeetingPc/Detail?pf_uid=13363_1571&amp;id=24158&amp;pf_type=3</a:t>
            </a:r>
            <a:endParaRPr lang="en-US" altLang="zh-CN" sz="2000" u="sng" dirty="0">
              <a:solidFill>
                <a:schemeClr val="bg1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36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5342" y="2821960"/>
            <a:ext cx="285606" cy="1912620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 marR="5080" algn="just">
              <a:lnSpc>
                <a:spcPct val="101000"/>
              </a:lnSpc>
              <a:spcBef>
                <a:spcPts val="105"/>
              </a:spcBef>
            </a:pPr>
            <a:r>
              <a:rPr sz="2040" b="1" spc="2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岗 位 价 值 评 估</a:t>
            </a:r>
            <a:endParaRPr sz="204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63230" y="1237697"/>
            <a:ext cx="7591307" cy="45148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527050" indent="-514350">
              <a:lnSpc>
                <a:spcPct val="100000"/>
              </a:lnSpc>
              <a:spcBef>
                <a:spcPts val="105"/>
              </a:spcBef>
              <a:buFont typeface="+mj-ea"/>
              <a:buAutoNum type="circleNumDbPlain" startAt="3"/>
            </a:pPr>
            <a:r>
              <a:rPr spc="5" dirty="0"/>
              <a:t>基于岗位评估结果，分析薪酬的外部竞争力</a:t>
            </a:r>
          </a:p>
        </p:txBody>
      </p:sp>
      <p:sp>
        <p:nvSpPr>
          <p:cNvPr id="4" name="object 4"/>
          <p:cNvSpPr/>
          <p:nvPr/>
        </p:nvSpPr>
        <p:spPr>
          <a:xfrm>
            <a:off x="3420492" y="2820715"/>
            <a:ext cx="92591" cy="870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" name="object 5"/>
          <p:cNvSpPr txBox="1"/>
          <p:nvPr/>
        </p:nvSpPr>
        <p:spPr>
          <a:xfrm>
            <a:off x="3076363" y="2311679"/>
            <a:ext cx="3190035" cy="3194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50"/>
              </a:lnSpc>
            </a:pPr>
            <a:r>
              <a:rPr sz="1090" spc="15" dirty="0">
                <a:latin typeface="Arial" panose="020B0604020202020204"/>
                <a:cs typeface="Arial" panose="020B0604020202020204"/>
              </a:rPr>
              <a:t>RMB</a:t>
            </a:r>
            <a:endParaRPr sz="109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00000"/>
              </a:lnSpc>
            </a:pPr>
            <a:endParaRPr sz="1180">
              <a:latin typeface="Times New Roman" panose="02020603050405020304"/>
              <a:cs typeface="Times New Roman" panose="02020603050405020304"/>
            </a:endParaRPr>
          </a:p>
          <a:p>
            <a:pPr marL="556260" marR="1903730">
              <a:lnSpc>
                <a:spcPct val="125000"/>
              </a:lnSpc>
              <a:spcBef>
                <a:spcPts val="920"/>
              </a:spcBef>
            </a:pPr>
            <a:r>
              <a:rPr sz="770" spc="5" dirty="0">
                <a:latin typeface="Arial" panose="020B0604020202020204"/>
                <a:cs typeface="Arial" panose="020B0604020202020204"/>
              </a:rPr>
              <a:t>Incumbent </a:t>
            </a:r>
            <a:r>
              <a:rPr sz="770" spc="10" dirty="0">
                <a:latin typeface="Arial" panose="020B0604020202020204"/>
                <a:cs typeface="Arial" panose="020B0604020202020204"/>
              </a:rPr>
              <a:t>comp</a:t>
            </a:r>
            <a:r>
              <a:rPr sz="770" spc="-180" dirty="0">
                <a:latin typeface="Arial" panose="020B0604020202020204"/>
                <a:cs typeface="Arial" panose="020B0604020202020204"/>
              </a:rPr>
              <a:t> </a:t>
            </a:r>
            <a:r>
              <a:rPr sz="770" spc="10" dirty="0">
                <a:latin typeface="Arial" panose="020B0604020202020204"/>
                <a:cs typeface="Arial" panose="020B0604020202020204"/>
              </a:rPr>
              <a:t>data  Company </a:t>
            </a:r>
            <a:r>
              <a:rPr sz="770" spc="5" dirty="0">
                <a:latin typeface="Arial" panose="020B0604020202020204"/>
                <a:cs typeface="Arial" panose="020B0604020202020204"/>
              </a:rPr>
              <a:t>trendline  </a:t>
            </a:r>
            <a:r>
              <a:rPr sz="770" spc="10" dirty="0">
                <a:latin typeface="Arial" panose="020B0604020202020204"/>
                <a:cs typeface="Arial" panose="020B0604020202020204"/>
              </a:rPr>
              <a:t>Market 90th </a:t>
            </a:r>
            <a:r>
              <a:rPr sz="770" spc="15" dirty="0">
                <a:latin typeface="Arial" panose="020B0604020202020204"/>
                <a:cs typeface="Arial" panose="020B0604020202020204"/>
              </a:rPr>
              <a:t>P  </a:t>
            </a:r>
            <a:r>
              <a:rPr sz="770" spc="10" dirty="0">
                <a:latin typeface="Arial" panose="020B0604020202020204"/>
                <a:cs typeface="Arial" panose="020B0604020202020204"/>
              </a:rPr>
              <a:t>Market 75th</a:t>
            </a:r>
            <a:r>
              <a:rPr sz="770" spc="-185" dirty="0">
                <a:latin typeface="Arial" panose="020B0604020202020204"/>
                <a:cs typeface="Arial" panose="020B0604020202020204"/>
              </a:rPr>
              <a:t> </a:t>
            </a:r>
            <a:r>
              <a:rPr sz="770" spc="15" dirty="0">
                <a:latin typeface="Arial" panose="020B0604020202020204"/>
                <a:cs typeface="Arial" panose="020B0604020202020204"/>
              </a:rPr>
              <a:t>P</a:t>
            </a:r>
            <a:endParaRPr sz="770">
              <a:latin typeface="Arial" panose="020B0604020202020204"/>
              <a:cs typeface="Arial" panose="020B0604020202020204"/>
            </a:endParaRPr>
          </a:p>
          <a:p>
            <a:pPr marL="556260">
              <a:lnSpc>
                <a:spcPct val="100000"/>
              </a:lnSpc>
              <a:spcBef>
                <a:spcPts val="110"/>
              </a:spcBef>
            </a:pPr>
            <a:r>
              <a:rPr sz="770" spc="10" dirty="0">
                <a:latin typeface="Arial" panose="020B0604020202020204"/>
                <a:cs typeface="Arial" panose="020B0604020202020204"/>
              </a:rPr>
              <a:t>Market</a:t>
            </a:r>
            <a:r>
              <a:rPr sz="770" spc="-90" dirty="0">
                <a:latin typeface="Arial" panose="020B0604020202020204"/>
                <a:cs typeface="Arial" panose="020B0604020202020204"/>
              </a:rPr>
              <a:t> </a:t>
            </a:r>
            <a:r>
              <a:rPr sz="770" spc="10" dirty="0">
                <a:latin typeface="Arial" panose="020B0604020202020204"/>
                <a:cs typeface="Arial" panose="020B0604020202020204"/>
              </a:rPr>
              <a:t>50th</a:t>
            </a:r>
            <a:r>
              <a:rPr sz="770" spc="-145" dirty="0">
                <a:latin typeface="Arial" panose="020B0604020202020204"/>
                <a:cs typeface="Arial" panose="020B0604020202020204"/>
              </a:rPr>
              <a:t> </a:t>
            </a:r>
            <a:r>
              <a:rPr sz="770" spc="15" dirty="0">
                <a:latin typeface="Arial" panose="020B0604020202020204"/>
                <a:cs typeface="Arial" panose="020B0604020202020204"/>
              </a:rPr>
              <a:t>P</a:t>
            </a:r>
            <a:endParaRPr sz="770">
              <a:latin typeface="Arial" panose="020B0604020202020204"/>
              <a:cs typeface="Arial" panose="020B0604020202020204"/>
            </a:endParaRPr>
          </a:p>
          <a:p>
            <a:pPr marL="556260">
              <a:lnSpc>
                <a:spcPct val="100000"/>
              </a:lnSpc>
              <a:spcBef>
                <a:spcPts val="230"/>
              </a:spcBef>
            </a:pPr>
            <a:r>
              <a:rPr sz="770" spc="10" dirty="0">
                <a:latin typeface="Arial" panose="020B0604020202020204"/>
                <a:cs typeface="Arial" panose="020B0604020202020204"/>
              </a:rPr>
              <a:t>Market</a:t>
            </a:r>
            <a:r>
              <a:rPr sz="770" spc="-90" dirty="0">
                <a:latin typeface="Arial" panose="020B0604020202020204"/>
                <a:cs typeface="Arial" panose="020B0604020202020204"/>
              </a:rPr>
              <a:t> </a:t>
            </a:r>
            <a:r>
              <a:rPr sz="770" spc="10" dirty="0">
                <a:latin typeface="Arial" panose="020B0604020202020204"/>
                <a:cs typeface="Arial" panose="020B0604020202020204"/>
              </a:rPr>
              <a:t>25th</a:t>
            </a:r>
            <a:r>
              <a:rPr sz="770" spc="-145" dirty="0">
                <a:latin typeface="Arial" panose="020B0604020202020204"/>
                <a:cs typeface="Arial" panose="020B0604020202020204"/>
              </a:rPr>
              <a:t> </a:t>
            </a:r>
            <a:r>
              <a:rPr sz="770" spc="15" dirty="0">
                <a:latin typeface="Arial" panose="020B0604020202020204"/>
                <a:cs typeface="Arial" panose="020B0604020202020204"/>
              </a:rPr>
              <a:t>P</a:t>
            </a:r>
            <a:endParaRPr sz="77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00000"/>
              </a:lnSpc>
            </a:pPr>
            <a:endParaRPr sz="905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905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905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905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905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905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905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905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905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905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905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905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60">
              <a:latin typeface="Times New Roman" panose="02020603050405020304"/>
              <a:cs typeface="Times New Roman" panose="02020603050405020304"/>
            </a:endParaRPr>
          </a:p>
          <a:p>
            <a:pPr marL="1848485">
              <a:lnSpc>
                <a:spcPct val="100000"/>
              </a:lnSpc>
            </a:pPr>
            <a:r>
              <a:rPr sz="1090" spc="10" dirty="0">
                <a:latin typeface="Arial" panose="020B0604020202020204"/>
                <a:cs typeface="Arial" panose="020B0604020202020204"/>
              </a:rPr>
              <a:t>Mary Kay </a:t>
            </a:r>
            <a:r>
              <a:rPr sz="1090" spc="-5" dirty="0">
                <a:latin typeface="Arial" panose="020B0604020202020204"/>
                <a:cs typeface="Arial" panose="020B0604020202020204"/>
              </a:rPr>
              <a:t>Internal</a:t>
            </a:r>
            <a:r>
              <a:rPr sz="1090" spc="-140" dirty="0">
                <a:latin typeface="Arial" panose="020B0604020202020204"/>
                <a:cs typeface="Arial" panose="020B0604020202020204"/>
              </a:rPr>
              <a:t> </a:t>
            </a:r>
            <a:r>
              <a:rPr sz="1090" dirty="0">
                <a:latin typeface="Arial" panose="020B0604020202020204"/>
                <a:cs typeface="Arial" panose="020B0604020202020204"/>
              </a:rPr>
              <a:t>Grade</a:t>
            </a:r>
            <a:endParaRPr sz="1090">
              <a:latin typeface="Arial" panose="020B0604020202020204"/>
              <a:cs typeface="Arial" panose="020B0604020202020204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77607" y="2153226"/>
            <a:ext cx="4062976" cy="3671995"/>
          </a:xfrm>
          <a:custGeom>
            <a:avLst/>
            <a:gdLst/>
            <a:ahLst/>
            <a:cxnLst/>
            <a:rect l="l" t="t" r="r" b="b"/>
            <a:pathLst>
              <a:path w="4480560" h="4049395">
                <a:moveTo>
                  <a:pt x="0" y="0"/>
                </a:moveTo>
                <a:lnTo>
                  <a:pt x="4480560" y="0"/>
                </a:lnTo>
                <a:lnTo>
                  <a:pt x="4480560" y="4049268"/>
                </a:lnTo>
                <a:lnTo>
                  <a:pt x="0" y="404926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" name="object 7"/>
          <p:cNvSpPr/>
          <p:nvPr/>
        </p:nvSpPr>
        <p:spPr>
          <a:xfrm>
            <a:off x="2277607" y="2153226"/>
            <a:ext cx="4062976" cy="3671995"/>
          </a:xfrm>
          <a:custGeom>
            <a:avLst/>
            <a:gdLst/>
            <a:ahLst/>
            <a:cxnLst/>
            <a:rect l="l" t="t" r="r" b="b"/>
            <a:pathLst>
              <a:path w="4480560" h="4049395">
                <a:moveTo>
                  <a:pt x="0" y="0"/>
                </a:moveTo>
                <a:lnTo>
                  <a:pt x="0" y="4049267"/>
                </a:lnTo>
                <a:lnTo>
                  <a:pt x="4480559" y="4049267"/>
                </a:lnTo>
                <a:lnTo>
                  <a:pt x="4480559" y="0"/>
                </a:lnTo>
                <a:lnTo>
                  <a:pt x="0" y="0"/>
                </a:lnTo>
                <a:close/>
              </a:path>
            </a:pathLst>
          </a:custGeom>
          <a:ln w="762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" name="object 8"/>
          <p:cNvSpPr/>
          <p:nvPr/>
        </p:nvSpPr>
        <p:spPr>
          <a:xfrm>
            <a:off x="2327358" y="2197449"/>
            <a:ext cx="3966239" cy="3591956"/>
          </a:xfrm>
          <a:custGeom>
            <a:avLst/>
            <a:gdLst/>
            <a:ahLst/>
            <a:cxnLst/>
            <a:rect l="l" t="t" r="r" b="b"/>
            <a:pathLst>
              <a:path w="4373880" h="3961129">
                <a:moveTo>
                  <a:pt x="0" y="0"/>
                </a:moveTo>
                <a:lnTo>
                  <a:pt x="4373880" y="0"/>
                </a:lnTo>
                <a:lnTo>
                  <a:pt x="4373880" y="3960876"/>
                </a:lnTo>
                <a:lnTo>
                  <a:pt x="0" y="396087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" name="object 9"/>
          <p:cNvSpPr/>
          <p:nvPr/>
        </p:nvSpPr>
        <p:spPr>
          <a:xfrm>
            <a:off x="2942331" y="2255492"/>
            <a:ext cx="3261436" cy="32876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" name="object 10"/>
          <p:cNvSpPr/>
          <p:nvPr/>
        </p:nvSpPr>
        <p:spPr>
          <a:xfrm>
            <a:off x="2945096" y="2270693"/>
            <a:ext cx="36277" cy="3285045"/>
          </a:xfrm>
          <a:custGeom>
            <a:avLst/>
            <a:gdLst/>
            <a:ahLst/>
            <a:cxnLst/>
            <a:rect l="l" t="t" r="r" b="b"/>
            <a:pathLst>
              <a:path w="40005" h="3622675">
                <a:moveTo>
                  <a:pt x="0" y="0"/>
                </a:moveTo>
                <a:lnTo>
                  <a:pt x="0" y="3622547"/>
                </a:lnTo>
                <a:lnTo>
                  <a:pt x="39624" y="362254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" name="object 11"/>
          <p:cNvSpPr/>
          <p:nvPr/>
        </p:nvSpPr>
        <p:spPr>
          <a:xfrm>
            <a:off x="2954769" y="5223952"/>
            <a:ext cx="36277" cy="1727"/>
          </a:xfrm>
          <a:custGeom>
            <a:avLst/>
            <a:gdLst/>
            <a:ahLst/>
            <a:cxnLst/>
            <a:rect l="l" t="t" r="r" b="b"/>
            <a:pathLst>
              <a:path w="40005" h="1904">
                <a:moveTo>
                  <a:pt x="-1524" y="761"/>
                </a:moveTo>
                <a:lnTo>
                  <a:pt x="41148" y="761"/>
                </a:lnTo>
              </a:path>
            </a:pathLst>
          </a:custGeom>
          <a:ln w="45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" name="object 12"/>
          <p:cNvSpPr/>
          <p:nvPr/>
        </p:nvSpPr>
        <p:spPr>
          <a:xfrm>
            <a:off x="2954769" y="4901954"/>
            <a:ext cx="36277" cy="1727"/>
          </a:xfrm>
          <a:custGeom>
            <a:avLst/>
            <a:gdLst/>
            <a:ahLst/>
            <a:cxnLst/>
            <a:rect l="l" t="t" r="r" b="b"/>
            <a:pathLst>
              <a:path w="40005" h="1904">
                <a:moveTo>
                  <a:pt x="-1524" y="761"/>
                </a:moveTo>
                <a:lnTo>
                  <a:pt x="41148" y="761"/>
                </a:lnTo>
              </a:path>
            </a:pathLst>
          </a:custGeom>
          <a:ln w="45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" name="object 13"/>
          <p:cNvSpPr/>
          <p:nvPr/>
        </p:nvSpPr>
        <p:spPr>
          <a:xfrm>
            <a:off x="2954769" y="4570282"/>
            <a:ext cx="36277" cy="1727"/>
          </a:xfrm>
          <a:custGeom>
            <a:avLst/>
            <a:gdLst/>
            <a:ahLst/>
            <a:cxnLst/>
            <a:rect l="l" t="t" r="r" b="b"/>
            <a:pathLst>
              <a:path w="40005" h="1904">
                <a:moveTo>
                  <a:pt x="-1524" y="762"/>
                </a:moveTo>
                <a:lnTo>
                  <a:pt x="41148" y="762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4" name="object 14"/>
          <p:cNvSpPr/>
          <p:nvPr/>
        </p:nvSpPr>
        <p:spPr>
          <a:xfrm>
            <a:off x="2954769" y="4239993"/>
            <a:ext cx="36277" cy="1727"/>
          </a:xfrm>
          <a:custGeom>
            <a:avLst/>
            <a:gdLst/>
            <a:ahLst/>
            <a:cxnLst/>
            <a:rect l="l" t="t" r="r" b="b"/>
            <a:pathLst>
              <a:path w="40005" h="1904">
                <a:moveTo>
                  <a:pt x="-1524" y="761"/>
                </a:moveTo>
                <a:lnTo>
                  <a:pt x="41148" y="761"/>
                </a:lnTo>
              </a:path>
            </a:pathLst>
          </a:custGeom>
          <a:ln w="45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5" name="object 15"/>
          <p:cNvSpPr/>
          <p:nvPr/>
        </p:nvSpPr>
        <p:spPr>
          <a:xfrm>
            <a:off x="2954769" y="3916613"/>
            <a:ext cx="36277" cy="1727"/>
          </a:xfrm>
          <a:custGeom>
            <a:avLst/>
            <a:gdLst/>
            <a:ahLst/>
            <a:cxnLst/>
            <a:rect l="l" t="t" r="r" b="b"/>
            <a:pathLst>
              <a:path w="40005" h="1904">
                <a:moveTo>
                  <a:pt x="-1524" y="762"/>
                </a:moveTo>
                <a:lnTo>
                  <a:pt x="41148" y="762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6" name="object 16"/>
          <p:cNvSpPr/>
          <p:nvPr/>
        </p:nvSpPr>
        <p:spPr>
          <a:xfrm>
            <a:off x="2954769" y="3586323"/>
            <a:ext cx="36277" cy="1727"/>
          </a:xfrm>
          <a:custGeom>
            <a:avLst/>
            <a:gdLst/>
            <a:ahLst/>
            <a:cxnLst/>
            <a:rect l="l" t="t" r="r" b="b"/>
            <a:pathLst>
              <a:path w="40005" h="1904">
                <a:moveTo>
                  <a:pt x="-1524" y="762"/>
                </a:moveTo>
                <a:lnTo>
                  <a:pt x="41148" y="762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7" name="object 17"/>
          <p:cNvSpPr/>
          <p:nvPr/>
        </p:nvSpPr>
        <p:spPr>
          <a:xfrm>
            <a:off x="2954769" y="3254652"/>
            <a:ext cx="36277" cy="1727"/>
          </a:xfrm>
          <a:custGeom>
            <a:avLst/>
            <a:gdLst/>
            <a:ahLst/>
            <a:cxnLst/>
            <a:rect l="l" t="t" r="r" b="b"/>
            <a:pathLst>
              <a:path w="40005" h="1904">
                <a:moveTo>
                  <a:pt x="-1524" y="762"/>
                </a:moveTo>
                <a:lnTo>
                  <a:pt x="41148" y="762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8" name="object 18"/>
          <p:cNvSpPr/>
          <p:nvPr/>
        </p:nvSpPr>
        <p:spPr>
          <a:xfrm>
            <a:off x="2954769" y="2922981"/>
            <a:ext cx="36277" cy="1727"/>
          </a:xfrm>
          <a:custGeom>
            <a:avLst/>
            <a:gdLst/>
            <a:ahLst/>
            <a:cxnLst/>
            <a:rect l="l" t="t" r="r" b="b"/>
            <a:pathLst>
              <a:path w="40005" h="1905">
                <a:moveTo>
                  <a:pt x="-1524" y="762"/>
                </a:moveTo>
                <a:lnTo>
                  <a:pt x="41148" y="762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9" name="object 19"/>
          <p:cNvSpPr/>
          <p:nvPr/>
        </p:nvSpPr>
        <p:spPr>
          <a:xfrm>
            <a:off x="2954769" y="2600983"/>
            <a:ext cx="36277" cy="1727"/>
          </a:xfrm>
          <a:custGeom>
            <a:avLst/>
            <a:gdLst/>
            <a:ahLst/>
            <a:cxnLst/>
            <a:rect l="l" t="t" r="r" b="b"/>
            <a:pathLst>
              <a:path w="40005" h="1905">
                <a:moveTo>
                  <a:pt x="-1524" y="762"/>
                </a:moveTo>
                <a:lnTo>
                  <a:pt x="41148" y="762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0" name="object 20"/>
          <p:cNvSpPr/>
          <p:nvPr/>
        </p:nvSpPr>
        <p:spPr>
          <a:xfrm>
            <a:off x="2954769" y="2270693"/>
            <a:ext cx="36277" cy="1727"/>
          </a:xfrm>
          <a:custGeom>
            <a:avLst/>
            <a:gdLst/>
            <a:ahLst/>
            <a:cxnLst/>
            <a:rect l="l" t="t" r="r" b="b"/>
            <a:pathLst>
              <a:path w="40005" h="1905">
                <a:moveTo>
                  <a:pt x="-1524" y="762"/>
                </a:moveTo>
                <a:lnTo>
                  <a:pt x="41148" y="762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1" name="object 21"/>
          <p:cNvSpPr/>
          <p:nvPr/>
        </p:nvSpPr>
        <p:spPr>
          <a:xfrm>
            <a:off x="2954769" y="5555623"/>
            <a:ext cx="3260285" cy="1727"/>
          </a:xfrm>
          <a:custGeom>
            <a:avLst/>
            <a:gdLst/>
            <a:ahLst/>
            <a:cxnLst/>
            <a:rect l="l" t="t" r="r" b="b"/>
            <a:pathLst>
              <a:path w="3595370" h="1904">
                <a:moveTo>
                  <a:pt x="0" y="0"/>
                </a:moveTo>
                <a:lnTo>
                  <a:pt x="3595116" y="15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2" name="object 22"/>
          <p:cNvSpPr/>
          <p:nvPr/>
        </p:nvSpPr>
        <p:spPr>
          <a:xfrm>
            <a:off x="2954769" y="5522456"/>
            <a:ext cx="1727" cy="33397"/>
          </a:xfrm>
          <a:custGeom>
            <a:avLst/>
            <a:gdLst/>
            <a:ahLst/>
            <a:cxnLst/>
            <a:rect l="l" t="t" r="r" b="b"/>
            <a:pathLst>
              <a:path w="1905" h="36829">
                <a:moveTo>
                  <a:pt x="762" y="-1524"/>
                </a:moveTo>
                <a:lnTo>
                  <a:pt x="762" y="38099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3" name="object 23"/>
          <p:cNvSpPr/>
          <p:nvPr/>
        </p:nvSpPr>
        <p:spPr>
          <a:xfrm>
            <a:off x="3146863" y="5522456"/>
            <a:ext cx="1727" cy="33397"/>
          </a:xfrm>
          <a:custGeom>
            <a:avLst/>
            <a:gdLst/>
            <a:ahLst/>
            <a:cxnLst/>
            <a:rect l="l" t="t" r="r" b="b"/>
            <a:pathLst>
              <a:path w="1905" h="36829">
                <a:moveTo>
                  <a:pt x="762" y="-1524"/>
                </a:moveTo>
                <a:lnTo>
                  <a:pt x="762" y="38099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4" name="object 24"/>
          <p:cNvSpPr/>
          <p:nvPr/>
        </p:nvSpPr>
        <p:spPr>
          <a:xfrm>
            <a:off x="3340337" y="5522456"/>
            <a:ext cx="1727" cy="33397"/>
          </a:xfrm>
          <a:custGeom>
            <a:avLst/>
            <a:gdLst/>
            <a:ahLst/>
            <a:cxnLst/>
            <a:rect l="l" t="t" r="r" b="b"/>
            <a:pathLst>
              <a:path w="1905" h="36829">
                <a:moveTo>
                  <a:pt x="762" y="-1524"/>
                </a:moveTo>
                <a:lnTo>
                  <a:pt x="762" y="38099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5" name="object 25"/>
          <p:cNvSpPr/>
          <p:nvPr/>
        </p:nvSpPr>
        <p:spPr>
          <a:xfrm>
            <a:off x="3532431" y="5522456"/>
            <a:ext cx="1727" cy="33397"/>
          </a:xfrm>
          <a:custGeom>
            <a:avLst/>
            <a:gdLst/>
            <a:ahLst/>
            <a:cxnLst/>
            <a:rect l="l" t="t" r="r" b="b"/>
            <a:pathLst>
              <a:path w="1905" h="36829">
                <a:moveTo>
                  <a:pt x="762" y="-1524"/>
                </a:moveTo>
                <a:lnTo>
                  <a:pt x="762" y="38099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6" name="object 26"/>
          <p:cNvSpPr/>
          <p:nvPr/>
        </p:nvSpPr>
        <p:spPr>
          <a:xfrm>
            <a:off x="3724523" y="5522456"/>
            <a:ext cx="1727" cy="33397"/>
          </a:xfrm>
          <a:custGeom>
            <a:avLst/>
            <a:gdLst/>
            <a:ahLst/>
            <a:cxnLst/>
            <a:rect l="l" t="t" r="r" b="b"/>
            <a:pathLst>
              <a:path w="1905" h="36829">
                <a:moveTo>
                  <a:pt x="762" y="-1524"/>
                </a:moveTo>
                <a:lnTo>
                  <a:pt x="762" y="38099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7" name="object 27"/>
          <p:cNvSpPr/>
          <p:nvPr/>
        </p:nvSpPr>
        <p:spPr>
          <a:xfrm>
            <a:off x="3916617" y="5522456"/>
            <a:ext cx="1727" cy="33397"/>
          </a:xfrm>
          <a:custGeom>
            <a:avLst/>
            <a:gdLst/>
            <a:ahLst/>
            <a:cxnLst/>
            <a:rect l="l" t="t" r="r" b="b"/>
            <a:pathLst>
              <a:path w="1905" h="36829">
                <a:moveTo>
                  <a:pt x="761" y="-1524"/>
                </a:moveTo>
                <a:lnTo>
                  <a:pt x="761" y="38099"/>
                </a:lnTo>
              </a:path>
            </a:pathLst>
          </a:custGeom>
          <a:ln w="45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8" name="object 28"/>
          <p:cNvSpPr/>
          <p:nvPr/>
        </p:nvSpPr>
        <p:spPr>
          <a:xfrm>
            <a:off x="4110092" y="5522456"/>
            <a:ext cx="0" cy="33397"/>
          </a:xfrm>
          <a:custGeom>
            <a:avLst/>
            <a:gdLst/>
            <a:ahLst/>
            <a:cxnLst/>
            <a:rect l="l" t="t" r="r" b="b"/>
            <a:pathLst>
              <a:path h="36829">
                <a:moveTo>
                  <a:pt x="0" y="3657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9" name="object 29"/>
          <p:cNvSpPr/>
          <p:nvPr/>
        </p:nvSpPr>
        <p:spPr>
          <a:xfrm>
            <a:off x="4300803" y="5522456"/>
            <a:ext cx="1727" cy="33397"/>
          </a:xfrm>
          <a:custGeom>
            <a:avLst/>
            <a:gdLst/>
            <a:ahLst/>
            <a:cxnLst/>
            <a:rect l="l" t="t" r="r" b="b"/>
            <a:pathLst>
              <a:path w="1905" h="36829">
                <a:moveTo>
                  <a:pt x="762" y="-1524"/>
                </a:moveTo>
                <a:lnTo>
                  <a:pt x="762" y="38099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0" name="object 30"/>
          <p:cNvSpPr/>
          <p:nvPr/>
        </p:nvSpPr>
        <p:spPr>
          <a:xfrm>
            <a:off x="4492896" y="5522456"/>
            <a:ext cx="1727" cy="33397"/>
          </a:xfrm>
          <a:custGeom>
            <a:avLst/>
            <a:gdLst/>
            <a:ahLst/>
            <a:cxnLst/>
            <a:rect l="l" t="t" r="r" b="b"/>
            <a:pathLst>
              <a:path w="1904" h="36829">
                <a:moveTo>
                  <a:pt x="761" y="-1524"/>
                </a:moveTo>
                <a:lnTo>
                  <a:pt x="761" y="38099"/>
                </a:lnTo>
              </a:path>
            </a:pathLst>
          </a:custGeom>
          <a:ln w="45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1" name="object 31"/>
          <p:cNvSpPr/>
          <p:nvPr/>
        </p:nvSpPr>
        <p:spPr>
          <a:xfrm>
            <a:off x="4676698" y="5522456"/>
            <a:ext cx="1727" cy="33397"/>
          </a:xfrm>
          <a:custGeom>
            <a:avLst/>
            <a:gdLst/>
            <a:ahLst/>
            <a:cxnLst/>
            <a:rect l="l" t="t" r="r" b="b"/>
            <a:pathLst>
              <a:path w="1904" h="36829">
                <a:moveTo>
                  <a:pt x="761" y="-1524"/>
                </a:moveTo>
                <a:lnTo>
                  <a:pt x="761" y="38099"/>
                </a:lnTo>
              </a:path>
            </a:pathLst>
          </a:custGeom>
          <a:ln w="45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2" name="object 32"/>
          <p:cNvSpPr/>
          <p:nvPr/>
        </p:nvSpPr>
        <p:spPr>
          <a:xfrm>
            <a:off x="4868790" y="5522456"/>
            <a:ext cx="1727" cy="33397"/>
          </a:xfrm>
          <a:custGeom>
            <a:avLst/>
            <a:gdLst/>
            <a:ahLst/>
            <a:cxnLst/>
            <a:rect l="l" t="t" r="r" b="b"/>
            <a:pathLst>
              <a:path w="1904" h="36829">
                <a:moveTo>
                  <a:pt x="762" y="-1524"/>
                </a:moveTo>
                <a:lnTo>
                  <a:pt x="762" y="38099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3" name="object 33"/>
          <p:cNvSpPr/>
          <p:nvPr/>
        </p:nvSpPr>
        <p:spPr>
          <a:xfrm>
            <a:off x="5060883" y="5522456"/>
            <a:ext cx="1727" cy="33397"/>
          </a:xfrm>
          <a:custGeom>
            <a:avLst/>
            <a:gdLst/>
            <a:ahLst/>
            <a:cxnLst/>
            <a:rect l="l" t="t" r="r" b="b"/>
            <a:pathLst>
              <a:path w="1904" h="36829">
                <a:moveTo>
                  <a:pt x="762" y="-1524"/>
                </a:moveTo>
                <a:lnTo>
                  <a:pt x="762" y="38099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4" name="object 34"/>
          <p:cNvSpPr/>
          <p:nvPr/>
        </p:nvSpPr>
        <p:spPr>
          <a:xfrm>
            <a:off x="5254359" y="5522456"/>
            <a:ext cx="1727" cy="33397"/>
          </a:xfrm>
          <a:custGeom>
            <a:avLst/>
            <a:gdLst/>
            <a:ahLst/>
            <a:cxnLst/>
            <a:rect l="l" t="t" r="r" b="b"/>
            <a:pathLst>
              <a:path w="1904" h="36829">
                <a:moveTo>
                  <a:pt x="762" y="-1524"/>
                </a:moveTo>
                <a:lnTo>
                  <a:pt x="762" y="38099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5" name="object 35"/>
          <p:cNvSpPr/>
          <p:nvPr/>
        </p:nvSpPr>
        <p:spPr>
          <a:xfrm>
            <a:off x="5446451" y="5522456"/>
            <a:ext cx="1727" cy="33397"/>
          </a:xfrm>
          <a:custGeom>
            <a:avLst/>
            <a:gdLst/>
            <a:ahLst/>
            <a:cxnLst/>
            <a:rect l="l" t="t" r="r" b="b"/>
            <a:pathLst>
              <a:path w="1904" h="36829">
                <a:moveTo>
                  <a:pt x="762" y="-1524"/>
                </a:moveTo>
                <a:lnTo>
                  <a:pt x="762" y="38099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6" name="object 36"/>
          <p:cNvSpPr/>
          <p:nvPr/>
        </p:nvSpPr>
        <p:spPr>
          <a:xfrm>
            <a:off x="5637162" y="5522456"/>
            <a:ext cx="2879" cy="33397"/>
          </a:xfrm>
          <a:custGeom>
            <a:avLst/>
            <a:gdLst/>
            <a:ahLst/>
            <a:cxnLst/>
            <a:rect l="l" t="t" r="r" b="b"/>
            <a:pathLst>
              <a:path w="3175" h="36829">
                <a:moveTo>
                  <a:pt x="1524" y="-1524"/>
                </a:moveTo>
                <a:lnTo>
                  <a:pt x="1524" y="38099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7" name="object 37"/>
          <p:cNvSpPr/>
          <p:nvPr/>
        </p:nvSpPr>
        <p:spPr>
          <a:xfrm>
            <a:off x="5830637" y="5522456"/>
            <a:ext cx="1727" cy="33397"/>
          </a:xfrm>
          <a:custGeom>
            <a:avLst/>
            <a:gdLst/>
            <a:ahLst/>
            <a:cxnLst/>
            <a:rect l="l" t="t" r="r" b="b"/>
            <a:pathLst>
              <a:path w="1904" h="36829">
                <a:moveTo>
                  <a:pt x="762" y="-1524"/>
                </a:moveTo>
                <a:lnTo>
                  <a:pt x="762" y="38099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8" name="object 38"/>
          <p:cNvSpPr/>
          <p:nvPr/>
        </p:nvSpPr>
        <p:spPr>
          <a:xfrm>
            <a:off x="6022731" y="5522456"/>
            <a:ext cx="1727" cy="33397"/>
          </a:xfrm>
          <a:custGeom>
            <a:avLst/>
            <a:gdLst/>
            <a:ahLst/>
            <a:cxnLst/>
            <a:rect l="l" t="t" r="r" b="b"/>
            <a:pathLst>
              <a:path w="1904" h="36829">
                <a:moveTo>
                  <a:pt x="761" y="-1524"/>
                </a:moveTo>
                <a:lnTo>
                  <a:pt x="761" y="38099"/>
                </a:lnTo>
              </a:path>
            </a:pathLst>
          </a:custGeom>
          <a:ln w="45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9" name="object 39"/>
          <p:cNvSpPr/>
          <p:nvPr/>
        </p:nvSpPr>
        <p:spPr>
          <a:xfrm>
            <a:off x="6214825" y="5522456"/>
            <a:ext cx="1727" cy="33397"/>
          </a:xfrm>
          <a:custGeom>
            <a:avLst/>
            <a:gdLst/>
            <a:ahLst/>
            <a:cxnLst/>
            <a:rect l="l" t="t" r="r" b="b"/>
            <a:pathLst>
              <a:path w="1904" h="36829">
                <a:moveTo>
                  <a:pt x="761" y="-1524"/>
                </a:moveTo>
                <a:lnTo>
                  <a:pt x="761" y="38099"/>
                </a:lnTo>
              </a:path>
            </a:pathLst>
          </a:custGeom>
          <a:ln w="45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0" name="object 40"/>
          <p:cNvSpPr/>
          <p:nvPr/>
        </p:nvSpPr>
        <p:spPr>
          <a:xfrm>
            <a:off x="2378489" y="4046518"/>
            <a:ext cx="3452609" cy="1476398"/>
          </a:xfrm>
          <a:custGeom>
            <a:avLst/>
            <a:gdLst/>
            <a:ahLst/>
            <a:cxnLst/>
            <a:rect l="l" t="t" r="r" b="b"/>
            <a:pathLst>
              <a:path w="3807460" h="1628139">
                <a:moveTo>
                  <a:pt x="0" y="1627632"/>
                </a:moveTo>
                <a:lnTo>
                  <a:pt x="211836" y="1618488"/>
                </a:lnTo>
                <a:lnTo>
                  <a:pt x="423672" y="1601724"/>
                </a:lnTo>
                <a:lnTo>
                  <a:pt x="635508" y="1592580"/>
                </a:lnTo>
                <a:lnTo>
                  <a:pt x="848868" y="1574292"/>
                </a:lnTo>
                <a:lnTo>
                  <a:pt x="1060704" y="1556004"/>
                </a:lnTo>
                <a:lnTo>
                  <a:pt x="1272540" y="1530096"/>
                </a:lnTo>
                <a:lnTo>
                  <a:pt x="1484375" y="1493520"/>
                </a:lnTo>
                <a:lnTo>
                  <a:pt x="1696212" y="1458468"/>
                </a:lnTo>
                <a:lnTo>
                  <a:pt x="1908048" y="1405128"/>
                </a:lnTo>
                <a:lnTo>
                  <a:pt x="2121408" y="1351788"/>
                </a:lnTo>
                <a:lnTo>
                  <a:pt x="2333244" y="1281684"/>
                </a:lnTo>
                <a:lnTo>
                  <a:pt x="2534411" y="1182624"/>
                </a:lnTo>
                <a:lnTo>
                  <a:pt x="2746248" y="1075944"/>
                </a:lnTo>
                <a:lnTo>
                  <a:pt x="2959608" y="941832"/>
                </a:lnTo>
                <a:lnTo>
                  <a:pt x="3171443" y="772668"/>
                </a:lnTo>
                <a:lnTo>
                  <a:pt x="3383280" y="568452"/>
                </a:lnTo>
                <a:lnTo>
                  <a:pt x="3595116" y="310895"/>
                </a:lnTo>
                <a:lnTo>
                  <a:pt x="3806951" y="0"/>
                </a:lnTo>
              </a:path>
            </a:pathLst>
          </a:custGeom>
          <a:ln w="3175">
            <a:solidFill>
              <a:srgbClr val="8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1" name="object 41"/>
          <p:cNvSpPr/>
          <p:nvPr/>
        </p:nvSpPr>
        <p:spPr>
          <a:xfrm>
            <a:off x="2378489" y="3569740"/>
            <a:ext cx="3452609" cy="1937630"/>
          </a:xfrm>
          <a:custGeom>
            <a:avLst/>
            <a:gdLst/>
            <a:ahLst/>
            <a:cxnLst/>
            <a:rect l="l" t="t" r="r" b="b"/>
            <a:pathLst>
              <a:path w="3807460" h="2136775">
                <a:moveTo>
                  <a:pt x="0" y="2136648"/>
                </a:moveTo>
                <a:lnTo>
                  <a:pt x="211836" y="2127504"/>
                </a:lnTo>
                <a:lnTo>
                  <a:pt x="635508" y="2092452"/>
                </a:lnTo>
                <a:lnTo>
                  <a:pt x="848868" y="2074164"/>
                </a:lnTo>
                <a:lnTo>
                  <a:pt x="1060704" y="2048256"/>
                </a:lnTo>
                <a:lnTo>
                  <a:pt x="1272540" y="2013204"/>
                </a:lnTo>
                <a:lnTo>
                  <a:pt x="1484375" y="1967484"/>
                </a:lnTo>
                <a:lnTo>
                  <a:pt x="1696212" y="1923288"/>
                </a:lnTo>
                <a:lnTo>
                  <a:pt x="1908048" y="1860804"/>
                </a:lnTo>
                <a:lnTo>
                  <a:pt x="2121408" y="1780032"/>
                </a:lnTo>
                <a:lnTo>
                  <a:pt x="2333244" y="1682496"/>
                </a:lnTo>
                <a:lnTo>
                  <a:pt x="2534411" y="1566672"/>
                </a:lnTo>
                <a:lnTo>
                  <a:pt x="2746248" y="1415796"/>
                </a:lnTo>
                <a:lnTo>
                  <a:pt x="2959608" y="1237488"/>
                </a:lnTo>
                <a:lnTo>
                  <a:pt x="3171443" y="1014984"/>
                </a:lnTo>
                <a:lnTo>
                  <a:pt x="3383280" y="748284"/>
                </a:lnTo>
                <a:lnTo>
                  <a:pt x="3595116" y="409956"/>
                </a:lnTo>
                <a:lnTo>
                  <a:pt x="3806951" y="0"/>
                </a:lnTo>
              </a:path>
            </a:pathLst>
          </a:custGeom>
          <a:ln w="3175">
            <a:solidFill>
              <a:srgbClr val="FFCC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2" name="object 42"/>
          <p:cNvSpPr/>
          <p:nvPr/>
        </p:nvSpPr>
        <p:spPr>
          <a:xfrm>
            <a:off x="2378489" y="3052884"/>
            <a:ext cx="3452609" cy="2446078"/>
          </a:xfrm>
          <a:custGeom>
            <a:avLst/>
            <a:gdLst/>
            <a:ahLst/>
            <a:cxnLst/>
            <a:rect l="l" t="t" r="r" b="b"/>
            <a:pathLst>
              <a:path w="3807460" h="2697479">
                <a:moveTo>
                  <a:pt x="0" y="2697480"/>
                </a:moveTo>
                <a:lnTo>
                  <a:pt x="211836" y="2679192"/>
                </a:lnTo>
                <a:lnTo>
                  <a:pt x="423672" y="2660904"/>
                </a:lnTo>
                <a:lnTo>
                  <a:pt x="635508" y="2634996"/>
                </a:lnTo>
                <a:lnTo>
                  <a:pt x="848868" y="2607564"/>
                </a:lnTo>
                <a:lnTo>
                  <a:pt x="1272540" y="2537460"/>
                </a:lnTo>
                <a:lnTo>
                  <a:pt x="1484375" y="2484120"/>
                </a:lnTo>
                <a:lnTo>
                  <a:pt x="1696212" y="2421636"/>
                </a:lnTo>
                <a:lnTo>
                  <a:pt x="1908048" y="2340864"/>
                </a:lnTo>
                <a:lnTo>
                  <a:pt x="2121408" y="2243328"/>
                </a:lnTo>
                <a:lnTo>
                  <a:pt x="2333244" y="2118360"/>
                </a:lnTo>
                <a:lnTo>
                  <a:pt x="2534411" y="1967484"/>
                </a:lnTo>
                <a:lnTo>
                  <a:pt x="2746248" y="1789176"/>
                </a:lnTo>
                <a:lnTo>
                  <a:pt x="2959608" y="1566672"/>
                </a:lnTo>
                <a:lnTo>
                  <a:pt x="3171443" y="1281684"/>
                </a:lnTo>
                <a:lnTo>
                  <a:pt x="3383280" y="943356"/>
                </a:lnTo>
                <a:lnTo>
                  <a:pt x="3595116" y="525780"/>
                </a:lnTo>
                <a:lnTo>
                  <a:pt x="3806951" y="0"/>
                </a:lnTo>
              </a:path>
            </a:pathLst>
          </a:custGeom>
          <a:ln w="3175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3" name="object 43"/>
          <p:cNvSpPr/>
          <p:nvPr/>
        </p:nvSpPr>
        <p:spPr>
          <a:xfrm>
            <a:off x="2378489" y="2811041"/>
            <a:ext cx="3452609" cy="2663161"/>
          </a:xfrm>
          <a:custGeom>
            <a:avLst/>
            <a:gdLst/>
            <a:ahLst/>
            <a:cxnLst/>
            <a:rect l="l" t="t" r="r" b="b"/>
            <a:pathLst>
              <a:path w="3807460" h="2936875">
                <a:moveTo>
                  <a:pt x="0" y="2936748"/>
                </a:moveTo>
                <a:lnTo>
                  <a:pt x="211836" y="2919984"/>
                </a:lnTo>
                <a:lnTo>
                  <a:pt x="423672" y="2901696"/>
                </a:lnTo>
                <a:lnTo>
                  <a:pt x="635508" y="2875788"/>
                </a:lnTo>
                <a:lnTo>
                  <a:pt x="848868" y="2839212"/>
                </a:lnTo>
                <a:lnTo>
                  <a:pt x="1060704" y="2795016"/>
                </a:lnTo>
                <a:lnTo>
                  <a:pt x="1272540" y="2741676"/>
                </a:lnTo>
                <a:lnTo>
                  <a:pt x="1484375" y="2688336"/>
                </a:lnTo>
                <a:lnTo>
                  <a:pt x="1696212" y="2607564"/>
                </a:lnTo>
                <a:lnTo>
                  <a:pt x="1908048" y="2519172"/>
                </a:lnTo>
                <a:lnTo>
                  <a:pt x="2121408" y="2403348"/>
                </a:lnTo>
                <a:lnTo>
                  <a:pt x="2333244" y="2269236"/>
                </a:lnTo>
                <a:lnTo>
                  <a:pt x="2534411" y="2100072"/>
                </a:lnTo>
                <a:lnTo>
                  <a:pt x="2746248" y="1905000"/>
                </a:lnTo>
                <a:lnTo>
                  <a:pt x="2959608" y="1655064"/>
                </a:lnTo>
                <a:lnTo>
                  <a:pt x="3171443" y="1353312"/>
                </a:lnTo>
                <a:lnTo>
                  <a:pt x="3383280" y="987552"/>
                </a:lnTo>
                <a:lnTo>
                  <a:pt x="3595116" y="542544"/>
                </a:lnTo>
                <a:lnTo>
                  <a:pt x="3806951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4" name="object 44"/>
          <p:cNvSpPr/>
          <p:nvPr/>
        </p:nvSpPr>
        <p:spPr>
          <a:xfrm>
            <a:off x="6196859" y="2319062"/>
            <a:ext cx="36277" cy="32246"/>
          </a:xfrm>
          <a:custGeom>
            <a:avLst/>
            <a:gdLst/>
            <a:ahLst/>
            <a:cxnLst/>
            <a:rect l="l" t="t" r="r" b="b"/>
            <a:pathLst>
              <a:path w="40004" h="35560">
                <a:moveTo>
                  <a:pt x="19812" y="35051"/>
                </a:moveTo>
                <a:lnTo>
                  <a:pt x="0" y="18287"/>
                </a:lnTo>
                <a:lnTo>
                  <a:pt x="19812" y="0"/>
                </a:lnTo>
                <a:lnTo>
                  <a:pt x="39624" y="18287"/>
                </a:lnTo>
                <a:lnTo>
                  <a:pt x="19812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5" name="object 45"/>
          <p:cNvSpPr/>
          <p:nvPr/>
        </p:nvSpPr>
        <p:spPr>
          <a:xfrm>
            <a:off x="6196859" y="2319061"/>
            <a:ext cx="36277" cy="32246"/>
          </a:xfrm>
          <a:custGeom>
            <a:avLst/>
            <a:gdLst/>
            <a:ahLst/>
            <a:cxnLst/>
            <a:rect l="l" t="t" r="r" b="b"/>
            <a:pathLst>
              <a:path w="40004" h="35560">
                <a:moveTo>
                  <a:pt x="19812" y="0"/>
                </a:moveTo>
                <a:lnTo>
                  <a:pt x="39624" y="18287"/>
                </a:lnTo>
                <a:lnTo>
                  <a:pt x="19812" y="35051"/>
                </a:lnTo>
                <a:lnTo>
                  <a:pt x="0" y="18287"/>
                </a:lnTo>
                <a:lnTo>
                  <a:pt x="19812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6" name="object 46"/>
          <p:cNvSpPr/>
          <p:nvPr/>
        </p:nvSpPr>
        <p:spPr>
          <a:xfrm>
            <a:off x="6196859" y="2730888"/>
            <a:ext cx="36277" cy="32246"/>
          </a:xfrm>
          <a:custGeom>
            <a:avLst/>
            <a:gdLst/>
            <a:ahLst/>
            <a:cxnLst/>
            <a:rect l="l" t="t" r="r" b="b"/>
            <a:pathLst>
              <a:path w="40004" h="35560">
                <a:moveTo>
                  <a:pt x="19812" y="35051"/>
                </a:moveTo>
                <a:lnTo>
                  <a:pt x="0" y="16763"/>
                </a:lnTo>
                <a:lnTo>
                  <a:pt x="19812" y="0"/>
                </a:lnTo>
                <a:lnTo>
                  <a:pt x="39624" y="16763"/>
                </a:lnTo>
                <a:lnTo>
                  <a:pt x="19812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7" name="object 47"/>
          <p:cNvSpPr/>
          <p:nvPr/>
        </p:nvSpPr>
        <p:spPr>
          <a:xfrm>
            <a:off x="6196859" y="2730888"/>
            <a:ext cx="36277" cy="32246"/>
          </a:xfrm>
          <a:custGeom>
            <a:avLst/>
            <a:gdLst/>
            <a:ahLst/>
            <a:cxnLst/>
            <a:rect l="l" t="t" r="r" b="b"/>
            <a:pathLst>
              <a:path w="40004" h="35560">
                <a:moveTo>
                  <a:pt x="19812" y="0"/>
                </a:moveTo>
                <a:lnTo>
                  <a:pt x="39624" y="16763"/>
                </a:lnTo>
                <a:lnTo>
                  <a:pt x="19812" y="35051"/>
                </a:lnTo>
                <a:lnTo>
                  <a:pt x="0" y="16763"/>
                </a:lnTo>
                <a:lnTo>
                  <a:pt x="19812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8" name="object 48"/>
          <p:cNvSpPr/>
          <p:nvPr/>
        </p:nvSpPr>
        <p:spPr>
          <a:xfrm>
            <a:off x="5814055" y="3633311"/>
            <a:ext cx="33397" cy="33397"/>
          </a:xfrm>
          <a:custGeom>
            <a:avLst/>
            <a:gdLst/>
            <a:ahLst/>
            <a:cxnLst/>
            <a:rect l="l" t="t" r="r" b="b"/>
            <a:pathLst>
              <a:path w="36829" h="36829">
                <a:moveTo>
                  <a:pt x="18287" y="36575"/>
                </a:moveTo>
                <a:lnTo>
                  <a:pt x="0" y="18288"/>
                </a:lnTo>
                <a:lnTo>
                  <a:pt x="18287" y="0"/>
                </a:lnTo>
                <a:lnTo>
                  <a:pt x="36575" y="18288"/>
                </a:lnTo>
                <a:lnTo>
                  <a:pt x="18287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9" name="object 49"/>
          <p:cNvSpPr/>
          <p:nvPr/>
        </p:nvSpPr>
        <p:spPr>
          <a:xfrm>
            <a:off x="5814055" y="3633311"/>
            <a:ext cx="33397" cy="33397"/>
          </a:xfrm>
          <a:custGeom>
            <a:avLst/>
            <a:gdLst/>
            <a:ahLst/>
            <a:cxnLst/>
            <a:rect l="l" t="t" r="r" b="b"/>
            <a:pathLst>
              <a:path w="36829" h="36829">
                <a:moveTo>
                  <a:pt x="18287" y="0"/>
                </a:moveTo>
                <a:lnTo>
                  <a:pt x="36575" y="18288"/>
                </a:lnTo>
                <a:lnTo>
                  <a:pt x="18287" y="36575"/>
                </a:lnTo>
                <a:lnTo>
                  <a:pt x="0" y="18288"/>
                </a:lnTo>
                <a:lnTo>
                  <a:pt x="18287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0" name="object 50"/>
          <p:cNvSpPr/>
          <p:nvPr/>
        </p:nvSpPr>
        <p:spPr>
          <a:xfrm>
            <a:off x="5620580" y="4190242"/>
            <a:ext cx="36277" cy="33397"/>
          </a:xfrm>
          <a:custGeom>
            <a:avLst/>
            <a:gdLst/>
            <a:ahLst/>
            <a:cxnLst/>
            <a:rect l="l" t="t" r="r" b="b"/>
            <a:pathLst>
              <a:path w="40004" h="36829">
                <a:moveTo>
                  <a:pt x="18287" y="36575"/>
                </a:moveTo>
                <a:lnTo>
                  <a:pt x="0" y="18287"/>
                </a:lnTo>
                <a:lnTo>
                  <a:pt x="18287" y="0"/>
                </a:lnTo>
                <a:lnTo>
                  <a:pt x="39623" y="18287"/>
                </a:lnTo>
                <a:lnTo>
                  <a:pt x="18287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1" name="object 51"/>
          <p:cNvSpPr/>
          <p:nvPr/>
        </p:nvSpPr>
        <p:spPr>
          <a:xfrm>
            <a:off x="5620579" y="4190241"/>
            <a:ext cx="36277" cy="33397"/>
          </a:xfrm>
          <a:custGeom>
            <a:avLst/>
            <a:gdLst/>
            <a:ahLst/>
            <a:cxnLst/>
            <a:rect l="l" t="t" r="r" b="b"/>
            <a:pathLst>
              <a:path w="40004" h="36829">
                <a:moveTo>
                  <a:pt x="18287" y="0"/>
                </a:moveTo>
                <a:lnTo>
                  <a:pt x="39623" y="18287"/>
                </a:lnTo>
                <a:lnTo>
                  <a:pt x="18287" y="36575"/>
                </a:lnTo>
                <a:lnTo>
                  <a:pt x="0" y="18287"/>
                </a:lnTo>
                <a:lnTo>
                  <a:pt x="18287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2" name="object 52"/>
          <p:cNvSpPr/>
          <p:nvPr/>
        </p:nvSpPr>
        <p:spPr>
          <a:xfrm>
            <a:off x="5620580" y="4078303"/>
            <a:ext cx="36277" cy="32246"/>
          </a:xfrm>
          <a:custGeom>
            <a:avLst/>
            <a:gdLst/>
            <a:ahLst/>
            <a:cxnLst/>
            <a:rect l="l" t="t" r="r" b="b"/>
            <a:pathLst>
              <a:path w="40004" h="35560">
                <a:moveTo>
                  <a:pt x="18287" y="35051"/>
                </a:moveTo>
                <a:lnTo>
                  <a:pt x="0" y="18287"/>
                </a:lnTo>
                <a:lnTo>
                  <a:pt x="18287" y="0"/>
                </a:lnTo>
                <a:lnTo>
                  <a:pt x="39623" y="18287"/>
                </a:lnTo>
                <a:lnTo>
                  <a:pt x="18287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3" name="object 53"/>
          <p:cNvSpPr/>
          <p:nvPr/>
        </p:nvSpPr>
        <p:spPr>
          <a:xfrm>
            <a:off x="5620579" y="4078303"/>
            <a:ext cx="36277" cy="32246"/>
          </a:xfrm>
          <a:custGeom>
            <a:avLst/>
            <a:gdLst/>
            <a:ahLst/>
            <a:cxnLst/>
            <a:rect l="l" t="t" r="r" b="b"/>
            <a:pathLst>
              <a:path w="40004" h="35560">
                <a:moveTo>
                  <a:pt x="18287" y="0"/>
                </a:moveTo>
                <a:lnTo>
                  <a:pt x="39623" y="18287"/>
                </a:lnTo>
                <a:lnTo>
                  <a:pt x="18287" y="35051"/>
                </a:lnTo>
                <a:lnTo>
                  <a:pt x="0" y="18287"/>
                </a:lnTo>
                <a:lnTo>
                  <a:pt x="18287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4" name="object 54"/>
          <p:cNvSpPr/>
          <p:nvPr/>
        </p:nvSpPr>
        <p:spPr>
          <a:xfrm>
            <a:off x="5428487" y="4553698"/>
            <a:ext cx="36277" cy="33397"/>
          </a:xfrm>
          <a:custGeom>
            <a:avLst/>
            <a:gdLst/>
            <a:ahLst/>
            <a:cxnLst/>
            <a:rect l="l" t="t" r="r" b="b"/>
            <a:pathLst>
              <a:path w="40004" h="36829">
                <a:moveTo>
                  <a:pt x="19812" y="36575"/>
                </a:moveTo>
                <a:lnTo>
                  <a:pt x="0" y="18288"/>
                </a:lnTo>
                <a:lnTo>
                  <a:pt x="19812" y="0"/>
                </a:lnTo>
                <a:lnTo>
                  <a:pt x="39624" y="18288"/>
                </a:lnTo>
                <a:lnTo>
                  <a:pt x="19812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5" name="object 55"/>
          <p:cNvSpPr/>
          <p:nvPr/>
        </p:nvSpPr>
        <p:spPr>
          <a:xfrm>
            <a:off x="5428487" y="4553698"/>
            <a:ext cx="36277" cy="33397"/>
          </a:xfrm>
          <a:custGeom>
            <a:avLst/>
            <a:gdLst/>
            <a:ahLst/>
            <a:cxnLst/>
            <a:rect l="l" t="t" r="r" b="b"/>
            <a:pathLst>
              <a:path w="40004" h="36829">
                <a:moveTo>
                  <a:pt x="19812" y="0"/>
                </a:moveTo>
                <a:lnTo>
                  <a:pt x="39624" y="18288"/>
                </a:lnTo>
                <a:lnTo>
                  <a:pt x="19812" y="36575"/>
                </a:lnTo>
                <a:lnTo>
                  <a:pt x="0" y="18288"/>
                </a:lnTo>
                <a:lnTo>
                  <a:pt x="19812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6" name="object 56"/>
          <p:cNvSpPr/>
          <p:nvPr/>
        </p:nvSpPr>
        <p:spPr>
          <a:xfrm>
            <a:off x="5428487" y="4513622"/>
            <a:ext cx="36277" cy="33397"/>
          </a:xfrm>
          <a:custGeom>
            <a:avLst/>
            <a:gdLst/>
            <a:ahLst/>
            <a:cxnLst/>
            <a:rect l="l" t="t" r="r" b="b"/>
            <a:pathLst>
              <a:path w="40004" h="36829">
                <a:moveTo>
                  <a:pt x="19812" y="36575"/>
                </a:moveTo>
                <a:lnTo>
                  <a:pt x="0" y="18287"/>
                </a:lnTo>
                <a:lnTo>
                  <a:pt x="19812" y="0"/>
                </a:lnTo>
                <a:lnTo>
                  <a:pt x="39624" y="18287"/>
                </a:lnTo>
                <a:lnTo>
                  <a:pt x="19812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7" name="object 57"/>
          <p:cNvSpPr/>
          <p:nvPr/>
        </p:nvSpPr>
        <p:spPr>
          <a:xfrm>
            <a:off x="5428487" y="4513622"/>
            <a:ext cx="36277" cy="33397"/>
          </a:xfrm>
          <a:custGeom>
            <a:avLst/>
            <a:gdLst/>
            <a:ahLst/>
            <a:cxnLst/>
            <a:rect l="l" t="t" r="r" b="b"/>
            <a:pathLst>
              <a:path w="40004" h="36829">
                <a:moveTo>
                  <a:pt x="19812" y="0"/>
                </a:moveTo>
                <a:lnTo>
                  <a:pt x="39624" y="18287"/>
                </a:lnTo>
                <a:lnTo>
                  <a:pt x="19812" y="36575"/>
                </a:lnTo>
                <a:lnTo>
                  <a:pt x="0" y="18287"/>
                </a:lnTo>
                <a:lnTo>
                  <a:pt x="19812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8" name="object 58"/>
          <p:cNvSpPr/>
          <p:nvPr/>
        </p:nvSpPr>
        <p:spPr>
          <a:xfrm>
            <a:off x="5428487" y="4416885"/>
            <a:ext cx="36277" cy="33397"/>
          </a:xfrm>
          <a:custGeom>
            <a:avLst/>
            <a:gdLst/>
            <a:ahLst/>
            <a:cxnLst/>
            <a:rect l="l" t="t" r="r" b="b"/>
            <a:pathLst>
              <a:path w="40004" h="36829">
                <a:moveTo>
                  <a:pt x="19812" y="36575"/>
                </a:moveTo>
                <a:lnTo>
                  <a:pt x="0" y="18288"/>
                </a:lnTo>
                <a:lnTo>
                  <a:pt x="19812" y="0"/>
                </a:lnTo>
                <a:lnTo>
                  <a:pt x="39624" y="18288"/>
                </a:lnTo>
                <a:lnTo>
                  <a:pt x="19812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9" name="object 59"/>
          <p:cNvSpPr/>
          <p:nvPr/>
        </p:nvSpPr>
        <p:spPr>
          <a:xfrm>
            <a:off x="5428487" y="4416884"/>
            <a:ext cx="36277" cy="33397"/>
          </a:xfrm>
          <a:custGeom>
            <a:avLst/>
            <a:gdLst/>
            <a:ahLst/>
            <a:cxnLst/>
            <a:rect l="l" t="t" r="r" b="b"/>
            <a:pathLst>
              <a:path w="40004" h="36829">
                <a:moveTo>
                  <a:pt x="19812" y="0"/>
                </a:moveTo>
                <a:lnTo>
                  <a:pt x="39624" y="18288"/>
                </a:lnTo>
                <a:lnTo>
                  <a:pt x="19812" y="36575"/>
                </a:lnTo>
                <a:lnTo>
                  <a:pt x="0" y="18288"/>
                </a:lnTo>
                <a:lnTo>
                  <a:pt x="19812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0" name="object 60"/>
          <p:cNvSpPr/>
          <p:nvPr/>
        </p:nvSpPr>
        <p:spPr>
          <a:xfrm>
            <a:off x="5042918" y="4755465"/>
            <a:ext cx="36277" cy="34549"/>
          </a:xfrm>
          <a:custGeom>
            <a:avLst/>
            <a:gdLst/>
            <a:ahLst/>
            <a:cxnLst/>
            <a:rect l="l" t="t" r="r" b="b"/>
            <a:pathLst>
              <a:path w="40004" h="38100">
                <a:moveTo>
                  <a:pt x="19811" y="38100"/>
                </a:moveTo>
                <a:lnTo>
                  <a:pt x="0" y="19812"/>
                </a:lnTo>
                <a:lnTo>
                  <a:pt x="19811" y="0"/>
                </a:lnTo>
                <a:lnTo>
                  <a:pt x="39624" y="19812"/>
                </a:lnTo>
                <a:lnTo>
                  <a:pt x="19811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1" name="object 61"/>
          <p:cNvSpPr/>
          <p:nvPr/>
        </p:nvSpPr>
        <p:spPr>
          <a:xfrm>
            <a:off x="5042918" y="4755465"/>
            <a:ext cx="36277" cy="34549"/>
          </a:xfrm>
          <a:custGeom>
            <a:avLst/>
            <a:gdLst/>
            <a:ahLst/>
            <a:cxnLst/>
            <a:rect l="l" t="t" r="r" b="b"/>
            <a:pathLst>
              <a:path w="40004" h="38100">
                <a:moveTo>
                  <a:pt x="19811" y="0"/>
                </a:moveTo>
                <a:lnTo>
                  <a:pt x="39624" y="19812"/>
                </a:lnTo>
                <a:lnTo>
                  <a:pt x="19811" y="38100"/>
                </a:lnTo>
                <a:lnTo>
                  <a:pt x="0" y="19812"/>
                </a:lnTo>
                <a:lnTo>
                  <a:pt x="19811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2" name="object 62"/>
          <p:cNvSpPr/>
          <p:nvPr/>
        </p:nvSpPr>
        <p:spPr>
          <a:xfrm>
            <a:off x="5042918" y="4860495"/>
            <a:ext cx="36277" cy="33397"/>
          </a:xfrm>
          <a:custGeom>
            <a:avLst/>
            <a:gdLst/>
            <a:ahLst/>
            <a:cxnLst/>
            <a:rect l="l" t="t" r="r" b="b"/>
            <a:pathLst>
              <a:path w="40004" h="36829">
                <a:moveTo>
                  <a:pt x="19811" y="36575"/>
                </a:moveTo>
                <a:lnTo>
                  <a:pt x="0" y="18287"/>
                </a:lnTo>
                <a:lnTo>
                  <a:pt x="19811" y="0"/>
                </a:lnTo>
                <a:lnTo>
                  <a:pt x="39624" y="18287"/>
                </a:lnTo>
                <a:lnTo>
                  <a:pt x="19811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3" name="object 63"/>
          <p:cNvSpPr/>
          <p:nvPr/>
        </p:nvSpPr>
        <p:spPr>
          <a:xfrm>
            <a:off x="5042918" y="4860495"/>
            <a:ext cx="36277" cy="33397"/>
          </a:xfrm>
          <a:custGeom>
            <a:avLst/>
            <a:gdLst/>
            <a:ahLst/>
            <a:cxnLst/>
            <a:rect l="l" t="t" r="r" b="b"/>
            <a:pathLst>
              <a:path w="40004" h="36829">
                <a:moveTo>
                  <a:pt x="19811" y="0"/>
                </a:moveTo>
                <a:lnTo>
                  <a:pt x="39624" y="18287"/>
                </a:lnTo>
                <a:lnTo>
                  <a:pt x="19811" y="36575"/>
                </a:lnTo>
                <a:lnTo>
                  <a:pt x="0" y="18287"/>
                </a:lnTo>
                <a:lnTo>
                  <a:pt x="19811" y="0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4" name="object 64"/>
          <p:cNvSpPr/>
          <p:nvPr/>
        </p:nvSpPr>
        <p:spPr>
          <a:xfrm>
            <a:off x="5042918" y="4843912"/>
            <a:ext cx="36277" cy="33397"/>
          </a:xfrm>
          <a:custGeom>
            <a:avLst/>
            <a:gdLst/>
            <a:ahLst/>
            <a:cxnLst/>
            <a:rect l="l" t="t" r="r" b="b"/>
            <a:pathLst>
              <a:path w="40004" h="36829">
                <a:moveTo>
                  <a:pt x="19811" y="36575"/>
                </a:moveTo>
                <a:lnTo>
                  <a:pt x="0" y="18287"/>
                </a:lnTo>
                <a:lnTo>
                  <a:pt x="19811" y="0"/>
                </a:lnTo>
                <a:lnTo>
                  <a:pt x="39624" y="18287"/>
                </a:lnTo>
                <a:lnTo>
                  <a:pt x="19811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5" name="object 65"/>
          <p:cNvSpPr/>
          <p:nvPr/>
        </p:nvSpPr>
        <p:spPr>
          <a:xfrm>
            <a:off x="5042918" y="4843912"/>
            <a:ext cx="36277" cy="33397"/>
          </a:xfrm>
          <a:custGeom>
            <a:avLst/>
            <a:gdLst/>
            <a:ahLst/>
            <a:cxnLst/>
            <a:rect l="l" t="t" r="r" b="b"/>
            <a:pathLst>
              <a:path w="40004" h="36829">
                <a:moveTo>
                  <a:pt x="19811" y="0"/>
                </a:moveTo>
                <a:lnTo>
                  <a:pt x="39624" y="18287"/>
                </a:lnTo>
                <a:lnTo>
                  <a:pt x="19811" y="36575"/>
                </a:lnTo>
                <a:lnTo>
                  <a:pt x="0" y="18287"/>
                </a:lnTo>
                <a:lnTo>
                  <a:pt x="19811" y="0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6" name="object 66"/>
          <p:cNvSpPr/>
          <p:nvPr/>
        </p:nvSpPr>
        <p:spPr>
          <a:xfrm>
            <a:off x="5042918" y="4820417"/>
            <a:ext cx="36277" cy="33397"/>
          </a:xfrm>
          <a:custGeom>
            <a:avLst/>
            <a:gdLst/>
            <a:ahLst/>
            <a:cxnLst/>
            <a:rect l="l" t="t" r="r" b="b"/>
            <a:pathLst>
              <a:path w="40004" h="36829">
                <a:moveTo>
                  <a:pt x="19811" y="36576"/>
                </a:moveTo>
                <a:lnTo>
                  <a:pt x="0" y="18287"/>
                </a:lnTo>
                <a:lnTo>
                  <a:pt x="19811" y="0"/>
                </a:lnTo>
                <a:lnTo>
                  <a:pt x="39624" y="18287"/>
                </a:lnTo>
                <a:lnTo>
                  <a:pt x="19811" y="365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7" name="object 67"/>
          <p:cNvSpPr/>
          <p:nvPr/>
        </p:nvSpPr>
        <p:spPr>
          <a:xfrm>
            <a:off x="5042918" y="4820417"/>
            <a:ext cx="36277" cy="33397"/>
          </a:xfrm>
          <a:custGeom>
            <a:avLst/>
            <a:gdLst/>
            <a:ahLst/>
            <a:cxnLst/>
            <a:rect l="l" t="t" r="r" b="b"/>
            <a:pathLst>
              <a:path w="40004" h="36829">
                <a:moveTo>
                  <a:pt x="19811" y="0"/>
                </a:moveTo>
                <a:lnTo>
                  <a:pt x="39624" y="18287"/>
                </a:lnTo>
                <a:lnTo>
                  <a:pt x="19811" y="36576"/>
                </a:lnTo>
                <a:lnTo>
                  <a:pt x="0" y="18287"/>
                </a:lnTo>
                <a:lnTo>
                  <a:pt x="19811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8" name="object 68"/>
          <p:cNvSpPr/>
          <p:nvPr/>
        </p:nvSpPr>
        <p:spPr>
          <a:xfrm>
            <a:off x="4852206" y="4803835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8288" y="36575"/>
                </a:moveTo>
                <a:lnTo>
                  <a:pt x="0" y="18287"/>
                </a:lnTo>
                <a:lnTo>
                  <a:pt x="18288" y="0"/>
                </a:lnTo>
                <a:lnTo>
                  <a:pt x="38100" y="18287"/>
                </a:lnTo>
                <a:lnTo>
                  <a:pt x="18288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9" name="object 69"/>
          <p:cNvSpPr/>
          <p:nvPr/>
        </p:nvSpPr>
        <p:spPr>
          <a:xfrm>
            <a:off x="4852206" y="4803835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8288" y="0"/>
                </a:moveTo>
                <a:lnTo>
                  <a:pt x="38100" y="18287"/>
                </a:lnTo>
                <a:lnTo>
                  <a:pt x="18288" y="36575"/>
                </a:lnTo>
                <a:lnTo>
                  <a:pt x="0" y="18287"/>
                </a:lnTo>
                <a:lnTo>
                  <a:pt x="18288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0" name="object 70"/>
          <p:cNvSpPr/>
          <p:nvPr/>
        </p:nvSpPr>
        <p:spPr>
          <a:xfrm>
            <a:off x="4852206" y="4942031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8288" y="36575"/>
                </a:moveTo>
                <a:lnTo>
                  <a:pt x="0" y="18287"/>
                </a:lnTo>
                <a:lnTo>
                  <a:pt x="18288" y="0"/>
                </a:lnTo>
                <a:lnTo>
                  <a:pt x="38100" y="18287"/>
                </a:lnTo>
                <a:lnTo>
                  <a:pt x="18288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1" name="object 71"/>
          <p:cNvSpPr/>
          <p:nvPr/>
        </p:nvSpPr>
        <p:spPr>
          <a:xfrm>
            <a:off x="4852206" y="4942031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8288" y="0"/>
                </a:moveTo>
                <a:lnTo>
                  <a:pt x="38100" y="18287"/>
                </a:lnTo>
                <a:lnTo>
                  <a:pt x="18288" y="36575"/>
                </a:lnTo>
                <a:lnTo>
                  <a:pt x="0" y="18287"/>
                </a:lnTo>
                <a:lnTo>
                  <a:pt x="18288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2" name="object 72"/>
          <p:cNvSpPr/>
          <p:nvPr/>
        </p:nvSpPr>
        <p:spPr>
          <a:xfrm>
            <a:off x="4660114" y="4975197"/>
            <a:ext cx="34549" cy="30518"/>
          </a:xfrm>
          <a:custGeom>
            <a:avLst/>
            <a:gdLst/>
            <a:ahLst/>
            <a:cxnLst/>
            <a:rect l="l" t="t" r="r" b="b"/>
            <a:pathLst>
              <a:path w="38100" h="33654">
                <a:moveTo>
                  <a:pt x="18288" y="33528"/>
                </a:moveTo>
                <a:lnTo>
                  <a:pt x="0" y="16764"/>
                </a:lnTo>
                <a:lnTo>
                  <a:pt x="18288" y="0"/>
                </a:lnTo>
                <a:lnTo>
                  <a:pt x="38100" y="16764"/>
                </a:lnTo>
                <a:lnTo>
                  <a:pt x="18288" y="335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3" name="object 73"/>
          <p:cNvSpPr/>
          <p:nvPr/>
        </p:nvSpPr>
        <p:spPr>
          <a:xfrm>
            <a:off x="4660114" y="4975197"/>
            <a:ext cx="34549" cy="30518"/>
          </a:xfrm>
          <a:custGeom>
            <a:avLst/>
            <a:gdLst/>
            <a:ahLst/>
            <a:cxnLst/>
            <a:rect l="l" t="t" r="r" b="b"/>
            <a:pathLst>
              <a:path w="38100" h="33654">
                <a:moveTo>
                  <a:pt x="18288" y="0"/>
                </a:moveTo>
                <a:lnTo>
                  <a:pt x="38100" y="16764"/>
                </a:lnTo>
                <a:lnTo>
                  <a:pt x="18288" y="33528"/>
                </a:lnTo>
                <a:lnTo>
                  <a:pt x="0" y="16764"/>
                </a:lnTo>
                <a:lnTo>
                  <a:pt x="18288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4" name="object 74"/>
          <p:cNvSpPr/>
          <p:nvPr/>
        </p:nvSpPr>
        <p:spPr>
          <a:xfrm>
            <a:off x="4660114" y="4942031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8288" y="36575"/>
                </a:moveTo>
                <a:lnTo>
                  <a:pt x="0" y="18287"/>
                </a:lnTo>
                <a:lnTo>
                  <a:pt x="18288" y="0"/>
                </a:lnTo>
                <a:lnTo>
                  <a:pt x="38100" y="18287"/>
                </a:lnTo>
                <a:lnTo>
                  <a:pt x="18288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5" name="object 75"/>
          <p:cNvSpPr/>
          <p:nvPr/>
        </p:nvSpPr>
        <p:spPr>
          <a:xfrm>
            <a:off x="4660114" y="4942031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8288" y="0"/>
                </a:moveTo>
                <a:lnTo>
                  <a:pt x="38100" y="18287"/>
                </a:lnTo>
                <a:lnTo>
                  <a:pt x="18288" y="36575"/>
                </a:lnTo>
                <a:lnTo>
                  <a:pt x="0" y="18287"/>
                </a:lnTo>
                <a:lnTo>
                  <a:pt x="18288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6" name="object 76"/>
          <p:cNvSpPr/>
          <p:nvPr/>
        </p:nvSpPr>
        <p:spPr>
          <a:xfrm>
            <a:off x="4476313" y="5070554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8288" y="36575"/>
                </a:moveTo>
                <a:lnTo>
                  <a:pt x="0" y="18287"/>
                </a:lnTo>
                <a:lnTo>
                  <a:pt x="18288" y="0"/>
                </a:lnTo>
                <a:lnTo>
                  <a:pt x="38100" y="18287"/>
                </a:lnTo>
                <a:lnTo>
                  <a:pt x="18288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7" name="object 77"/>
          <p:cNvSpPr/>
          <p:nvPr/>
        </p:nvSpPr>
        <p:spPr>
          <a:xfrm>
            <a:off x="4476313" y="5070554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8288" y="0"/>
                </a:moveTo>
                <a:lnTo>
                  <a:pt x="38100" y="18287"/>
                </a:lnTo>
                <a:lnTo>
                  <a:pt x="18288" y="36575"/>
                </a:lnTo>
                <a:lnTo>
                  <a:pt x="0" y="18287"/>
                </a:lnTo>
                <a:lnTo>
                  <a:pt x="18288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8" name="object 78"/>
          <p:cNvSpPr/>
          <p:nvPr/>
        </p:nvSpPr>
        <p:spPr>
          <a:xfrm>
            <a:off x="4282838" y="5143798"/>
            <a:ext cx="34549" cy="32246"/>
          </a:xfrm>
          <a:custGeom>
            <a:avLst/>
            <a:gdLst/>
            <a:ahLst/>
            <a:cxnLst/>
            <a:rect l="l" t="t" r="r" b="b"/>
            <a:pathLst>
              <a:path w="38100" h="35560">
                <a:moveTo>
                  <a:pt x="19811" y="35051"/>
                </a:moveTo>
                <a:lnTo>
                  <a:pt x="0" y="18287"/>
                </a:lnTo>
                <a:lnTo>
                  <a:pt x="19811" y="0"/>
                </a:lnTo>
                <a:lnTo>
                  <a:pt x="38100" y="18287"/>
                </a:lnTo>
                <a:lnTo>
                  <a:pt x="19811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9" name="object 79"/>
          <p:cNvSpPr/>
          <p:nvPr/>
        </p:nvSpPr>
        <p:spPr>
          <a:xfrm>
            <a:off x="4282838" y="5143798"/>
            <a:ext cx="34549" cy="32246"/>
          </a:xfrm>
          <a:custGeom>
            <a:avLst/>
            <a:gdLst/>
            <a:ahLst/>
            <a:cxnLst/>
            <a:rect l="l" t="t" r="r" b="b"/>
            <a:pathLst>
              <a:path w="38100" h="35560">
                <a:moveTo>
                  <a:pt x="19811" y="0"/>
                </a:moveTo>
                <a:lnTo>
                  <a:pt x="38100" y="18287"/>
                </a:lnTo>
                <a:lnTo>
                  <a:pt x="19811" y="35051"/>
                </a:lnTo>
                <a:lnTo>
                  <a:pt x="0" y="18287"/>
                </a:lnTo>
                <a:lnTo>
                  <a:pt x="19811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0" name="object 80"/>
          <p:cNvSpPr/>
          <p:nvPr/>
        </p:nvSpPr>
        <p:spPr>
          <a:xfrm>
            <a:off x="4282838" y="5183875"/>
            <a:ext cx="34549" cy="32246"/>
          </a:xfrm>
          <a:custGeom>
            <a:avLst/>
            <a:gdLst/>
            <a:ahLst/>
            <a:cxnLst/>
            <a:rect l="l" t="t" r="r" b="b"/>
            <a:pathLst>
              <a:path w="38100" h="35560">
                <a:moveTo>
                  <a:pt x="19811" y="35051"/>
                </a:moveTo>
                <a:lnTo>
                  <a:pt x="0" y="18287"/>
                </a:lnTo>
                <a:lnTo>
                  <a:pt x="19811" y="0"/>
                </a:lnTo>
                <a:lnTo>
                  <a:pt x="38100" y="18287"/>
                </a:lnTo>
                <a:lnTo>
                  <a:pt x="19811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1" name="object 81"/>
          <p:cNvSpPr/>
          <p:nvPr/>
        </p:nvSpPr>
        <p:spPr>
          <a:xfrm>
            <a:off x="4282838" y="5183875"/>
            <a:ext cx="34549" cy="32246"/>
          </a:xfrm>
          <a:custGeom>
            <a:avLst/>
            <a:gdLst/>
            <a:ahLst/>
            <a:cxnLst/>
            <a:rect l="l" t="t" r="r" b="b"/>
            <a:pathLst>
              <a:path w="38100" h="35560">
                <a:moveTo>
                  <a:pt x="19811" y="0"/>
                </a:moveTo>
                <a:lnTo>
                  <a:pt x="38100" y="18287"/>
                </a:lnTo>
                <a:lnTo>
                  <a:pt x="19811" y="35051"/>
                </a:lnTo>
                <a:lnTo>
                  <a:pt x="0" y="18287"/>
                </a:lnTo>
                <a:lnTo>
                  <a:pt x="19811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2" name="object 82"/>
          <p:cNvSpPr/>
          <p:nvPr/>
        </p:nvSpPr>
        <p:spPr>
          <a:xfrm>
            <a:off x="4282838" y="5240536"/>
            <a:ext cx="34549" cy="32246"/>
          </a:xfrm>
          <a:custGeom>
            <a:avLst/>
            <a:gdLst/>
            <a:ahLst/>
            <a:cxnLst/>
            <a:rect l="l" t="t" r="r" b="b"/>
            <a:pathLst>
              <a:path w="38100" h="35560">
                <a:moveTo>
                  <a:pt x="19811" y="35051"/>
                </a:moveTo>
                <a:lnTo>
                  <a:pt x="0" y="16764"/>
                </a:lnTo>
                <a:lnTo>
                  <a:pt x="19811" y="0"/>
                </a:lnTo>
                <a:lnTo>
                  <a:pt x="38100" y="16764"/>
                </a:lnTo>
                <a:lnTo>
                  <a:pt x="19811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3" name="object 83"/>
          <p:cNvSpPr/>
          <p:nvPr/>
        </p:nvSpPr>
        <p:spPr>
          <a:xfrm>
            <a:off x="4282838" y="5240536"/>
            <a:ext cx="34549" cy="32246"/>
          </a:xfrm>
          <a:custGeom>
            <a:avLst/>
            <a:gdLst/>
            <a:ahLst/>
            <a:cxnLst/>
            <a:rect l="l" t="t" r="r" b="b"/>
            <a:pathLst>
              <a:path w="38100" h="35560">
                <a:moveTo>
                  <a:pt x="19811" y="0"/>
                </a:moveTo>
                <a:lnTo>
                  <a:pt x="38100" y="16764"/>
                </a:lnTo>
                <a:lnTo>
                  <a:pt x="19811" y="35051"/>
                </a:lnTo>
                <a:lnTo>
                  <a:pt x="0" y="16764"/>
                </a:lnTo>
                <a:lnTo>
                  <a:pt x="19811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4" name="object 84"/>
          <p:cNvSpPr/>
          <p:nvPr/>
        </p:nvSpPr>
        <p:spPr>
          <a:xfrm>
            <a:off x="4090744" y="5200458"/>
            <a:ext cx="36277" cy="32246"/>
          </a:xfrm>
          <a:custGeom>
            <a:avLst/>
            <a:gdLst/>
            <a:ahLst/>
            <a:cxnLst/>
            <a:rect l="l" t="t" r="r" b="b"/>
            <a:pathLst>
              <a:path w="40005" h="35560">
                <a:moveTo>
                  <a:pt x="21336" y="35051"/>
                </a:moveTo>
                <a:lnTo>
                  <a:pt x="0" y="16764"/>
                </a:lnTo>
                <a:lnTo>
                  <a:pt x="21336" y="0"/>
                </a:lnTo>
                <a:lnTo>
                  <a:pt x="39624" y="16764"/>
                </a:lnTo>
                <a:lnTo>
                  <a:pt x="21336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5" name="object 85"/>
          <p:cNvSpPr/>
          <p:nvPr/>
        </p:nvSpPr>
        <p:spPr>
          <a:xfrm>
            <a:off x="4090744" y="5200458"/>
            <a:ext cx="36277" cy="32246"/>
          </a:xfrm>
          <a:custGeom>
            <a:avLst/>
            <a:gdLst/>
            <a:ahLst/>
            <a:cxnLst/>
            <a:rect l="l" t="t" r="r" b="b"/>
            <a:pathLst>
              <a:path w="40005" h="35560">
                <a:moveTo>
                  <a:pt x="21336" y="0"/>
                </a:moveTo>
                <a:lnTo>
                  <a:pt x="39624" y="16764"/>
                </a:lnTo>
                <a:lnTo>
                  <a:pt x="21336" y="35051"/>
                </a:lnTo>
                <a:lnTo>
                  <a:pt x="0" y="16764"/>
                </a:lnTo>
                <a:lnTo>
                  <a:pt x="21336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6" name="object 86"/>
          <p:cNvSpPr/>
          <p:nvPr/>
        </p:nvSpPr>
        <p:spPr>
          <a:xfrm>
            <a:off x="4090744" y="5281994"/>
            <a:ext cx="36277" cy="30518"/>
          </a:xfrm>
          <a:custGeom>
            <a:avLst/>
            <a:gdLst/>
            <a:ahLst/>
            <a:cxnLst/>
            <a:rect l="l" t="t" r="r" b="b"/>
            <a:pathLst>
              <a:path w="40005" h="33654">
                <a:moveTo>
                  <a:pt x="21336" y="33528"/>
                </a:moveTo>
                <a:lnTo>
                  <a:pt x="0" y="16764"/>
                </a:lnTo>
                <a:lnTo>
                  <a:pt x="21336" y="0"/>
                </a:lnTo>
                <a:lnTo>
                  <a:pt x="39624" y="16764"/>
                </a:lnTo>
                <a:lnTo>
                  <a:pt x="21336" y="335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7" name="object 87"/>
          <p:cNvSpPr/>
          <p:nvPr/>
        </p:nvSpPr>
        <p:spPr>
          <a:xfrm>
            <a:off x="4090744" y="5281994"/>
            <a:ext cx="36277" cy="30518"/>
          </a:xfrm>
          <a:custGeom>
            <a:avLst/>
            <a:gdLst/>
            <a:ahLst/>
            <a:cxnLst/>
            <a:rect l="l" t="t" r="r" b="b"/>
            <a:pathLst>
              <a:path w="40005" h="33654">
                <a:moveTo>
                  <a:pt x="21336" y="0"/>
                </a:moveTo>
                <a:lnTo>
                  <a:pt x="39624" y="16764"/>
                </a:lnTo>
                <a:lnTo>
                  <a:pt x="21336" y="33528"/>
                </a:lnTo>
                <a:lnTo>
                  <a:pt x="0" y="16764"/>
                </a:lnTo>
                <a:lnTo>
                  <a:pt x="21336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8" name="object 88"/>
          <p:cNvSpPr/>
          <p:nvPr/>
        </p:nvSpPr>
        <p:spPr>
          <a:xfrm>
            <a:off x="3900034" y="5215660"/>
            <a:ext cx="33397" cy="33397"/>
          </a:xfrm>
          <a:custGeom>
            <a:avLst/>
            <a:gdLst/>
            <a:ahLst/>
            <a:cxnLst/>
            <a:rect l="l" t="t" r="r" b="b"/>
            <a:pathLst>
              <a:path w="36830" h="36829">
                <a:moveTo>
                  <a:pt x="18288" y="36575"/>
                </a:moveTo>
                <a:lnTo>
                  <a:pt x="0" y="18287"/>
                </a:lnTo>
                <a:lnTo>
                  <a:pt x="18288" y="0"/>
                </a:lnTo>
                <a:lnTo>
                  <a:pt x="36575" y="18287"/>
                </a:lnTo>
                <a:lnTo>
                  <a:pt x="18288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9" name="object 89"/>
          <p:cNvSpPr/>
          <p:nvPr/>
        </p:nvSpPr>
        <p:spPr>
          <a:xfrm>
            <a:off x="3900034" y="5215660"/>
            <a:ext cx="33397" cy="33397"/>
          </a:xfrm>
          <a:custGeom>
            <a:avLst/>
            <a:gdLst/>
            <a:ahLst/>
            <a:cxnLst/>
            <a:rect l="l" t="t" r="r" b="b"/>
            <a:pathLst>
              <a:path w="36830" h="36829">
                <a:moveTo>
                  <a:pt x="18288" y="0"/>
                </a:moveTo>
                <a:lnTo>
                  <a:pt x="36575" y="18287"/>
                </a:lnTo>
                <a:lnTo>
                  <a:pt x="18288" y="36575"/>
                </a:lnTo>
                <a:lnTo>
                  <a:pt x="0" y="18287"/>
                </a:lnTo>
                <a:lnTo>
                  <a:pt x="18288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0" name="object 90"/>
          <p:cNvSpPr/>
          <p:nvPr/>
        </p:nvSpPr>
        <p:spPr>
          <a:xfrm>
            <a:off x="3706559" y="5272321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9811" y="36576"/>
                </a:moveTo>
                <a:lnTo>
                  <a:pt x="0" y="18287"/>
                </a:lnTo>
                <a:lnTo>
                  <a:pt x="19811" y="0"/>
                </a:lnTo>
                <a:lnTo>
                  <a:pt x="38100" y="18287"/>
                </a:lnTo>
                <a:lnTo>
                  <a:pt x="19811" y="365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1" name="object 91"/>
          <p:cNvSpPr/>
          <p:nvPr/>
        </p:nvSpPr>
        <p:spPr>
          <a:xfrm>
            <a:off x="3706558" y="5272320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9811" y="0"/>
                </a:moveTo>
                <a:lnTo>
                  <a:pt x="38100" y="18287"/>
                </a:lnTo>
                <a:lnTo>
                  <a:pt x="19811" y="36576"/>
                </a:lnTo>
                <a:lnTo>
                  <a:pt x="0" y="18287"/>
                </a:lnTo>
                <a:lnTo>
                  <a:pt x="19811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2" name="object 92"/>
          <p:cNvSpPr/>
          <p:nvPr/>
        </p:nvSpPr>
        <p:spPr>
          <a:xfrm>
            <a:off x="3514465" y="5328981"/>
            <a:ext cx="36277" cy="33397"/>
          </a:xfrm>
          <a:custGeom>
            <a:avLst/>
            <a:gdLst/>
            <a:ahLst/>
            <a:cxnLst/>
            <a:rect l="l" t="t" r="r" b="b"/>
            <a:pathLst>
              <a:path w="40005" h="36829">
                <a:moveTo>
                  <a:pt x="19812" y="36576"/>
                </a:moveTo>
                <a:lnTo>
                  <a:pt x="0" y="18287"/>
                </a:lnTo>
                <a:lnTo>
                  <a:pt x="19812" y="0"/>
                </a:lnTo>
                <a:lnTo>
                  <a:pt x="39624" y="18287"/>
                </a:lnTo>
                <a:lnTo>
                  <a:pt x="19812" y="365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3" name="object 93"/>
          <p:cNvSpPr/>
          <p:nvPr/>
        </p:nvSpPr>
        <p:spPr>
          <a:xfrm>
            <a:off x="3514465" y="5328981"/>
            <a:ext cx="36277" cy="33397"/>
          </a:xfrm>
          <a:custGeom>
            <a:avLst/>
            <a:gdLst/>
            <a:ahLst/>
            <a:cxnLst/>
            <a:rect l="l" t="t" r="r" b="b"/>
            <a:pathLst>
              <a:path w="40005" h="36829">
                <a:moveTo>
                  <a:pt x="19812" y="0"/>
                </a:moveTo>
                <a:lnTo>
                  <a:pt x="39624" y="18287"/>
                </a:lnTo>
                <a:lnTo>
                  <a:pt x="19812" y="36576"/>
                </a:lnTo>
                <a:lnTo>
                  <a:pt x="0" y="18287"/>
                </a:lnTo>
                <a:lnTo>
                  <a:pt x="19812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4" name="object 94"/>
          <p:cNvSpPr/>
          <p:nvPr/>
        </p:nvSpPr>
        <p:spPr>
          <a:xfrm>
            <a:off x="3514465" y="5353857"/>
            <a:ext cx="36277" cy="32246"/>
          </a:xfrm>
          <a:custGeom>
            <a:avLst/>
            <a:gdLst/>
            <a:ahLst/>
            <a:cxnLst/>
            <a:rect l="l" t="t" r="r" b="b"/>
            <a:pathLst>
              <a:path w="40005" h="35560">
                <a:moveTo>
                  <a:pt x="19812" y="35051"/>
                </a:moveTo>
                <a:lnTo>
                  <a:pt x="0" y="18287"/>
                </a:lnTo>
                <a:lnTo>
                  <a:pt x="19812" y="0"/>
                </a:lnTo>
                <a:lnTo>
                  <a:pt x="39624" y="18287"/>
                </a:lnTo>
                <a:lnTo>
                  <a:pt x="19812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5" name="object 95"/>
          <p:cNvSpPr/>
          <p:nvPr/>
        </p:nvSpPr>
        <p:spPr>
          <a:xfrm>
            <a:off x="3514465" y="5353857"/>
            <a:ext cx="36277" cy="32246"/>
          </a:xfrm>
          <a:custGeom>
            <a:avLst/>
            <a:gdLst/>
            <a:ahLst/>
            <a:cxnLst/>
            <a:rect l="l" t="t" r="r" b="b"/>
            <a:pathLst>
              <a:path w="40005" h="35560">
                <a:moveTo>
                  <a:pt x="19812" y="0"/>
                </a:moveTo>
                <a:lnTo>
                  <a:pt x="39624" y="18287"/>
                </a:lnTo>
                <a:lnTo>
                  <a:pt x="19812" y="35051"/>
                </a:lnTo>
                <a:lnTo>
                  <a:pt x="0" y="18287"/>
                </a:lnTo>
                <a:lnTo>
                  <a:pt x="19812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6" name="object 96"/>
          <p:cNvSpPr/>
          <p:nvPr/>
        </p:nvSpPr>
        <p:spPr>
          <a:xfrm>
            <a:off x="3514465" y="5328981"/>
            <a:ext cx="36277" cy="33397"/>
          </a:xfrm>
          <a:custGeom>
            <a:avLst/>
            <a:gdLst/>
            <a:ahLst/>
            <a:cxnLst/>
            <a:rect l="l" t="t" r="r" b="b"/>
            <a:pathLst>
              <a:path w="40005" h="36829">
                <a:moveTo>
                  <a:pt x="19812" y="36576"/>
                </a:moveTo>
                <a:lnTo>
                  <a:pt x="0" y="18287"/>
                </a:lnTo>
                <a:lnTo>
                  <a:pt x="19812" y="0"/>
                </a:lnTo>
                <a:lnTo>
                  <a:pt x="39624" y="18287"/>
                </a:lnTo>
                <a:lnTo>
                  <a:pt x="19812" y="365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7" name="object 97"/>
          <p:cNvSpPr/>
          <p:nvPr/>
        </p:nvSpPr>
        <p:spPr>
          <a:xfrm>
            <a:off x="3514465" y="5328981"/>
            <a:ext cx="36277" cy="33397"/>
          </a:xfrm>
          <a:custGeom>
            <a:avLst/>
            <a:gdLst/>
            <a:ahLst/>
            <a:cxnLst/>
            <a:rect l="l" t="t" r="r" b="b"/>
            <a:pathLst>
              <a:path w="40005" h="36829">
                <a:moveTo>
                  <a:pt x="19812" y="0"/>
                </a:moveTo>
                <a:lnTo>
                  <a:pt x="39624" y="18287"/>
                </a:lnTo>
                <a:lnTo>
                  <a:pt x="19812" y="36576"/>
                </a:lnTo>
                <a:lnTo>
                  <a:pt x="0" y="18287"/>
                </a:lnTo>
                <a:lnTo>
                  <a:pt x="19812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8" name="object 98"/>
          <p:cNvSpPr/>
          <p:nvPr/>
        </p:nvSpPr>
        <p:spPr>
          <a:xfrm>
            <a:off x="3322371" y="5370440"/>
            <a:ext cx="34549" cy="30518"/>
          </a:xfrm>
          <a:custGeom>
            <a:avLst/>
            <a:gdLst/>
            <a:ahLst/>
            <a:cxnLst/>
            <a:rect l="l" t="t" r="r" b="b"/>
            <a:pathLst>
              <a:path w="38100" h="33654">
                <a:moveTo>
                  <a:pt x="19812" y="33528"/>
                </a:moveTo>
                <a:lnTo>
                  <a:pt x="0" y="16764"/>
                </a:lnTo>
                <a:lnTo>
                  <a:pt x="19812" y="0"/>
                </a:lnTo>
                <a:lnTo>
                  <a:pt x="38100" y="16764"/>
                </a:lnTo>
                <a:lnTo>
                  <a:pt x="19812" y="335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9" name="object 99"/>
          <p:cNvSpPr/>
          <p:nvPr/>
        </p:nvSpPr>
        <p:spPr>
          <a:xfrm>
            <a:off x="3322371" y="5370440"/>
            <a:ext cx="34549" cy="30518"/>
          </a:xfrm>
          <a:custGeom>
            <a:avLst/>
            <a:gdLst/>
            <a:ahLst/>
            <a:cxnLst/>
            <a:rect l="l" t="t" r="r" b="b"/>
            <a:pathLst>
              <a:path w="38100" h="33654">
                <a:moveTo>
                  <a:pt x="19812" y="0"/>
                </a:moveTo>
                <a:lnTo>
                  <a:pt x="38100" y="16764"/>
                </a:lnTo>
                <a:lnTo>
                  <a:pt x="19812" y="33528"/>
                </a:lnTo>
                <a:lnTo>
                  <a:pt x="0" y="16764"/>
                </a:lnTo>
                <a:lnTo>
                  <a:pt x="19812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0" name="object 100"/>
          <p:cNvSpPr/>
          <p:nvPr/>
        </p:nvSpPr>
        <p:spPr>
          <a:xfrm>
            <a:off x="3322371" y="5377349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9812" y="36576"/>
                </a:moveTo>
                <a:lnTo>
                  <a:pt x="0" y="18288"/>
                </a:lnTo>
                <a:lnTo>
                  <a:pt x="19812" y="0"/>
                </a:lnTo>
                <a:lnTo>
                  <a:pt x="38100" y="18288"/>
                </a:lnTo>
                <a:lnTo>
                  <a:pt x="19812" y="365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1" name="object 101"/>
          <p:cNvSpPr/>
          <p:nvPr/>
        </p:nvSpPr>
        <p:spPr>
          <a:xfrm>
            <a:off x="3322371" y="5377349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9812" y="0"/>
                </a:moveTo>
                <a:lnTo>
                  <a:pt x="38100" y="18288"/>
                </a:lnTo>
                <a:lnTo>
                  <a:pt x="19812" y="36576"/>
                </a:lnTo>
                <a:lnTo>
                  <a:pt x="0" y="18288"/>
                </a:lnTo>
                <a:lnTo>
                  <a:pt x="19812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2" name="object 102"/>
          <p:cNvSpPr/>
          <p:nvPr/>
        </p:nvSpPr>
        <p:spPr>
          <a:xfrm>
            <a:off x="3322371" y="5385642"/>
            <a:ext cx="34549" cy="32246"/>
          </a:xfrm>
          <a:custGeom>
            <a:avLst/>
            <a:gdLst/>
            <a:ahLst/>
            <a:cxnLst/>
            <a:rect l="l" t="t" r="r" b="b"/>
            <a:pathLst>
              <a:path w="38100" h="35560">
                <a:moveTo>
                  <a:pt x="19812" y="35051"/>
                </a:moveTo>
                <a:lnTo>
                  <a:pt x="0" y="16764"/>
                </a:lnTo>
                <a:lnTo>
                  <a:pt x="19812" y="0"/>
                </a:lnTo>
                <a:lnTo>
                  <a:pt x="38100" y="16764"/>
                </a:lnTo>
                <a:lnTo>
                  <a:pt x="19812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3" name="object 103"/>
          <p:cNvSpPr/>
          <p:nvPr/>
        </p:nvSpPr>
        <p:spPr>
          <a:xfrm>
            <a:off x="3322371" y="5385642"/>
            <a:ext cx="34549" cy="32246"/>
          </a:xfrm>
          <a:custGeom>
            <a:avLst/>
            <a:gdLst/>
            <a:ahLst/>
            <a:cxnLst/>
            <a:rect l="l" t="t" r="r" b="b"/>
            <a:pathLst>
              <a:path w="38100" h="35560">
                <a:moveTo>
                  <a:pt x="19812" y="0"/>
                </a:moveTo>
                <a:lnTo>
                  <a:pt x="38100" y="16764"/>
                </a:lnTo>
                <a:lnTo>
                  <a:pt x="19812" y="35051"/>
                </a:lnTo>
                <a:lnTo>
                  <a:pt x="0" y="16764"/>
                </a:lnTo>
                <a:lnTo>
                  <a:pt x="19812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4" name="object 104"/>
          <p:cNvSpPr/>
          <p:nvPr/>
        </p:nvSpPr>
        <p:spPr>
          <a:xfrm>
            <a:off x="3322371" y="5362148"/>
            <a:ext cx="34549" cy="32246"/>
          </a:xfrm>
          <a:custGeom>
            <a:avLst/>
            <a:gdLst/>
            <a:ahLst/>
            <a:cxnLst/>
            <a:rect l="l" t="t" r="r" b="b"/>
            <a:pathLst>
              <a:path w="38100" h="35560">
                <a:moveTo>
                  <a:pt x="19812" y="35051"/>
                </a:moveTo>
                <a:lnTo>
                  <a:pt x="0" y="16763"/>
                </a:lnTo>
                <a:lnTo>
                  <a:pt x="19812" y="0"/>
                </a:lnTo>
                <a:lnTo>
                  <a:pt x="38100" y="16763"/>
                </a:lnTo>
                <a:lnTo>
                  <a:pt x="19812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5" name="object 105"/>
          <p:cNvSpPr/>
          <p:nvPr/>
        </p:nvSpPr>
        <p:spPr>
          <a:xfrm>
            <a:off x="3322371" y="5362148"/>
            <a:ext cx="34549" cy="32246"/>
          </a:xfrm>
          <a:custGeom>
            <a:avLst/>
            <a:gdLst/>
            <a:ahLst/>
            <a:cxnLst/>
            <a:rect l="l" t="t" r="r" b="b"/>
            <a:pathLst>
              <a:path w="38100" h="35560">
                <a:moveTo>
                  <a:pt x="19812" y="0"/>
                </a:moveTo>
                <a:lnTo>
                  <a:pt x="38100" y="16763"/>
                </a:lnTo>
                <a:lnTo>
                  <a:pt x="19812" y="35051"/>
                </a:lnTo>
                <a:lnTo>
                  <a:pt x="0" y="16763"/>
                </a:lnTo>
                <a:lnTo>
                  <a:pt x="19812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6" name="object 106"/>
          <p:cNvSpPr/>
          <p:nvPr/>
        </p:nvSpPr>
        <p:spPr>
          <a:xfrm>
            <a:off x="3322371" y="5377349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9812" y="36576"/>
                </a:moveTo>
                <a:lnTo>
                  <a:pt x="0" y="18288"/>
                </a:lnTo>
                <a:lnTo>
                  <a:pt x="19812" y="0"/>
                </a:lnTo>
                <a:lnTo>
                  <a:pt x="38100" y="18288"/>
                </a:lnTo>
                <a:lnTo>
                  <a:pt x="19812" y="365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7" name="object 107"/>
          <p:cNvSpPr/>
          <p:nvPr/>
        </p:nvSpPr>
        <p:spPr>
          <a:xfrm>
            <a:off x="3322371" y="5377349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9812" y="0"/>
                </a:moveTo>
                <a:lnTo>
                  <a:pt x="38100" y="18288"/>
                </a:lnTo>
                <a:lnTo>
                  <a:pt x="19812" y="36576"/>
                </a:lnTo>
                <a:lnTo>
                  <a:pt x="0" y="18288"/>
                </a:lnTo>
                <a:lnTo>
                  <a:pt x="19812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8" name="object 108"/>
          <p:cNvSpPr/>
          <p:nvPr/>
        </p:nvSpPr>
        <p:spPr>
          <a:xfrm>
            <a:off x="3322371" y="5377349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9812" y="36576"/>
                </a:moveTo>
                <a:lnTo>
                  <a:pt x="0" y="18288"/>
                </a:lnTo>
                <a:lnTo>
                  <a:pt x="19812" y="0"/>
                </a:lnTo>
                <a:lnTo>
                  <a:pt x="38100" y="18288"/>
                </a:lnTo>
                <a:lnTo>
                  <a:pt x="19812" y="365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9" name="object 109"/>
          <p:cNvSpPr/>
          <p:nvPr/>
        </p:nvSpPr>
        <p:spPr>
          <a:xfrm>
            <a:off x="3322371" y="5377349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9812" y="0"/>
                </a:moveTo>
                <a:lnTo>
                  <a:pt x="38100" y="18288"/>
                </a:lnTo>
                <a:lnTo>
                  <a:pt x="19812" y="36576"/>
                </a:lnTo>
                <a:lnTo>
                  <a:pt x="0" y="18288"/>
                </a:lnTo>
                <a:lnTo>
                  <a:pt x="19812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0" name="object 110"/>
          <p:cNvSpPr/>
          <p:nvPr/>
        </p:nvSpPr>
        <p:spPr>
          <a:xfrm>
            <a:off x="3322371" y="5345565"/>
            <a:ext cx="34549" cy="32246"/>
          </a:xfrm>
          <a:custGeom>
            <a:avLst/>
            <a:gdLst/>
            <a:ahLst/>
            <a:cxnLst/>
            <a:rect l="l" t="t" r="r" b="b"/>
            <a:pathLst>
              <a:path w="38100" h="35560">
                <a:moveTo>
                  <a:pt x="19812" y="35051"/>
                </a:moveTo>
                <a:lnTo>
                  <a:pt x="0" y="18288"/>
                </a:lnTo>
                <a:lnTo>
                  <a:pt x="19812" y="0"/>
                </a:lnTo>
                <a:lnTo>
                  <a:pt x="38100" y="18288"/>
                </a:lnTo>
                <a:lnTo>
                  <a:pt x="19812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1" name="object 111"/>
          <p:cNvSpPr/>
          <p:nvPr/>
        </p:nvSpPr>
        <p:spPr>
          <a:xfrm>
            <a:off x="3322371" y="5345565"/>
            <a:ext cx="34549" cy="32246"/>
          </a:xfrm>
          <a:custGeom>
            <a:avLst/>
            <a:gdLst/>
            <a:ahLst/>
            <a:cxnLst/>
            <a:rect l="l" t="t" r="r" b="b"/>
            <a:pathLst>
              <a:path w="38100" h="35560">
                <a:moveTo>
                  <a:pt x="19812" y="0"/>
                </a:moveTo>
                <a:lnTo>
                  <a:pt x="38100" y="18288"/>
                </a:lnTo>
                <a:lnTo>
                  <a:pt x="19812" y="35051"/>
                </a:lnTo>
                <a:lnTo>
                  <a:pt x="0" y="18288"/>
                </a:lnTo>
                <a:lnTo>
                  <a:pt x="19812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2" name="object 112"/>
          <p:cNvSpPr/>
          <p:nvPr/>
        </p:nvSpPr>
        <p:spPr>
          <a:xfrm>
            <a:off x="3322371" y="5353857"/>
            <a:ext cx="34549" cy="32246"/>
          </a:xfrm>
          <a:custGeom>
            <a:avLst/>
            <a:gdLst/>
            <a:ahLst/>
            <a:cxnLst/>
            <a:rect l="l" t="t" r="r" b="b"/>
            <a:pathLst>
              <a:path w="38100" h="35560">
                <a:moveTo>
                  <a:pt x="19812" y="35051"/>
                </a:moveTo>
                <a:lnTo>
                  <a:pt x="0" y="18287"/>
                </a:lnTo>
                <a:lnTo>
                  <a:pt x="19812" y="0"/>
                </a:lnTo>
                <a:lnTo>
                  <a:pt x="38100" y="18287"/>
                </a:lnTo>
                <a:lnTo>
                  <a:pt x="19812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3" name="object 113"/>
          <p:cNvSpPr/>
          <p:nvPr/>
        </p:nvSpPr>
        <p:spPr>
          <a:xfrm>
            <a:off x="3322371" y="5353857"/>
            <a:ext cx="34549" cy="32246"/>
          </a:xfrm>
          <a:custGeom>
            <a:avLst/>
            <a:gdLst/>
            <a:ahLst/>
            <a:cxnLst/>
            <a:rect l="l" t="t" r="r" b="b"/>
            <a:pathLst>
              <a:path w="38100" h="35560">
                <a:moveTo>
                  <a:pt x="19812" y="0"/>
                </a:moveTo>
                <a:lnTo>
                  <a:pt x="38100" y="18287"/>
                </a:lnTo>
                <a:lnTo>
                  <a:pt x="19812" y="35051"/>
                </a:lnTo>
                <a:lnTo>
                  <a:pt x="0" y="18287"/>
                </a:lnTo>
                <a:lnTo>
                  <a:pt x="19812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4" name="object 114"/>
          <p:cNvSpPr/>
          <p:nvPr/>
        </p:nvSpPr>
        <p:spPr>
          <a:xfrm>
            <a:off x="3130279" y="5393934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8287" y="36575"/>
                </a:moveTo>
                <a:lnTo>
                  <a:pt x="0" y="18287"/>
                </a:lnTo>
                <a:lnTo>
                  <a:pt x="18287" y="0"/>
                </a:lnTo>
                <a:lnTo>
                  <a:pt x="38100" y="18287"/>
                </a:lnTo>
                <a:lnTo>
                  <a:pt x="18287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5" name="object 115"/>
          <p:cNvSpPr/>
          <p:nvPr/>
        </p:nvSpPr>
        <p:spPr>
          <a:xfrm>
            <a:off x="3130279" y="5393934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8287" y="0"/>
                </a:moveTo>
                <a:lnTo>
                  <a:pt x="38100" y="18287"/>
                </a:lnTo>
                <a:lnTo>
                  <a:pt x="18287" y="36575"/>
                </a:lnTo>
                <a:lnTo>
                  <a:pt x="0" y="18287"/>
                </a:lnTo>
                <a:lnTo>
                  <a:pt x="18287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6" name="object 116"/>
          <p:cNvSpPr/>
          <p:nvPr/>
        </p:nvSpPr>
        <p:spPr>
          <a:xfrm>
            <a:off x="2938185" y="5434010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8287" y="36576"/>
                </a:moveTo>
                <a:lnTo>
                  <a:pt x="0" y="18288"/>
                </a:lnTo>
                <a:lnTo>
                  <a:pt x="18287" y="0"/>
                </a:lnTo>
                <a:lnTo>
                  <a:pt x="38100" y="18288"/>
                </a:lnTo>
                <a:lnTo>
                  <a:pt x="18287" y="365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7" name="object 117"/>
          <p:cNvSpPr/>
          <p:nvPr/>
        </p:nvSpPr>
        <p:spPr>
          <a:xfrm>
            <a:off x="2938185" y="5434010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8287" y="0"/>
                </a:moveTo>
                <a:lnTo>
                  <a:pt x="38100" y="18288"/>
                </a:lnTo>
                <a:lnTo>
                  <a:pt x="18287" y="36576"/>
                </a:lnTo>
                <a:lnTo>
                  <a:pt x="0" y="18288"/>
                </a:lnTo>
                <a:lnTo>
                  <a:pt x="18287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8" name="object 118"/>
          <p:cNvSpPr/>
          <p:nvPr/>
        </p:nvSpPr>
        <p:spPr>
          <a:xfrm>
            <a:off x="2938185" y="5410517"/>
            <a:ext cx="34549" cy="32246"/>
          </a:xfrm>
          <a:custGeom>
            <a:avLst/>
            <a:gdLst/>
            <a:ahLst/>
            <a:cxnLst/>
            <a:rect l="l" t="t" r="r" b="b"/>
            <a:pathLst>
              <a:path w="38100" h="35560">
                <a:moveTo>
                  <a:pt x="18287" y="35051"/>
                </a:moveTo>
                <a:lnTo>
                  <a:pt x="0" y="18287"/>
                </a:lnTo>
                <a:lnTo>
                  <a:pt x="18287" y="0"/>
                </a:lnTo>
                <a:lnTo>
                  <a:pt x="38100" y="18287"/>
                </a:lnTo>
                <a:lnTo>
                  <a:pt x="18287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9" name="object 119"/>
          <p:cNvSpPr/>
          <p:nvPr/>
        </p:nvSpPr>
        <p:spPr>
          <a:xfrm>
            <a:off x="2938185" y="5410516"/>
            <a:ext cx="34549" cy="32246"/>
          </a:xfrm>
          <a:custGeom>
            <a:avLst/>
            <a:gdLst/>
            <a:ahLst/>
            <a:cxnLst/>
            <a:rect l="l" t="t" r="r" b="b"/>
            <a:pathLst>
              <a:path w="38100" h="35560">
                <a:moveTo>
                  <a:pt x="18287" y="0"/>
                </a:moveTo>
                <a:lnTo>
                  <a:pt x="38100" y="18287"/>
                </a:lnTo>
                <a:lnTo>
                  <a:pt x="18287" y="35051"/>
                </a:lnTo>
                <a:lnTo>
                  <a:pt x="0" y="18287"/>
                </a:lnTo>
                <a:lnTo>
                  <a:pt x="18287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0" name="object 120"/>
          <p:cNvSpPr/>
          <p:nvPr/>
        </p:nvSpPr>
        <p:spPr>
          <a:xfrm>
            <a:off x="2938185" y="5400843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8287" y="36575"/>
                </a:moveTo>
                <a:lnTo>
                  <a:pt x="0" y="18287"/>
                </a:lnTo>
                <a:lnTo>
                  <a:pt x="18287" y="0"/>
                </a:lnTo>
                <a:lnTo>
                  <a:pt x="38100" y="18287"/>
                </a:lnTo>
                <a:lnTo>
                  <a:pt x="18287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1" name="object 121"/>
          <p:cNvSpPr/>
          <p:nvPr/>
        </p:nvSpPr>
        <p:spPr>
          <a:xfrm>
            <a:off x="2938185" y="5400843"/>
            <a:ext cx="34549" cy="33397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8287" y="0"/>
                </a:moveTo>
                <a:lnTo>
                  <a:pt x="38100" y="18287"/>
                </a:lnTo>
                <a:lnTo>
                  <a:pt x="18287" y="36575"/>
                </a:lnTo>
                <a:lnTo>
                  <a:pt x="0" y="18287"/>
                </a:lnTo>
                <a:lnTo>
                  <a:pt x="18287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2" name="object 122"/>
          <p:cNvSpPr/>
          <p:nvPr/>
        </p:nvSpPr>
        <p:spPr>
          <a:xfrm>
            <a:off x="2954769" y="3238069"/>
            <a:ext cx="3260285" cy="2204234"/>
          </a:xfrm>
          <a:custGeom>
            <a:avLst/>
            <a:gdLst/>
            <a:ahLst/>
            <a:cxnLst/>
            <a:rect l="l" t="t" r="r" b="b"/>
            <a:pathLst>
              <a:path w="3595370" h="2430779">
                <a:moveTo>
                  <a:pt x="0" y="2430779"/>
                </a:moveTo>
                <a:lnTo>
                  <a:pt x="39624" y="2421635"/>
                </a:lnTo>
                <a:lnTo>
                  <a:pt x="77724" y="2421635"/>
                </a:lnTo>
                <a:lnTo>
                  <a:pt x="126491" y="2412491"/>
                </a:lnTo>
                <a:lnTo>
                  <a:pt x="164592" y="2403347"/>
                </a:lnTo>
                <a:lnTo>
                  <a:pt x="202692" y="2403347"/>
                </a:lnTo>
                <a:lnTo>
                  <a:pt x="242316" y="2394203"/>
                </a:lnTo>
                <a:lnTo>
                  <a:pt x="280416" y="2394203"/>
                </a:lnTo>
                <a:lnTo>
                  <a:pt x="329184" y="2385059"/>
                </a:lnTo>
                <a:lnTo>
                  <a:pt x="367284" y="2377439"/>
                </a:lnTo>
                <a:lnTo>
                  <a:pt x="405384" y="2377439"/>
                </a:lnTo>
                <a:lnTo>
                  <a:pt x="443484" y="2368295"/>
                </a:lnTo>
                <a:lnTo>
                  <a:pt x="481584" y="2359151"/>
                </a:lnTo>
                <a:lnTo>
                  <a:pt x="522732" y="2359151"/>
                </a:lnTo>
                <a:lnTo>
                  <a:pt x="563880" y="2351531"/>
                </a:lnTo>
                <a:lnTo>
                  <a:pt x="603504" y="2342387"/>
                </a:lnTo>
                <a:lnTo>
                  <a:pt x="643127" y="2331719"/>
                </a:lnTo>
                <a:lnTo>
                  <a:pt x="682752" y="2325623"/>
                </a:lnTo>
                <a:lnTo>
                  <a:pt x="723900" y="2324099"/>
                </a:lnTo>
                <a:lnTo>
                  <a:pt x="765047" y="2314955"/>
                </a:lnTo>
                <a:lnTo>
                  <a:pt x="806195" y="2307335"/>
                </a:lnTo>
                <a:lnTo>
                  <a:pt x="847343" y="2296667"/>
                </a:lnTo>
                <a:lnTo>
                  <a:pt x="888491" y="2287523"/>
                </a:lnTo>
                <a:lnTo>
                  <a:pt x="929639" y="2278379"/>
                </a:lnTo>
                <a:lnTo>
                  <a:pt x="970787" y="2269235"/>
                </a:lnTo>
                <a:lnTo>
                  <a:pt x="1013460" y="2261615"/>
                </a:lnTo>
                <a:lnTo>
                  <a:pt x="1051560" y="2243327"/>
                </a:lnTo>
                <a:lnTo>
                  <a:pt x="1089660" y="2234183"/>
                </a:lnTo>
                <a:lnTo>
                  <a:pt x="1127760" y="2225039"/>
                </a:lnTo>
                <a:lnTo>
                  <a:pt x="1176527" y="2215895"/>
                </a:lnTo>
                <a:lnTo>
                  <a:pt x="1214627" y="2199131"/>
                </a:lnTo>
                <a:lnTo>
                  <a:pt x="1292351" y="2180843"/>
                </a:lnTo>
                <a:lnTo>
                  <a:pt x="1330451" y="2162555"/>
                </a:lnTo>
                <a:lnTo>
                  <a:pt x="1368551" y="2154935"/>
                </a:lnTo>
                <a:lnTo>
                  <a:pt x="1417320" y="2136647"/>
                </a:lnTo>
                <a:lnTo>
                  <a:pt x="1455420" y="2127503"/>
                </a:lnTo>
                <a:lnTo>
                  <a:pt x="1495044" y="2109215"/>
                </a:lnTo>
                <a:lnTo>
                  <a:pt x="1533144" y="2092451"/>
                </a:lnTo>
                <a:lnTo>
                  <a:pt x="1571244" y="2074163"/>
                </a:lnTo>
                <a:lnTo>
                  <a:pt x="1620012" y="2065019"/>
                </a:lnTo>
                <a:lnTo>
                  <a:pt x="1659636" y="2046731"/>
                </a:lnTo>
                <a:lnTo>
                  <a:pt x="1700783" y="2028443"/>
                </a:lnTo>
                <a:lnTo>
                  <a:pt x="1743455" y="2008631"/>
                </a:lnTo>
                <a:lnTo>
                  <a:pt x="1783079" y="1988819"/>
                </a:lnTo>
                <a:lnTo>
                  <a:pt x="1822704" y="1967483"/>
                </a:lnTo>
                <a:lnTo>
                  <a:pt x="1860804" y="1949195"/>
                </a:lnTo>
                <a:lnTo>
                  <a:pt x="1898904" y="1932431"/>
                </a:lnTo>
                <a:lnTo>
                  <a:pt x="1937004" y="1914143"/>
                </a:lnTo>
                <a:lnTo>
                  <a:pt x="1976628" y="1886711"/>
                </a:lnTo>
                <a:lnTo>
                  <a:pt x="2023871" y="1860803"/>
                </a:lnTo>
                <a:lnTo>
                  <a:pt x="2063495" y="1842515"/>
                </a:lnTo>
                <a:lnTo>
                  <a:pt x="2104644" y="1815083"/>
                </a:lnTo>
                <a:lnTo>
                  <a:pt x="2145791" y="1786127"/>
                </a:lnTo>
                <a:lnTo>
                  <a:pt x="2186940" y="1757171"/>
                </a:lnTo>
                <a:lnTo>
                  <a:pt x="2226563" y="1735835"/>
                </a:lnTo>
                <a:lnTo>
                  <a:pt x="2264663" y="1709927"/>
                </a:lnTo>
                <a:lnTo>
                  <a:pt x="2342387" y="1656587"/>
                </a:lnTo>
                <a:lnTo>
                  <a:pt x="2380487" y="1620011"/>
                </a:lnTo>
                <a:lnTo>
                  <a:pt x="2420112" y="1594104"/>
                </a:lnTo>
                <a:lnTo>
                  <a:pt x="2453640" y="1568195"/>
                </a:lnTo>
                <a:lnTo>
                  <a:pt x="2488691" y="1539239"/>
                </a:lnTo>
                <a:lnTo>
                  <a:pt x="2522219" y="1508759"/>
                </a:lnTo>
                <a:lnTo>
                  <a:pt x="2555748" y="1476755"/>
                </a:lnTo>
                <a:lnTo>
                  <a:pt x="2589275" y="1444752"/>
                </a:lnTo>
                <a:lnTo>
                  <a:pt x="2621280" y="1415795"/>
                </a:lnTo>
                <a:lnTo>
                  <a:pt x="2670048" y="1371600"/>
                </a:lnTo>
                <a:lnTo>
                  <a:pt x="2708148" y="1336548"/>
                </a:lnTo>
                <a:lnTo>
                  <a:pt x="2746248" y="1290827"/>
                </a:lnTo>
                <a:lnTo>
                  <a:pt x="2785872" y="1246631"/>
                </a:lnTo>
                <a:lnTo>
                  <a:pt x="2823972" y="1202435"/>
                </a:lnTo>
                <a:lnTo>
                  <a:pt x="2859024" y="1171955"/>
                </a:lnTo>
                <a:lnTo>
                  <a:pt x="2889503" y="1138428"/>
                </a:lnTo>
                <a:lnTo>
                  <a:pt x="2918459" y="1101851"/>
                </a:lnTo>
                <a:lnTo>
                  <a:pt x="2945891" y="1065275"/>
                </a:lnTo>
                <a:lnTo>
                  <a:pt x="2973324" y="1027175"/>
                </a:lnTo>
                <a:lnTo>
                  <a:pt x="2999232" y="989075"/>
                </a:lnTo>
                <a:lnTo>
                  <a:pt x="3026664" y="952500"/>
                </a:lnTo>
                <a:lnTo>
                  <a:pt x="3075432" y="899159"/>
                </a:lnTo>
                <a:lnTo>
                  <a:pt x="3113532" y="845820"/>
                </a:lnTo>
                <a:lnTo>
                  <a:pt x="3151632" y="783335"/>
                </a:lnTo>
                <a:lnTo>
                  <a:pt x="3191256" y="729995"/>
                </a:lnTo>
                <a:lnTo>
                  <a:pt x="3229356" y="669035"/>
                </a:lnTo>
                <a:lnTo>
                  <a:pt x="3267456" y="597408"/>
                </a:lnTo>
                <a:lnTo>
                  <a:pt x="3316224" y="534924"/>
                </a:lnTo>
                <a:lnTo>
                  <a:pt x="3354324" y="463295"/>
                </a:lnTo>
                <a:lnTo>
                  <a:pt x="3392424" y="391667"/>
                </a:lnTo>
                <a:lnTo>
                  <a:pt x="3430524" y="321563"/>
                </a:lnTo>
                <a:lnTo>
                  <a:pt x="3470148" y="240791"/>
                </a:lnTo>
                <a:lnTo>
                  <a:pt x="3517391" y="161543"/>
                </a:lnTo>
                <a:lnTo>
                  <a:pt x="3595116" y="0"/>
                </a:lnTo>
              </a:path>
            </a:pathLst>
          </a:custGeom>
          <a:ln w="1981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3" name="object 123"/>
          <p:cNvSpPr txBox="1"/>
          <p:nvPr/>
        </p:nvSpPr>
        <p:spPr>
          <a:xfrm>
            <a:off x="2437462" y="3529241"/>
            <a:ext cx="382344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dirty="0">
                <a:latin typeface="Arial" panose="020B0604020202020204"/>
                <a:cs typeface="Arial" panose="020B0604020202020204"/>
              </a:rPr>
              <a:t>600,000</a:t>
            </a:r>
            <a:endParaRPr sz="77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437462" y="3865041"/>
            <a:ext cx="382344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dirty="0">
                <a:latin typeface="Arial" panose="020B0604020202020204"/>
                <a:cs typeface="Arial" panose="020B0604020202020204"/>
              </a:rPr>
              <a:t>500,000</a:t>
            </a:r>
            <a:endParaRPr sz="77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2437462" y="3198951"/>
            <a:ext cx="382344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dirty="0">
                <a:latin typeface="Arial" panose="020B0604020202020204"/>
                <a:cs typeface="Arial" panose="020B0604020202020204"/>
              </a:rPr>
              <a:t>700,000</a:t>
            </a:r>
            <a:endParaRPr sz="77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2437462" y="2865903"/>
            <a:ext cx="382344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dirty="0">
                <a:latin typeface="Arial" panose="020B0604020202020204"/>
                <a:cs typeface="Arial" panose="020B0604020202020204"/>
              </a:rPr>
              <a:t>800,000</a:t>
            </a:r>
            <a:endParaRPr sz="77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2332440" y="2213600"/>
            <a:ext cx="487143" cy="47942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R="30480" algn="r">
              <a:lnSpc>
                <a:spcPct val="100000"/>
              </a:lnSpc>
              <a:spcBef>
                <a:spcPts val="125"/>
              </a:spcBef>
            </a:pPr>
            <a:r>
              <a:rPr sz="770" dirty="0">
                <a:latin typeface="Arial" panose="020B0604020202020204"/>
                <a:cs typeface="Arial" panose="020B0604020202020204"/>
              </a:rPr>
              <a:t>1</a:t>
            </a:r>
            <a:r>
              <a:rPr sz="770" spc="-15" dirty="0">
                <a:latin typeface="Arial" panose="020B0604020202020204"/>
                <a:cs typeface="Arial" panose="020B0604020202020204"/>
              </a:rPr>
              <a:t>,</a:t>
            </a:r>
            <a:r>
              <a:rPr sz="770" dirty="0">
                <a:latin typeface="Arial" panose="020B0604020202020204"/>
                <a:cs typeface="Arial" panose="020B0604020202020204"/>
              </a:rPr>
              <a:t>0</a:t>
            </a:r>
            <a:r>
              <a:rPr sz="770" spc="-5" dirty="0">
                <a:latin typeface="Arial" panose="020B0604020202020204"/>
                <a:cs typeface="Arial" panose="020B0604020202020204"/>
              </a:rPr>
              <a:t>0</a:t>
            </a:r>
            <a:r>
              <a:rPr sz="770" dirty="0">
                <a:latin typeface="Arial" panose="020B0604020202020204"/>
                <a:cs typeface="Arial" panose="020B0604020202020204"/>
              </a:rPr>
              <a:t>0</a:t>
            </a:r>
            <a:r>
              <a:rPr sz="770" spc="-15" dirty="0">
                <a:latin typeface="Arial" panose="020B0604020202020204"/>
                <a:cs typeface="Arial" panose="020B0604020202020204"/>
              </a:rPr>
              <a:t>,</a:t>
            </a:r>
            <a:r>
              <a:rPr sz="770" dirty="0">
                <a:latin typeface="Arial" panose="020B0604020202020204"/>
                <a:cs typeface="Arial" panose="020B0604020202020204"/>
              </a:rPr>
              <a:t>00</a:t>
            </a:r>
            <a:r>
              <a:rPr sz="770" spc="10" dirty="0">
                <a:latin typeface="Arial" panose="020B0604020202020204"/>
                <a:cs typeface="Arial" panose="020B0604020202020204"/>
              </a:rPr>
              <a:t>0</a:t>
            </a:r>
            <a:endParaRPr sz="77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00000"/>
              </a:lnSpc>
            </a:pPr>
            <a:endParaRPr sz="905">
              <a:latin typeface="Times New Roman" panose="02020603050405020304"/>
              <a:cs typeface="Times New Roman" panose="02020603050405020304"/>
            </a:endParaRPr>
          </a:p>
          <a:p>
            <a:pPr marR="5080" algn="r">
              <a:lnSpc>
                <a:spcPct val="100000"/>
              </a:lnSpc>
              <a:spcBef>
                <a:spcPts val="700"/>
              </a:spcBef>
            </a:pPr>
            <a:r>
              <a:rPr sz="770" dirty="0">
                <a:latin typeface="Arial" panose="020B0604020202020204"/>
                <a:cs typeface="Arial" panose="020B0604020202020204"/>
              </a:rPr>
              <a:t>90</a:t>
            </a:r>
            <a:r>
              <a:rPr sz="770" spc="-5" dirty="0">
                <a:latin typeface="Arial" panose="020B0604020202020204"/>
                <a:cs typeface="Arial" panose="020B0604020202020204"/>
              </a:rPr>
              <a:t>0</a:t>
            </a:r>
            <a:r>
              <a:rPr sz="770" spc="-15" dirty="0">
                <a:latin typeface="Arial" panose="020B0604020202020204"/>
                <a:cs typeface="Arial" panose="020B0604020202020204"/>
              </a:rPr>
              <a:t>,</a:t>
            </a:r>
            <a:r>
              <a:rPr sz="770" dirty="0">
                <a:latin typeface="Arial" panose="020B0604020202020204"/>
                <a:cs typeface="Arial" panose="020B0604020202020204"/>
              </a:rPr>
              <a:t>00</a:t>
            </a:r>
            <a:r>
              <a:rPr sz="770" spc="10" dirty="0">
                <a:latin typeface="Arial" panose="020B0604020202020204"/>
                <a:cs typeface="Arial" panose="020B0604020202020204"/>
              </a:rPr>
              <a:t>0</a:t>
            </a:r>
            <a:endParaRPr sz="77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2437462" y="4182923"/>
            <a:ext cx="382344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dirty="0">
                <a:latin typeface="Arial" panose="020B0604020202020204"/>
                <a:cs typeface="Arial" panose="020B0604020202020204"/>
              </a:rPr>
              <a:t>400,000</a:t>
            </a:r>
            <a:endParaRPr sz="77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2437462" y="4518723"/>
            <a:ext cx="382344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dirty="0">
                <a:latin typeface="Arial" panose="020B0604020202020204"/>
                <a:cs typeface="Arial" panose="020B0604020202020204"/>
              </a:rPr>
              <a:t>300,000</a:t>
            </a:r>
            <a:endParaRPr sz="77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2256878" y="5315162"/>
            <a:ext cx="680042" cy="221114"/>
          </a:xfrm>
          <a:custGeom>
            <a:avLst/>
            <a:gdLst/>
            <a:ahLst/>
            <a:cxnLst/>
            <a:rect l="l" t="t" r="r" b="b"/>
            <a:pathLst>
              <a:path w="749935" h="243839">
                <a:moveTo>
                  <a:pt x="0" y="0"/>
                </a:moveTo>
                <a:lnTo>
                  <a:pt x="749807" y="0"/>
                </a:lnTo>
                <a:lnTo>
                  <a:pt x="749807" y="243839"/>
                </a:lnTo>
                <a:lnTo>
                  <a:pt x="0" y="24383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graphicFrame>
        <p:nvGraphicFramePr>
          <p:cNvPr id="131" name="object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052417"/>
              </p:ext>
            </p:extLst>
          </p:nvPr>
        </p:nvGraphicFramePr>
        <p:xfrm>
          <a:off x="6389642" y="2124895"/>
          <a:ext cx="2811145" cy="3694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1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895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2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职等</a:t>
                      </a:r>
                      <a:endParaRPr sz="77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 marL="272415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770" b="1" spc="3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平</a:t>
                      </a:r>
                      <a:r>
                        <a:rPr sz="770" b="1" spc="4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均</a:t>
                      </a:r>
                      <a:r>
                        <a:rPr sz="770" b="1" spc="2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值</a:t>
                      </a:r>
                      <a:endParaRPr sz="77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293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770" b="1" spc="2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市场回归</a:t>
                      </a:r>
                      <a:r>
                        <a:rPr sz="770" b="1" spc="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50</a:t>
                      </a:r>
                      <a:r>
                        <a:rPr sz="770" b="1" spc="2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分位</a:t>
                      </a:r>
                      <a:endParaRPr sz="77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26486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770" b="1" spc="3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差</a:t>
                      </a:r>
                      <a:r>
                        <a:rPr sz="770" b="1" spc="2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值</a:t>
                      </a:r>
                      <a:endParaRPr sz="77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2936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770" b="1" spc="4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差</a:t>
                      </a:r>
                      <a:r>
                        <a:rPr sz="770" b="1" spc="2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比</a:t>
                      </a:r>
                      <a:endParaRPr sz="77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2936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435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770" b="1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1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648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22,619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6486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770" b="1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2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5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32,275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5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27,270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5336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770" b="1" spc="10" dirty="0">
                          <a:solidFill>
                            <a:srgbClr val="5B9AD4"/>
                          </a:solidFill>
                          <a:latin typeface="Arial" panose="020B0604020202020204"/>
                          <a:cs typeface="Arial" panose="020B0604020202020204"/>
                        </a:rPr>
                        <a:t>5,005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5336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770" b="1" spc="10" dirty="0">
                          <a:solidFill>
                            <a:srgbClr val="5B9AD4"/>
                          </a:solidFill>
                          <a:latin typeface="Arial" panose="020B0604020202020204"/>
                          <a:cs typeface="Arial" panose="020B0604020202020204"/>
                        </a:rPr>
                        <a:t>18.4%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5336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770" b="1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3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18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42,714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18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32,868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183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770" b="1" spc="10" dirty="0">
                          <a:solidFill>
                            <a:srgbClr val="5B9AD4"/>
                          </a:solidFill>
                          <a:latin typeface="Arial" panose="020B0604020202020204"/>
                          <a:cs typeface="Arial" panose="020B0604020202020204"/>
                        </a:rPr>
                        <a:t>9,846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183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770" b="1" spc="10" dirty="0">
                          <a:solidFill>
                            <a:srgbClr val="5B9AD4"/>
                          </a:solidFill>
                          <a:latin typeface="Arial" panose="020B0604020202020204"/>
                          <a:cs typeface="Arial" panose="020B0604020202020204"/>
                        </a:rPr>
                        <a:t>30.0%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183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770" b="1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4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5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48,519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5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39,626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5336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770" b="1" spc="10" dirty="0">
                          <a:solidFill>
                            <a:srgbClr val="5B9AD4"/>
                          </a:solidFill>
                          <a:latin typeface="Arial" panose="020B0604020202020204"/>
                          <a:cs typeface="Arial" panose="020B0604020202020204"/>
                        </a:rPr>
                        <a:t>8,893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5336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770" b="1" spc="10" dirty="0">
                          <a:solidFill>
                            <a:srgbClr val="5B9AD4"/>
                          </a:solidFill>
                          <a:latin typeface="Arial" panose="020B0604020202020204"/>
                          <a:cs typeface="Arial" panose="020B0604020202020204"/>
                        </a:rPr>
                        <a:t>22.4%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5336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895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5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54,321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47,774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5B9AD4"/>
                          </a:solidFill>
                          <a:latin typeface="Arial" panose="020B0604020202020204"/>
                          <a:cs typeface="Arial" panose="020B0604020202020204"/>
                        </a:rPr>
                        <a:t>6,547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5B9AD4"/>
                          </a:solidFill>
                          <a:latin typeface="Arial" panose="020B0604020202020204"/>
                          <a:cs typeface="Arial" panose="020B0604020202020204"/>
                        </a:rPr>
                        <a:t>13.7%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770" b="1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6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18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56,320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18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57,597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183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770" b="1" spc="5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-1,277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183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-2.2%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183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895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7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58,536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69,440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-10,904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-15.7%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895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8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61,324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83,718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-22,394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-26.7%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895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9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83,799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100,932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-17,133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-17.0%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10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319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5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108,840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121,686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-12,846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-10.6%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895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11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319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5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106,566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146,707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-40,141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-27.4%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895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12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319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5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110,850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176,872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-66,022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-37.3%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895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13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319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5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144,224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213,241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-69,017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-32.4%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895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14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319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5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218,348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257,087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-38,739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-15.1%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10" dirty="0">
                          <a:latin typeface="Arial" panose="020B0604020202020204"/>
                          <a:cs typeface="Arial" panose="020B0604020202020204"/>
                        </a:rPr>
                        <a:t>15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319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5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256,284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309,949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-53,665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-17.3%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16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319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5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222,572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373,681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5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-151,109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-40.4%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895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770" b="1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17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18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319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770" spc="5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222,572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18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450,517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183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770" b="1" spc="5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-227,945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183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-50.6%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183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770" b="1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18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5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319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770" spc="5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270,260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5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543,152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5336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770" b="1" spc="5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-272,892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5336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-50.2%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5336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19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9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5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290,240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spc="10" dirty="0">
                          <a:solidFill>
                            <a:srgbClr val="3D3D3D"/>
                          </a:solidFill>
                          <a:latin typeface="Arial" panose="020B0604020202020204"/>
                          <a:cs typeface="Arial" panose="020B0604020202020204"/>
                        </a:rPr>
                        <a:t>654,834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5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-364,594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-55.7%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76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5260">
                <a:tc gridSpan="2"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770" b="1" spc="50" dirty="0">
                          <a:solidFill>
                            <a:srgbClr val="FFFFF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平</a:t>
                      </a:r>
                      <a:r>
                        <a:rPr sz="770" b="1" spc="40" dirty="0">
                          <a:solidFill>
                            <a:srgbClr val="FFFFF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均</a:t>
                      </a:r>
                      <a:r>
                        <a:rPr sz="770" b="1" spc="25" dirty="0">
                          <a:solidFill>
                            <a:srgbClr val="FFFFF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值</a:t>
                      </a:r>
                      <a:endParaRPr sz="77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7428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95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-73,244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7639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770" b="1" spc="-5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-</a:t>
                      </a:r>
                      <a:r>
                        <a:rPr sz="770" b="1" spc="1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1</a:t>
                      </a:r>
                      <a:r>
                        <a:rPr sz="770" b="1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7</a:t>
                      </a:r>
                      <a:r>
                        <a:rPr sz="770" b="1" spc="-2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.</a:t>
                      </a:r>
                      <a:r>
                        <a:rPr sz="770" b="1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5%</a:t>
                      </a:r>
                      <a:endParaRPr sz="77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7639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132" name="object 132"/>
          <p:cNvSpPr/>
          <p:nvPr/>
        </p:nvSpPr>
        <p:spPr>
          <a:xfrm>
            <a:off x="5464417" y="1958368"/>
            <a:ext cx="900005" cy="680042"/>
          </a:xfrm>
          <a:custGeom>
            <a:avLst/>
            <a:gdLst/>
            <a:ahLst/>
            <a:cxnLst/>
            <a:rect l="l" t="t" r="r" b="b"/>
            <a:pathLst>
              <a:path w="992504" h="749935">
                <a:moveTo>
                  <a:pt x="141732" y="0"/>
                </a:moveTo>
                <a:lnTo>
                  <a:pt x="0" y="233172"/>
                </a:lnTo>
                <a:lnTo>
                  <a:pt x="848867" y="749808"/>
                </a:lnTo>
                <a:lnTo>
                  <a:pt x="992124" y="515112"/>
                </a:lnTo>
                <a:lnTo>
                  <a:pt x="141732" y="0"/>
                </a:lnTo>
                <a:close/>
              </a:path>
            </a:pathLst>
          </a:custGeom>
          <a:ln w="16764">
            <a:solidFill>
              <a:srgbClr val="FF66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3" name="object 133"/>
          <p:cNvSpPr/>
          <p:nvPr/>
        </p:nvSpPr>
        <p:spPr>
          <a:xfrm>
            <a:off x="5751865" y="2160135"/>
            <a:ext cx="288831" cy="2335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4" name="object 134"/>
          <p:cNvSpPr txBox="1"/>
          <p:nvPr/>
        </p:nvSpPr>
        <p:spPr>
          <a:xfrm>
            <a:off x="5786026" y="2650292"/>
            <a:ext cx="335702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dirty="0">
                <a:latin typeface="Arial" panose="020B0604020202020204"/>
                <a:cs typeface="Arial" panose="020B0604020202020204"/>
              </a:rPr>
              <a:t>90</a:t>
            </a:r>
            <a:r>
              <a:rPr sz="770" spc="25" dirty="0">
                <a:latin typeface="宋体" panose="02010600030101010101" pitchFamily="2" charset="-122"/>
                <a:cs typeface="宋体" panose="02010600030101010101" pitchFamily="2" charset="-122"/>
              </a:rPr>
              <a:t>分位</a:t>
            </a:r>
            <a:endParaRPr sz="77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5786026" y="3407769"/>
            <a:ext cx="335702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dirty="0">
                <a:latin typeface="Arial" panose="020B0604020202020204"/>
                <a:cs typeface="Arial" panose="020B0604020202020204"/>
              </a:rPr>
              <a:t>50</a:t>
            </a:r>
            <a:r>
              <a:rPr sz="770" spc="25" dirty="0">
                <a:latin typeface="宋体" panose="02010600030101010101" pitchFamily="2" charset="-122"/>
                <a:cs typeface="宋体" panose="02010600030101010101" pitchFamily="2" charset="-122"/>
              </a:rPr>
              <a:t>分位</a:t>
            </a:r>
            <a:endParaRPr sz="77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5786026" y="3972889"/>
            <a:ext cx="335702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dirty="0">
                <a:latin typeface="Arial" panose="020B0604020202020204"/>
                <a:cs typeface="Arial" panose="020B0604020202020204"/>
              </a:rPr>
              <a:t>25</a:t>
            </a:r>
            <a:r>
              <a:rPr sz="770" spc="25" dirty="0">
                <a:latin typeface="宋体" panose="02010600030101010101" pitchFamily="2" charset="-122"/>
                <a:cs typeface="宋体" panose="02010600030101010101" pitchFamily="2" charset="-122"/>
              </a:rPr>
              <a:t>分位</a:t>
            </a:r>
            <a:endParaRPr sz="77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5786026" y="2973684"/>
            <a:ext cx="335702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dirty="0">
                <a:latin typeface="Arial" panose="020B0604020202020204"/>
                <a:cs typeface="Arial" panose="020B0604020202020204"/>
              </a:rPr>
              <a:t>75</a:t>
            </a:r>
            <a:r>
              <a:rPr sz="770" spc="25" dirty="0">
                <a:latin typeface="宋体" panose="02010600030101010101" pitchFamily="2" charset="-122"/>
                <a:cs typeface="宋体" panose="02010600030101010101" pitchFamily="2" charset="-122"/>
              </a:rPr>
              <a:t>分位</a:t>
            </a:r>
            <a:endParaRPr sz="77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6099543" y="3099603"/>
            <a:ext cx="225145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spc="25" dirty="0">
                <a:latin typeface="宋体" panose="02010600030101010101" pitchFamily="2" charset="-122"/>
                <a:cs typeface="宋体" panose="02010600030101010101" pitchFamily="2" charset="-122"/>
              </a:rPr>
              <a:t>公司</a:t>
            </a:r>
            <a:endParaRPr sz="77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2437462" y="4853199"/>
            <a:ext cx="3831497" cy="104838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dirty="0">
                <a:latin typeface="Arial" panose="020B0604020202020204"/>
                <a:cs typeface="Arial" panose="020B0604020202020204"/>
              </a:rPr>
              <a:t>200,000</a:t>
            </a:r>
            <a:endParaRPr sz="77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00000"/>
              </a:lnSpc>
            </a:pPr>
            <a:endParaRPr sz="905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770" dirty="0">
                <a:latin typeface="Arial" panose="020B0604020202020204"/>
                <a:cs typeface="Arial" panose="020B0604020202020204"/>
              </a:rPr>
              <a:t>100,000</a:t>
            </a:r>
            <a:endParaRPr sz="77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00000"/>
              </a:lnSpc>
            </a:pPr>
            <a:endParaRPr sz="905">
              <a:latin typeface="Times New Roman" panose="02020603050405020304"/>
              <a:cs typeface="Times New Roman" panose="02020603050405020304"/>
            </a:endParaRPr>
          </a:p>
          <a:p>
            <a:pPr marL="360045">
              <a:lnSpc>
                <a:spcPts val="925"/>
              </a:lnSpc>
              <a:spcBef>
                <a:spcPts val="745"/>
              </a:spcBef>
            </a:pPr>
            <a:r>
              <a:rPr sz="770" spc="10" dirty="0">
                <a:latin typeface="Arial" panose="020B0604020202020204"/>
                <a:cs typeface="Arial" panose="020B0604020202020204"/>
              </a:rPr>
              <a:t>0</a:t>
            </a:r>
            <a:endParaRPr sz="770">
              <a:latin typeface="Arial" panose="020B0604020202020204"/>
              <a:cs typeface="Arial" panose="020B0604020202020204"/>
            </a:endParaRPr>
          </a:p>
          <a:p>
            <a:pPr marL="785495">
              <a:lnSpc>
                <a:spcPts val="865"/>
              </a:lnSpc>
              <a:tabLst>
                <a:tab pos="965835" algn="l"/>
                <a:tab pos="1148080" algn="l"/>
                <a:tab pos="1329055" algn="l"/>
                <a:tab pos="1509395" algn="l"/>
                <a:tab pos="1690370" algn="l"/>
                <a:tab pos="1871345" algn="l"/>
                <a:tab pos="2051685" algn="l"/>
                <a:tab pos="2232660" algn="l"/>
                <a:tab pos="2414905" algn="l"/>
                <a:tab pos="2654935" algn="l"/>
                <a:tab pos="2895600" algn="l"/>
                <a:tab pos="3136900" algn="l"/>
                <a:tab pos="3379470" algn="l"/>
                <a:tab pos="3619500" algn="l"/>
                <a:tab pos="3860165" algn="l"/>
                <a:tab pos="4101465" algn="l"/>
              </a:tabLst>
            </a:pPr>
            <a:r>
              <a:rPr sz="725" spc="-5" dirty="0">
                <a:latin typeface="宋体" panose="02010600030101010101" pitchFamily="2" charset="-122"/>
                <a:cs typeface="宋体" panose="02010600030101010101" pitchFamily="2" charset="-122"/>
              </a:rPr>
              <a:t>1	2	3	4	5	6	7	8	9	</a:t>
            </a:r>
            <a:r>
              <a:rPr sz="725" spc="65" dirty="0"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725" spc="-5" dirty="0">
                <a:latin typeface="宋体" panose="02010600030101010101" pitchFamily="2" charset="-122"/>
                <a:cs typeface="宋体" panose="02010600030101010101" pitchFamily="2" charset="-122"/>
              </a:rPr>
              <a:t>0</a:t>
            </a:r>
            <a:r>
              <a:rPr sz="725" dirty="0"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sz="725" spc="65" dirty="0"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725" spc="-5" dirty="0"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725" dirty="0"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sz="725" spc="80" dirty="0"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725" spc="-5" dirty="0">
                <a:latin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sz="725" dirty="0"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sz="725" spc="70" dirty="0"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725" spc="-5" dirty="0">
                <a:latin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sz="725" dirty="0"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sz="725" spc="65" dirty="0"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725" spc="-5" dirty="0">
                <a:latin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sz="725" dirty="0"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sz="725" spc="65" dirty="0"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725" spc="-5" dirty="0">
                <a:latin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sz="725" dirty="0"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sz="725" spc="80" dirty="0"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725" spc="-5" dirty="0">
                <a:latin typeface="宋体" panose="02010600030101010101" pitchFamily="2" charset="-122"/>
                <a:cs typeface="宋体" panose="02010600030101010101" pitchFamily="2" charset="-122"/>
              </a:rPr>
              <a:t>6</a:t>
            </a:r>
            <a:r>
              <a:rPr sz="725" dirty="0"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sz="725" spc="70" dirty="0"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725" spc="-5" dirty="0">
                <a:latin typeface="宋体" panose="02010600030101010101" pitchFamily="2" charset="-122"/>
                <a:cs typeface="宋体" panose="02010600030101010101" pitchFamily="2" charset="-122"/>
              </a:rPr>
              <a:t>7</a:t>
            </a:r>
            <a:endParaRPr sz="725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41" name="图形 140">
            <a:extLst>
              <a:ext uri="{FF2B5EF4-FFF2-40B4-BE49-F238E27FC236}">
                <a16:creationId xmlns:a16="http://schemas.microsoft.com/office/drawing/2014/main" id="{2838FAAE-73F5-4679-8BEF-F1D7668439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  <p:sp>
        <p:nvSpPr>
          <p:cNvPr id="143" name="Oval 7">
            <a:extLst>
              <a:ext uri="{FF2B5EF4-FFF2-40B4-BE49-F238E27FC236}">
                <a16:creationId xmlns:a16="http://schemas.microsoft.com/office/drawing/2014/main" id="{8328F9B2-5124-4BCF-BD2C-FF60859549C2}"/>
              </a:ext>
            </a:extLst>
          </p:cNvPr>
          <p:cNvSpPr/>
          <p:nvPr/>
        </p:nvSpPr>
        <p:spPr>
          <a:xfrm>
            <a:off x="515938" y="447820"/>
            <a:ext cx="412966" cy="412966"/>
          </a:xfrm>
          <a:prstGeom prst="ellipse">
            <a:avLst/>
          </a:prstGeom>
          <a:noFill/>
          <a:ln w="6350">
            <a:solidFill>
              <a:srgbClr val="397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en-US" sz="2800" dirty="0">
              <a:solidFill>
                <a:srgbClr val="397F52"/>
              </a:solidFill>
              <a:latin typeface="Calibri" panose="020F0502020204030204"/>
            </a:endParaRPr>
          </a:p>
        </p:txBody>
      </p:sp>
      <p:sp>
        <p:nvSpPr>
          <p:cNvPr id="145" name="矩形 144">
            <a:extLst>
              <a:ext uri="{FF2B5EF4-FFF2-40B4-BE49-F238E27FC236}">
                <a16:creationId xmlns:a16="http://schemas.microsoft.com/office/drawing/2014/main" id="{B00D93B7-DC7C-4369-8FDA-1F4840BBA8CA}"/>
              </a:ext>
            </a:extLst>
          </p:cNvPr>
          <p:cNvSpPr/>
          <p:nvPr/>
        </p:nvSpPr>
        <p:spPr>
          <a:xfrm>
            <a:off x="984061" y="408646"/>
            <a:ext cx="61158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岗位价值评估的</a:t>
            </a:r>
            <a:r>
              <a:rPr lang="en-US" alt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7</a:t>
            </a: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大应用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小米兰亭" panose="03000502000000000000" pitchFamily="66" charset="-122"/>
              <a:ea typeface="小米兰亭" panose="03000502000000000000" pitchFamily="66" charset="-122"/>
            </a:endParaRPr>
          </a:p>
        </p:txBody>
      </p:sp>
      <p:sp>
        <p:nvSpPr>
          <p:cNvPr id="147" name="Freeform 5">
            <a:extLst>
              <a:ext uri="{FF2B5EF4-FFF2-40B4-BE49-F238E27FC236}">
                <a16:creationId xmlns:a16="http://schemas.microsoft.com/office/drawing/2014/main" id="{2F878B81-E68C-4EBF-BA7B-F93ECC3D8E81}"/>
              </a:ext>
            </a:extLst>
          </p:cNvPr>
          <p:cNvSpPr>
            <a:spLocks noEditPoints="1"/>
          </p:cNvSpPr>
          <p:nvPr/>
        </p:nvSpPr>
        <p:spPr bwMode="auto">
          <a:xfrm>
            <a:off x="641315" y="573927"/>
            <a:ext cx="162213" cy="160752"/>
          </a:xfrm>
          <a:custGeom>
            <a:avLst/>
            <a:gdLst>
              <a:gd name="T0" fmla="*/ 975 w 1652"/>
              <a:gd name="T1" fmla="*/ 1639 h 1639"/>
              <a:gd name="T2" fmla="*/ 901 w 1652"/>
              <a:gd name="T3" fmla="*/ 1564 h 1639"/>
              <a:gd name="T4" fmla="*/ 901 w 1652"/>
              <a:gd name="T5" fmla="*/ 731 h 1639"/>
              <a:gd name="T6" fmla="*/ 920 w 1652"/>
              <a:gd name="T7" fmla="*/ 681 h 1639"/>
              <a:gd name="T8" fmla="*/ 1404 w 1652"/>
              <a:gd name="T9" fmla="*/ 149 h 1639"/>
              <a:gd name="T10" fmla="*/ 249 w 1652"/>
              <a:gd name="T11" fmla="*/ 149 h 1639"/>
              <a:gd name="T12" fmla="*/ 732 w 1652"/>
              <a:gd name="T13" fmla="*/ 681 h 1639"/>
              <a:gd name="T14" fmla="*/ 752 w 1652"/>
              <a:gd name="T15" fmla="*/ 731 h 1639"/>
              <a:gd name="T16" fmla="*/ 752 w 1652"/>
              <a:gd name="T17" fmla="*/ 1266 h 1639"/>
              <a:gd name="T18" fmla="*/ 677 w 1652"/>
              <a:gd name="T19" fmla="*/ 1341 h 1639"/>
              <a:gd name="T20" fmla="*/ 603 w 1652"/>
              <a:gd name="T21" fmla="*/ 1266 h 1639"/>
              <a:gd name="T22" fmla="*/ 603 w 1652"/>
              <a:gd name="T23" fmla="*/ 760 h 1639"/>
              <a:gd name="T24" fmla="*/ 25 w 1652"/>
              <a:gd name="T25" fmla="*/ 125 h 1639"/>
              <a:gd name="T26" fmla="*/ 12 w 1652"/>
              <a:gd name="T27" fmla="*/ 45 h 1639"/>
              <a:gd name="T28" fmla="*/ 80 w 1652"/>
              <a:gd name="T29" fmla="*/ 0 h 1639"/>
              <a:gd name="T30" fmla="*/ 1572 w 1652"/>
              <a:gd name="T31" fmla="*/ 0 h 1639"/>
              <a:gd name="T32" fmla="*/ 1640 w 1652"/>
              <a:gd name="T33" fmla="*/ 45 h 1639"/>
              <a:gd name="T34" fmla="*/ 1627 w 1652"/>
              <a:gd name="T35" fmla="*/ 125 h 1639"/>
              <a:gd name="T36" fmla="*/ 1050 w 1652"/>
              <a:gd name="T37" fmla="*/ 760 h 1639"/>
              <a:gd name="T38" fmla="*/ 1050 w 1652"/>
              <a:gd name="T39" fmla="*/ 1564 h 1639"/>
              <a:gd name="T40" fmla="*/ 975 w 1652"/>
              <a:gd name="T41" fmla="*/ 1639 h 1639"/>
              <a:gd name="T42" fmla="*/ 975 w 1652"/>
              <a:gd name="T43" fmla="*/ 1639 h 1639"/>
              <a:gd name="T44" fmla="*/ 975 w 1652"/>
              <a:gd name="T45" fmla="*/ 1639 h 1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52" h="1639">
                <a:moveTo>
                  <a:pt x="975" y="1639"/>
                </a:moveTo>
                <a:cubicBezTo>
                  <a:pt x="934" y="1639"/>
                  <a:pt x="901" y="1605"/>
                  <a:pt x="901" y="1564"/>
                </a:cubicBezTo>
                <a:cubicBezTo>
                  <a:pt x="901" y="731"/>
                  <a:pt x="901" y="731"/>
                  <a:pt x="901" y="731"/>
                </a:cubicBezTo>
                <a:cubicBezTo>
                  <a:pt x="901" y="713"/>
                  <a:pt x="908" y="695"/>
                  <a:pt x="920" y="681"/>
                </a:cubicBezTo>
                <a:cubicBezTo>
                  <a:pt x="1404" y="149"/>
                  <a:pt x="1404" y="149"/>
                  <a:pt x="1404" y="149"/>
                </a:cubicBezTo>
                <a:cubicBezTo>
                  <a:pt x="249" y="149"/>
                  <a:pt x="249" y="149"/>
                  <a:pt x="249" y="149"/>
                </a:cubicBezTo>
                <a:cubicBezTo>
                  <a:pt x="732" y="681"/>
                  <a:pt x="732" y="681"/>
                  <a:pt x="732" y="681"/>
                </a:cubicBezTo>
                <a:cubicBezTo>
                  <a:pt x="745" y="695"/>
                  <a:pt x="752" y="713"/>
                  <a:pt x="752" y="731"/>
                </a:cubicBezTo>
                <a:cubicBezTo>
                  <a:pt x="752" y="1266"/>
                  <a:pt x="752" y="1266"/>
                  <a:pt x="752" y="1266"/>
                </a:cubicBezTo>
                <a:cubicBezTo>
                  <a:pt x="752" y="1307"/>
                  <a:pt x="718" y="1341"/>
                  <a:pt x="677" y="1341"/>
                </a:cubicBezTo>
                <a:cubicBezTo>
                  <a:pt x="636" y="1341"/>
                  <a:pt x="603" y="1307"/>
                  <a:pt x="603" y="1266"/>
                </a:cubicBezTo>
                <a:cubicBezTo>
                  <a:pt x="603" y="760"/>
                  <a:pt x="603" y="760"/>
                  <a:pt x="603" y="760"/>
                </a:cubicBezTo>
                <a:cubicBezTo>
                  <a:pt x="25" y="125"/>
                  <a:pt x="25" y="125"/>
                  <a:pt x="25" y="125"/>
                </a:cubicBezTo>
                <a:cubicBezTo>
                  <a:pt x="6" y="103"/>
                  <a:pt x="0" y="72"/>
                  <a:pt x="12" y="45"/>
                </a:cubicBezTo>
                <a:cubicBezTo>
                  <a:pt x="24" y="18"/>
                  <a:pt x="51" y="0"/>
                  <a:pt x="80" y="0"/>
                </a:cubicBezTo>
                <a:cubicBezTo>
                  <a:pt x="1572" y="0"/>
                  <a:pt x="1572" y="0"/>
                  <a:pt x="1572" y="0"/>
                </a:cubicBezTo>
                <a:cubicBezTo>
                  <a:pt x="1602" y="0"/>
                  <a:pt x="1628" y="18"/>
                  <a:pt x="1640" y="45"/>
                </a:cubicBezTo>
                <a:cubicBezTo>
                  <a:pt x="1652" y="72"/>
                  <a:pt x="1647" y="103"/>
                  <a:pt x="1627" y="125"/>
                </a:cubicBezTo>
                <a:cubicBezTo>
                  <a:pt x="1050" y="760"/>
                  <a:pt x="1050" y="760"/>
                  <a:pt x="1050" y="760"/>
                </a:cubicBezTo>
                <a:cubicBezTo>
                  <a:pt x="1050" y="1564"/>
                  <a:pt x="1050" y="1564"/>
                  <a:pt x="1050" y="1564"/>
                </a:cubicBezTo>
                <a:cubicBezTo>
                  <a:pt x="1050" y="1605"/>
                  <a:pt x="1016" y="1639"/>
                  <a:pt x="975" y="1639"/>
                </a:cubicBezTo>
                <a:close/>
                <a:moveTo>
                  <a:pt x="975" y="1639"/>
                </a:moveTo>
                <a:cubicBezTo>
                  <a:pt x="975" y="1639"/>
                  <a:pt x="975" y="1639"/>
                  <a:pt x="975" y="1639"/>
                </a:cubicBezTo>
              </a:path>
            </a:pathLst>
          </a:custGeom>
          <a:solidFill>
            <a:srgbClr val="397F5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20452" y="2537150"/>
            <a:ext cx="285606" cy="1912620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 marR="5080" algn="just">
              <a:lnSpc>
                <a:spcPct val="101000"/>
              </a:lnSpc>
              <a:spcBef>
                <a:spcPts val="105"/>
              </a:spcBef>
            </a:pPr>
            <a:r>
              <a:rPr sz="2040" b="1" spc="2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岗 位 价 值 评 估</a:t>
            </a:r>
            <a:endParaRPr sz="204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58373" y="1236591"/>
            <a:ext cx="7300413" cy="45148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527050" indent="-514350">
              <a:lnSpc>
                <a:spcPct val="100000"/>
              </a:lnSpc>
              <a:spcBef>
                <a:spcPts val="105"/>
              </a:spcBef>
              <a:buFont typeface="+mj-ea"/>
              <a:buAutoNum type="circleNumDbPlain" startAt="4"/>
            </a:pPr>
            <a:r>
              <a:rPr spc="5" dirty="0"/>
              <a:t>基于岗位评估结果，设计各职等薪酬结构</a:t>
            </a:r>
          </a:p>
        </p:txBody>
      </p:sp>
      <p:sp>
        <p:nvSpPr>
          <p:cNvPr id="4" name="object 4"/>
          <p:cNvSpPr/>
          <p:nvPr/>
        </p:nvSpPr>
        <p:spPr>
          <a:xfrm>
            <a:off x="3982461" y="2748854"/>
            <a:ext cx="3906813" cy="4422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" name="object 5"/>
          <p:cNvSpPr/>
          <p:nvPr/>
        </p:nvSpPr>
        <p:spPr>
          <a:xfrm>
            <a:off x="3982461" y="3615346"/>
            <a:ext cx="3906813" cy="4463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" name="object 6"/>
          <p:cNvSpPr/>
          <p:nvPr/>
        </p:nvSpPr>
        <p:spPr>
          <a:xfrm>
            <a:off x="3982461" y="4481838"/>
            <a:ext cx="3906813" cy="4463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" name="object 7"/>
          <p:cNvSpPr/>
          <p:nvPr/>
        </p:nvSpPr>
        <p:spPr>
          <a:xfrm>
            <a:off x="3987989" y="2754382"/>
            <a:ext cx="3895989" cy="0"/>
          </a:xfrm>
          <a:custGeom>
            <a:avLst/>
            <a:gdLst/>
            <a:ahLst/>
            <a:cxnLst/>
            <a:rect l="l" t="t" r="r" b="b"/>
            <a:pathLst>
              <a:path w="4296409">
                <a:moveTo>
                  <a:pt x="0" y="0"/>
                </a:moveTo>
                <a:lnTo>
                  <a:pt x="4296155" y="0"/>
                </a:lnTo>
              </a:path>
            </a:pathLst>
          </a:custGeom>
          <a:ln w="10668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" name="object 8"/>
          <p:cNvSpPr/>
          <p:nvPr/>
        </p:nvSpPr>
        <p:spPr>
          <a:xfrm>
            <a:off x="3987989" y="2321827"/>
            <a:ext cx="3895989" cy="0"/>
          </a:xfrm>
          <a:custGeom>
            <a:avLst/>
            <a:gdLst/>
            <a:ahLst/>
            <a:cxnLst/>
            <a:rect l="l" t="t" r="r" b="b"/>
            <a:pathLst>
              <a:path w="4296409">
                <a:moveTo>
                  <a:pt x="0" y="0"/>
                </a:moveTo>
                <a:lnTo>
                  <a:pt x="4296155" y="0"/>
                </a:lnTo>
              </a:path>
            </a:pathLst>
          </a:custGeom>
          <a:ln w="10668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" name="object 9"/>
          <p:cNvSpPr/>
          <p:nvPr/>
        </p:nvSpPr>
        <p:spPr>
          <a:xfrm>
            <a:off x="3987989" y="5358003"/>
            <a:ext cx="3895989" cy="0"/>
          </a:xfrm>
          <a:custGeom>
            <a:avLst/>
            <a:gdLst/>
            <a:ahLst/>
            <a:cxnLst/>
            <a:rect l="l" t="t" r="r" b="b"/>
            <a:pathLst>
              <a:path w="4296409">
                <a:moveTo>
                  <a:pt x="0" y="0"/>
                </a:moveTo>
                <a:lnTo>
                  <a:pt x="4296155" y="0"/>
                </a:lnTo>
              </a:path>
            </a:pathLst>
          </a:custGeom>
          <a:ln w="10668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" name="object 10"/>
          <p:cNvSpPr txBox="1"/>
          <p:nvPr/>
        </p:nvSpPr>
        <p:spPr>
          <a:xfrm>
            <a:off x="4766978" y="2405637"/>
            <a:ext cx="791751" cy="243205"/>
          </a:xfrm>
          <a:prstGeom prst="rect">
            <a:avLst/>
          </a:prstGeom>
        </p:spPr>
        <p:txBody>
          <a:bodyPr vert="horz" wrap="square" lIns="0" tIns="1324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495" b="1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短期激励</a:t>
            </a:r>
            <a:endParaRPr sz="149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14799" y="2405637"/>
            <a:ext cx="791751" cy="243205"/>
          </a:xfrm>
          <a:prstGeom prst="rect">
            <a:avLst/>
          </a:prstGeom>
        </p:spPr>
        <p:txBody>
          <a:bodyPr vert="horz" wrap="square" lIns="0" tIns="1324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495" b="1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长期激励</a:t>
            </a:r>
            <a:endParaRPr sz="149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218109"/>
              </p:ext>
            </p:extLst>
          </p:nvPr>
        </p:nvGraphicFramePr>
        <p:xfrm>
          <a:off x="4230059" y="2852258"/>
          <a:ext cx="3251835" cy="25057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0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215">
                <a:tc>
                  <a:txBody>
                    <a:bodyPr/>
                    <a:lstStyle/>
                    <a:p>
                      <a:pPr marR="22987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315" spc="3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目标比例</a:t>
                      </a:r>
                      <a:endParaRPr sz="131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4395" marB="0"/>
                </a:tc>
                <a:tc>
                  <a:txBody>
                    <a:bodyPr/>
                    <a:lstStyle/>
                    <a:p>
                      <a:pPr marR="6667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315" spc="3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最大比例</a:t>
                      </a:r>
                      <a:endParaRPr sz="131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4395" marB="0"/>
                </a:tc>
                <a:tc>
                  <a:txBody>
                    <a:bodyPr/>
                    <a:lstStyle/>
                    <a:p>
                      <a:pPr marL="34036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315" spc="3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目标比例</a:t>
                      </a:r>
                      <a:endParaRPr sz="131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439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690">
                <a:tc>
                  <a:txBody>
                    <a:bodyPr/>
                    <a:lstStyle/>
                    <a:p>
                      <a:pPr marR="229870" algn="ctr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495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50%</a:t>
                      </a:r>
                      <a:endParaRPr sz="149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09981" marB="0"/>
                </a:tc>
                <a:tc>
                  <a:txBody>
                    <a:bodyPr/>
                    <a:lstStyle/>
                    <a:p>
                      <a:pPr marR="65405" algn="ctr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495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100%</a:t>
                      </a:r>
                      <a:endParaRPr sz="149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09981" marB="0"/>
                </a:tc>
                <a:tc>
                  <a:txBody>
                    <a:bodyPr/>
                    <a:lstStyle/>
                    <a:p>
                      <a:pPr marL="339725" algn="ctr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495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50%</a:t>
                      </a:r>
                      <a:endParaRPr sz="149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0998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705">
                <a:tc>
                  <a:txBody>
                    <a:bodyPr/>
                    <a:lstStyle/>
                    <a:p>
                      <a:pPr marR="229870" algn="ctr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sz="1495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25%</a:t>
                      </a:r>
                      <a:endParaRPr sz="149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03070" marB="0"/>
                </a:tc>
                <a:tc>
                  <a:txBody>
                    <a:bodyPr/>
                    <a:lstStyle/>
                    <a:p>
                      <a:pPr marR="65405" algn="ctr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sz="1495" spc="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50%</a:t>
                      </a:r>
                      <a:endParaRPr sz="149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03070" marB="0"/>
                </a:tc>
                <a:tc>
                  <a:txBody>
                    <a:bodyPr/>
                    <a:lstStyle/>
                    <a:p>
                      <a:pPr marL="339725" algn="ctr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sz="1495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25%</a:t>
                      </a:r>
                      <a:endParaRPr sz="149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0307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R="229870" algn="ctr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sz="1495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10%</a:t>
                      </a:r>
                      <a:endParaRPr sz="149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03070" marB="0"/>
                </a:tc>
                <a:tc>
                  <a:txBody>
                    <a:bodyPr/>
                    <a:lstStyle/>
                    <a:p>
                      <a:pPr marR="65405" algn="ctr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sz="1495" spc="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25%</a:t>
                      </a:r>
                      <a:endParaRPr sz="149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03070" marB="0"/>
                </a:tc>
                <a:tc>
                  <a:txBody>
                    <a:bodyPr/>
                    <a:lstStyle/>
                    <a:p>
                      <a:pPr marL="339725" algn="ctr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sz="1495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10%</a:t>
                      </a:r>
                      <a:endParaRPr sz="149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0307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705">
                <a:tc>
                  <a:txBody>
                    <a:bodyPr/>
                    <a:lstStyle/>
                    <a:p>
                      <a:pPr marR="229870" algn="ctr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sz="1495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5%</a:t>
                      </a:r>
                      <a:endParaRPr sz="149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03070" marB="0"/>
                </a:tc>
                <a:tc>
                  <a:txBody>
                    <a:bodyPr/>
                    <a:lstStyle/>
                    <a:p>
                      <a:pPr marR="65405" algn="ctr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sz="1495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10%</a:t>
                      </a:r>
                      <a:endParaRPr sz="149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03070" marB="0"/>
                </a:tc>
                <a:tc>
                  <a:txBody>
                    <a:bodyPr/>
                    <a:lstStyle/>
                    <a:p>
                      <a:pPr marL="339725" algn="ctr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sz="1495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0%</a:t>
                      </a:r>
                      <a:endParaRPr sz="149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0307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055">
                <a:tc>
                  <a:txBody>
                    <a:bodyPr/>
                    <a:lstStyle/>
                    <a:p>
                      <a:pPr marR="229870" algn="ctr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sz="1495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3%</a:t>
                      </a:r>
                      <a:endParaRPr sz="149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03070" marB="0"/>
                </a:tc>
                <a:tc>
                  <a:txBody>
                    <a:bodyPr/>
                    <a:lstStyle/>
                    <a:p>
                      <a:pPr marR="63500" algn="ctr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sz="1495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5%</a:t>
                      </a:r>
                      <a:endParaRPr sz="149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03070" marB="0"/>
                </a:tc>
                <a:tc>
                  <a:txBody>
                    <a:bodyPr/>
                    <a:lstStyle/>
                    <a:p>
                      <a:pPr marL="339725" algn="ctr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sz="1495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0%</a:t>
                      </a:r>
                      <a:endParaRPr sz="149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0307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016636"/>
              </p:ext>
            </p:extLst>
          </p:nvPr>
        </p:nvGraphicFramePr>
        <p:xfrm>
          <a:off x="2852013" y="3196610"/>
          <a:ext cx="709295" cy="2187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9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415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950" b="1" spc="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层级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950" b="1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</a:t>
                      </a:r>
                      <a:endParaRPr sz="95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5124" marB="0">
                    <a:solidFill>
                      <a:srgbClr val="5B9A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95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PC</a:t>
                      </a:r>
                      <a:r>
                        <a:rPr sz="950" spc="-3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95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62-65</a:t>
                      </a:r>
                      <a:endParaRPr sz="95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29365" marB="0">
                    <a:lnL w="6350">
                      <a:solidFill>
                        <a:srgbClr val="5B9AD4"/>
                      </a:solidFill>
                      <a:prstDash val="solid"/>
                    </a:lnL>
                    <a:lnR w="6350">
                      <a:solidFill>
                        <a:srgbClr val="5B9AD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15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950" b="1" spc="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层级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950" b="1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4</a:t>
                      </a:r>
                      <a:endParaRPr sz="95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3397" marB="0">
                    <a:solidFill>
                      <a:srgbClr val="5B9A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95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PC</a:t>
                      </a:r>
                      <a:r>
                        <a:rPr sz="950" spc="-3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95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57-61</a:t>
                      </a:r>
                      <a:endParaRPr sz="95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28215" marB="0">
                    <a:lnL w="6350">
                      <a:solidFill>
                        <a:srgbClr val="5B9AD4"/>
                      </a:solidFill>
                      <a:prstDash val="solid"/>
                    </a:lnL>
                    <a:lnR w="6350">
                      <a:solidFill>
                        <a:srgbClr val="5B9AD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50" b="1" spc="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层级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950" b="1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3</a:t>
                      </a:r>
                      <a:endParaRPr sz="95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3973" marB="0">
                    <a:solidFill>
                      <a:srgbClr val="5B9A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95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PC</a:t>
                      </a:r>
                      <a:r>
                        <a:rPr sz="950" spc="-3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95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52-56</a:t>
                      </a:r>
                      <a:endParaRPr sz="95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29365" marB="0">
                    <a:lnL w="6350">
                      <a:solidFill>
                        <a:srgbClr val="5B9AD4"/>
                      </a:solidFill>
                      <a:prstDash val="solid"/>
                    </a:lnL>
                    <a:lnR w="6350">
                      <a:solidFill>
                        <a:srgbClr val="5B9AD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15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950" b="1" spc="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层级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950" b="1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2</a:t>
                      </a:r>
                      <a:endParaRPr sz="95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5124" marB="0">
                    <a:solidFill>
                      <a:srgbClr val="5B9A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95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PC</a:t>
                      </a:r>
                      <a:r>
                        <a:rPr sz="950" spc="-3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95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47-51</a:t>
                      </a:r>
                      <a:endParaRPr sz="95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29365" marB="0">
                    <a:lnL w="6350">
                      <a:solidFill>
                        <a:srgbClr val="5B9AD4"/>
                      </a:solidFill>
                      <a:prstDash val="solid"/>
                    </a:lnL>
                    <a:lnR w="6350">
                      <a:solidFill>
                        <a:srgbClr val="5B9AD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15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950" b="1" spc="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层级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950" b="1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1</a:t>
                      </a:r>
                      <a:endParaRPr sz="95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5124" marB="0">
                    <a:solidFill>
                      <a:srgbClr val="5B9A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95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PC</a:t>
                      </a:r>
                      <a:r>
                        <a:rPr sz="950" spc="-3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95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42-46</a:t>
                      </a:r>
                      <a:endParaRPr sz="95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28215" marB="0">
                    <a:lnL w="6350">
                      <a:solidFill>
                        <a:srgbClr val="5B9AD4"/>
                      </a:solidFill>
                      <a:prstDash val="solid"/>
                    </a:lnL>
                    <a:lnR w="6350">
                      <a:solidFill>
                        <a:srgbClr val="5B9AD4"/>
                      </a:solidFill>
                      <a:prstDash val="solid"/>
                    </a:lnR>
                    <a:lnB w="6350">
                      <a:solidFill>
                        <a:srgbClr val="5B9A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7426317" y="2133879"/>
            <a:ext cx="900005" cy="680042"/>
          </a:xfrm>
          <a:custGeom>
            <a:avLst/>
            <a:gdLst/>
            <a:ahLst/>
            <a:cxnLst/>
            <a:rect l="l" t="t" r="r" b="b"/>
            <a:pathLst>
              <a:path w="992504" h="749935">
                <a:moveTo>
                  <a:pt x="141732" y="0"/>
                </a:moveTo>
                <a:lnTo>
                  <a:pt x="0" y="233171"/>
                </a:lnTo>
                <a:lnTo>
                  <a:pt x="848867" y="749807"/>
                </a:lnTo>
                <a:lnTo>
                  <a:pt x="992123" y="515112"/>
                </a:lnTo>
                <a:lnTo>
                  <a:pt x="141732" y="0"/>
                </a:lnTo>
                <a:close/>
              </a:path>
            </a:pathLst>
          </a:custGeom>
          <a:ln w="16764">
            <a:solidFill>
              <a:srgbClr val="FF66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5" name="object 15"/>
          <p:cNvSpPr/>
          <p:nvPr/>
        </p:nvSpPr>
        <p:spPr>
          <a:xfrm>
            <a:off x="7713765" y="2335647"/>
            <a:ext cx="288831" cy="2335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6" name="object 16"/>
          <p:cNvSpPr/>
          <p:nvPr/>
        </p:nvSpPr>
        <p:spPr>
          <a:xfrm>
            <a:off x="6429920" y="2320444"/>
            <a:ext cx="0" cy="3040322"/>
          </a:xfrm>
          <a:custGeom>
            <a:avLst/>
            <a:gdLst/>
            <a:ahLst/>
            <a:cxnLst/>
            <a:rect l="l" t="t" r="r" b="b"/>
            <a:pathLst>
              <a:path h="3352800">
                <a:moveTo>
                  <a:pt x="0" y="0"/>
                </a:moveTo>
                <a:lnTo>
                  <a:pt x="0" y="3352799"/>
                </a:lnTo>
              </a:path>
            </a:pathLst>
          </a:custGeom>
          <a:ln w="10668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pic>
        <p:nvPicPr>
          <p:cNvPr id="18" name="图形 17">
            <a:extLst>
              <a:ext uri="{FF2B5EF4-FFF2-40B4-BE49-F238E27FC236}">
                <a16:creationId xmlns:a16="http://schemas.microsoft.com/office/drawing/2014/main" id="{D2DA980D-45DB-40FC-BCB2-270F7F9BDE3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  <p:sp>
        <p:nvSpPr>
          <p:cNvPr id="20" name="Oval 7">
            <a:extLst>
              <a:ext uri="{FF2B5EF4-FFF2-40B4-BE49-F238E27FC236}">
                <a16:creationId xmlns:a16="http://schemas.microsoft.com/office/drawing/2014/main" id="{44D54541-F605-409B-9B4C-8E7BB9A438F7}"/>
              </a:ext>
            </a:extLst>
          </p:cNvPr>
          <p:cNvSpPr/>
          <p:nvPr/>
        </p:nvSpPr>
        <p:spPr>
          <a:xfrm>
            <a:off x="515938" y="447820"/>
            <a:ext cx="412966" cy="412966"/>
          </a:xfrm>
          <a:prstGeom prst="ellipse">
            <a:avLst/>
          </a:prstGeom>
          <a:noFill/>
          <a:ln w="6350">
            <a:solidFill>
              <a:srgbClr val="397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en-US" sz="2800" dirty="0">
              <a:solidFill>
                <a:srgbClr val="397F52"/>
              </a:solidFill>
              <a:latin typeface="Calibri" panose="020F0502020204030204"/>
            </a:endParaRPr>
          </a:p>
        </p:txBody>
      </p:sp>
      <p:sp>
        <p:nvSpPr>
          <p:cNvPr id="24" name="Freeform 5">
            <a:extLst>
              <a:ext uri="{FF2B5EF4-FFF2-40B4-BE49-F238E27FC236}">
                <a16:creationId xmlns:a16="http://schemas.microsoft.com/office/drawing/2014/main" id="{D2D8AD0C-8F95-48A1-8F6F-A47EE4F020A3}"/>
              </a:ext>
            </a:extLst>
          </p:cNvPr>
          <p:cNvSpPr>
            <a:spLocks noEditPoints="1"/>
          </p:cNvSpPr>
          <p:nvPr/>
        </p:nvSpPr>
        <p:spPr bwMode="auto">
          <a:xfrm>
            <a:off x="641315" y="573927"/>
            <a:ext cx="162213" cy="160752"/>
          </a:xfrm>
          <a:custGeom>
            <a:avLst/>
            <a:gdLst>
              <a:gd name="T0" fmla="*/ 975 w 1652"/>
              <a:gd name="T1" fmla="*/ 1639 h 1639"/>
              <a:gd name="T2" fmla="*/ 901 w 1652"/>
              <a:gd name="T3" fmla="*/ 1564 h 1639"/>
              <a:gd name="T4" fmla="*/ 901 w 1652"/>
              <a:gd name="T5" fmla="*/ 731 h 1639"/>
              <a:gd name="T6" fmla="*/ 920 w 1652"/>
              <a:gd name="T7" fmla="*/ 681 h 1639"/>
              <a:gd name="T8" fmla="*/ 1404 w 1652"/>
              <a:gd name="T9" fmla="*/ 149 h 1639"/>
              <a:gd name="T10" fmla="*/ 249 w 1652"/>
              <a:gd name="T11" fmla="*/ 149 h 1639"/>
              <a:gd name="T12" fmla="*/ 732 w 1652"/>
              <a:gd name="T13" fmla="*/ 681 h 1639"/>
              <a:gd name="T14" fmla="*/ 752 w 1652"/>
              <a:gd name="T15" fmla="*/ 731 h 1639"/>
              <a:gd name="T16" fmla="*/ 752 w 1652"/>
              <a:gd name="T17" fmla="*/ 1266 h 1639"/>
              <a:gd name="T18" fmla="*/ 677 w 1652"/>
              <a:gd name="T19" fmla="*/ 1341 h 1639"/>
              <a:gd name="T20" fmla="*/ 603 w 1652"/>
              <a:gd name="T21" fmla="*/ 1266 h 1639"/>
              <a:gd name="T22" fmla="*/ 603 w 1652"/>
              <a:gd name="T23" fmla="*/ 760 h 1639"/>
              <a:gd name="T24" fmla="*/ 25 w 1652"/>
              <a:gd name="T25" fmla="*/ 125 h 1639"/>
              <a:gd name="T26" fmla="*/ 12 w 1652"/>
              <a:gd name="T27" fmla="*/ 45 h 1639"/>
              <a:gd name="T28" fmla="*/ 80 w 1652"/>
              <a:gd name="T29" fmla="*/ 0 h 1639"/>
              <a:gd name="T30" fmla="*/ 1572 w 1652"/>
              <a:gd name="T31" fmla="*/ 0 h 1639"/>
              <a:gd name="T32" fmla="*/ 1640 w 1652"/>
              <a:gd name="T33" fmla="*/ 45 h 1639"/>
              <a:gd name="T34" fmla="*/ 1627 w 1652"/>
              <a:gd name="T35" fmla="*/ 125 h 1639"/>
              <a:gd name="T36" fmla="*/ 1050 w 1652"/>
              <a:gd name="T37" fmla="*/ 760 h 1639"/>
              <a:gd name="T38" fmla="*/ 1050 w 1652"/>
              <a:gd name="T39" fmla="*/ 1564 h 1639"/>
              <a:gd name="T40" fmla="*/ 975 w 1652"/>
              <a:gd name="T41" fmla="*/ 1639 h 1639"/>
              <a:gd name="T42" fmla="*/ 975 w 1652"/>
              <a:gd name="T43" fmla="*/ 1639 h 1639"/>
              <a:gd name="T44" fmla="*/ 975 w 1652"/>
              <a:gd name="T45" fmla="*/ 1639 h 1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52" h="1639">
                <a:moveTo>
                  <a:pt x="975" y="1639"/>
                </a:moveTo>
                <a:cubicBezTo>
                  <a:pt x="934" y="1639"/>
                  <a:pt x="901" y="1605"/>
                  <a:pt x="901" y="1564"/>
                </a:cubicBezTo>
                <a:cubicBezTo>
                  <a:pt x="901" y="731"/>
                  <a:pt x="901" y="731"/>
                  <a:pt x="901" y="731"/>
                </a:cubicBezTo>
                <a:cubicBezTo>
                  <a:pt x="901" y="713"/>
                  <a:pt x="908" y="695"/>
                  <a:pt x="920" y="681"/>
                </a:cubicBezTo>
                <a:cubicBezTo>
                  <a:pt x="1404" y="149"/>
                  <a:pt x="1404" y="149"/>
                  <a:pt x="1404" y="149"/>
                </a:cubicBezTo>
                <a:cubicBezTo>
                  <a:pt x="249" y="149"/>
                  <a:pt x="249" y="149"/>
                  <a:pt x="249" y="149"/>
                </a:cubicBezTo>
                <a:cubicBezTo>
                  <a:pt x="732" y="681"/>
                  <a:pt x="732" y="681"/>
                  <a:pt x="732" y="681"/>
                </a:cubicBezTo>
                <a:cubicBezTo>
                  <a:pt x="745" y="695"/>
                  <a:pt x="752" y="713"/>
                  <a:pt x="752" y="731"/>
                </a:cubicBezTo>
                <a:cubicBezTo>
                  <a:pt x="752" y="1266"/>
                  <a:pt x="752" y="1266"/>
                  <a:pt x="752" y="1266"/>
                </a:cubicBezTo>
                <a:cubicBezTo>
                  <a:pt x="752" y="1307"/>
                  <a:pt x="718" y="1341"/>
                  <a:pt x="677" y="1341"/>
                </a:cubicBezTo>
                <a:cubicBezTo>
                  <a:pt x="636" y="1341"/>
                  <a:pt x="603" y="1307"/>
                  <a:pt x="603" y="1266"/>
                </a:cubicBezTo>
                <a:cubicBezTo>
                  <a:pt x="603" y="760"/>
                  <a:pt x="603" y="760"/>
                  <a:pt x="603" y="760"/>
                </a:cubicBezTo>
                <a:cubicBezTo>
                  <a:pt x="25" y="125"/>
                  <a:pt x="25" y="125"/>
                  <a:pt x="25" y="125"/>
                </a:cubicBezTo>
                <a:cubicBezTo>
                  <a:pt x="6" y="103"/>
                  <a:pt x="0" y="72"/>
                  <a:pt x="12" y="45"/>
                </a:cubicBezTo>
                <a:cubicBezTo>
                  <a:pt x="24" y="18"/>
                  <a:pt x="51" y="0"/>
                  <a:pt x="80" y="0"/>
                </a:cubicBezTo>
                <a:cubicBezTo>
                  <a:pt x="1572" y="0"/>
                  <a:pt x="1572" y="0"/>
                  <a:pt x="1572" y="0"/>
                </a:cubicBezTo>
                <a:cubicBezTo>
                  <a:pt x="1602" y="0"/>
                  <a:pt x="1628" y="18"/>
                  <a:pt x="1640" y="45"/>
                </a:cubicBezTo>
                <a:cubicBezTo>
                  <a:pt x="1652" y="72"/>
                  <a:pt x="1647" y="103"/>
                  <a:pt x="1627" y="125"/>
                </a:cubicBezTo>
                <a:cubicBezTo>
                  <a:pt x="1050" y="760"/>
                  <a:pt x="1050" y="760"/>
                  <a:pt x="1050" y="760"/>
                </a:cubicBezTo>
                <a:cubicBezTo>
                  <a:pt x="1050" y="1564"/>
                  <a:pt x="1050" y="1564"/>
                  <a:pt x="1050" y="1564"/>
                </a:cubicBezTo>
                <a:cubicBezTo>
                  <a:pt x="1050" y="1605"/>
                  <a:pt x="1016" y="1639"/>
                  <a:pt x="975" y="1639"/>
                </a:cubicBezTo>
                <a:close/>
                <a:moveTo>
                  <a:pt x="975" y="1639"/>
                </a:moveTo>
                <a:cubicBezTo>
                  <a:pt x="975" y="1639"/>
                  <a:pt x="975" y="1639"/>
                  <a:pt x="975" y="1639"/>
                </a:cubicBezTo>
              </a:path>
            </a:pathLst>
          </a:custGeom>
          <a:solidFill>
            <a:srgbClr val="397F5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9C9F6E4B-9AE8-406E-BE41-E61511C0118B}"/>
              </a:ext>
            </a:extLst>
          </p:cNvPr>
          <p:cNvSpPr/>
          <p:nvPr/>
        </p:nvSpPr>
        <p:spPr>
          <a:xfrm>
            <a:off x="984061" y="408646"/>
            <a:ext cx="61158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岗位价值评估的</a:t>
            </a:r>
            <a:r>
              <a:rPr lang="en-US" alt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7</a:t>
            </a: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大应用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小米兰亭" panose="03000502000000000000" pitchFamily="66" charset="-122"/>
              <a:ea typeface="小米兰亭" panose="03000502000000000000" pitchFamily="66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2961" y="1245298"/>
            <a:ext cx="6970636" cy="45148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527050" indent="-514350">
              <a:lnSpc>
                <a:spcPct val="100000"/>
              </a:lnSpc>
              <a:spcBef>
                <a:spcPts val="105"/>
              </a:spcBef>
              <a:buFont typeface="+mj-ea"/>
              <a:buAutoNum type="circleNumDbPlain" startAt="5"/>
            </a:pPr>
            <a:r>
              <a:rPr spc="5" dirty="0"/>
              <a:t>基于岗位评估结果，设计员工福利标准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5302" y="2190096"/>
            <a:ext cx="4135968" cy="1446880"/>
          </a:xfrm>
          <a:prstGeom prst="rect">
            <a:avLst/>
          </a:prstGeom>
        </p:spPr>
        <p:txBody>
          <a:bodyPr vert="horz" wrap="square" lIns="0" tIns="103070" rIns="0" bIns="0" rtlCol="0">
            <a:spAutoFit/>
          </a:bodyPr>
          <a:lstStyle/>
          <a:p>
            <a:pPr marL="870585">
              <a:lnSpc>
                <a:spcPct val="100000"/>
              </a:lnSpc>
              <a:spcBef>
                <a:spcPts val="895"/>
              </a:spcBef>
            </a:pPr>
            <a:r>
              <a:rPr sz="1905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福利项目：工作餐补助</a:t>
            </a:r>
            <a:endParaRPr sz="1905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2700" marR="3240405" algn="just">
              <a:lnSpc>
                <a:spcPct val="101000"/>
              </a:lnSpc>
              <a:spcBef>
                <a:spcPts val="875"/>
              </a:spcBef>
            </a:pPr>
            <a:r>
              <a:rPr sz="2040" b="1" spc="2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岗 位 价 值 评 估</a:t>
            </a:r>
            <a:endParaRPr sz="204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36133" y="2777227"/>
            <a:ext cx="1809222" cy="445108"/>
          </a:xfrm>
          <a:custGeom>
            <a:avLst/>
            <a:gdLst/>
            <a:ahLst/>
            <a:cxnLst/>
            <a:rect l="l" t="t" r="r" b="b"/>
            <a:pathLst>
              <a:path w="1995170" h="490854">
                <a:moveTo>
                  <a:pt x="0" y="0"/>
                </a:moveTo>
                <a:lnTo>
                  <a:pt x="1994916" y="0"/>
                </a:lnTo>
                <a:lnTo>
                  <a:pt x="1994916" y="490727"/>
                </a:lnTo>
                <a:lnTo>
                  <a:pt x="0" y="490727"/>
                </a:lnTo>
                <a:lnTo>
                  <a:pt x="0" y="0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83948"/>
              </p:ext>
            </p:extLst>
          </p:nvPr>
        </p:nvGraphicFramePr>
        <p:xfrm>
          <a:off x="2358987" y="2769626"/>
          <a:ext cx="6801485" cy="2244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0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0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5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83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1090" b="1" spc="2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内部职等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49137" marB="0"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090" b="1" spc="1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PC</a:t>
                      </a:r>
                      <a:r>
                        <a:rPr sz="1090" b="1" spc="-5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1090" b="1" spc="2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范围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31286" marB="0"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1090" b="1" spc="2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本企业现状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49137" marB="0"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090" b="1" spc="2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外部市场惯例</a:t>
                      </a:r>
                      <a:r>
                        <a:rPr sz="1090" b="1" spc="-1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(</a:t>
                      </a:r>
                      <a:r>
                        <a:rPr sz="1090" b="1" spc="2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中位</a:t>
                      </a:r>
                      <a:r>
                        <a:rPr sz="1090" b="1" spc="3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值</a:t>
                      </a:r>
                      <a:r>
                        <a:rPr sz="1090" b="1" spc="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)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31286" marB="0"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1090" b="1" spc="2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分析及建议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49137" marB="0">
                    <a:lnR w="19050">
                      <a:solidFill>
                        <a:srgbClr val="5B9AD4"/>
                      </a:solidFill>
                      <a:prstDash val="solid"/>
                    </a:lnR>
                    <a:lnT w="19050">
                      <a:solidFill>
                        <a:srgbClr val="5B9AD4"/>
                      </a:solidFill>
                      <a:prstDash val="solid"/>
                    </a:lnT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945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09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4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32438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090" spc="1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58</a:t>
                      </a: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级以上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32438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每</a:t>
                      </a:r>
                      <a:r>
                        <a:rPr sz="1090" spc="114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人</a:t>
                      </a:r>
                      <a:r>
                        <a:rPr sz="1090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RMB</a:t>
                      </a:r>
                      <a:r>
                        <a:rPr sz="1090" spc="-5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1090" spc="1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200/</a:t>
                      </a: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月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32438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每</a:t>
                      </a:r>
                      <a:r>
                        <a:rPr sz="1090" spc="114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人</a:t>
                      </a:r>
                      <a:r>
                        <a:rPr sz="1090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RMB</a:t>
                      </a:r>
                      <a:r>
                        <a:rPr sz="1090" spc="-4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1090" spc="1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400/</a:t>
                      </a: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月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32438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建议提高标准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50288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T w="19050">
                      <a:solidFill>
                        <a:srgbClr val="5B9AD4"/>
                      </a:solidFill>
                      <a:prstDash val="solid"/>
                    </a:lnT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09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3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31286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T w="19050">
                      <a:solidFill>
                        <a:srgbClr val="5B9AD4"/>
                      </a:solidFill>
                      <a:prstDash val="solid"/>
                    </a:lnT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090" spc="1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54 -</a:t>
                      </a:r>
                      <a:r>
                        <a:rPr sz="1090" spc="-5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1090" spc="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57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29559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T w="19050">
                      <a:solidFill>
                        <a:srgbClr val="5B9AD4"/>
                      </a:solidFill>
                      <a:prstDash val="solid"/>
                    </a:lnT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每</a:t>
                      </a:r>
                      <a:r>
                        <a:rPr sz="1090" spc="114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人</a:t>
                      </a:r>
                      <a:r>
                        <a:rPr sz="1090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RMB</a:t>
                      </a:r>
                      <a:r>
                        <a:rPr sz="1090" spc="-5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1090" spc="1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200/</a:t>
                      </a: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月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31286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T w="19050">
                      <a:solidFill>
                        <a:srgbClr val="5B9AD4"/>
                      </a:solidFill>
                      <a:prstDash val="solid"/>
                    </a:lnT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每</a:t>
                      </a:r>
                      <a:r>
                        <a:rPr sz="1090" spc="13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人</a:t>
                      </a:r>
                      <a:r>
                        <a:rPr sz="1090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RMB</a:t>
                      </a:r>
                      <a:r>
                        <a:rPr sz="1090" spc="-4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1090" spc="1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300/</a:t>
                      </a: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月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31286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T w="19050">
                      <a:solidFill>
                        <a:srgbClr val="5B9AD4"/>
                      </a:solidFill>
                      <a:prstDash val="solid"/>
                    </a:lnT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建议提高标准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49137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T w="19050">
                      <a:solidFill>
                        <a:srgbClr val="5B9AD4"/>
                      </a:solidFill>
                      <a:prstDash val="solid"/>
                    </a:lnT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09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2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29559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T w="19050">
                      <a:solidFill>
                        <a:srgbClr val="5B9AD4"/>
                      </a:solidFill>
                      <a:prstDash val="solid"/>
                    </a:lnT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090" spc="1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47 -</a:t>
                      </a:r>
                      <a:r>
                        <a:rPr sz="1090" spc="-5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1090" spc="1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53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29559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T w="19050">
                      <a:solidFill>
                        <a:srgbClr val="5B9AD4"/>
                      </a:solidFill>
                      <a:prstDash val="solid"/>
                    </a:lnT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每</a:t>
                      </a:r>
                      <a:r>
                        <a:rPr sz="1090" spc="114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人</a:t>
                      </a:r>
                      <a:r>
                        <a:rPr sz="1090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RMB</a:t>
                      </a:r>
                      <a:r>
                        <a:rPr sz="1090" spc="-5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1090" spc="1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200/</a:t>
                      </a: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月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29559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T w="19050">
                      <a:solidFill>
                        <a:srgbClr val="5B9AD4"/>
                      </a:solidFill>
                      <a:prstDash val="solid"/>
                    </a:lnT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每</a:t>
                      </a:r>
                      <a:r>
                        <a:rPr sz="1090" spc="114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人</a:t>
                      </a:r>
                      <a:r>
                        <a:rPr sz="1090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RMB</a:t>
                      </a:r>
                      <a:r>
                        <a:rPr sz="1090" spc="-4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1090" spc="1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250/</a:t>
                      </a: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月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29559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T w="19050">
                      <a:solidFill>
                        <a:srgbClr val="5B9AD4"/>
                      </a:solidFill>
                      <a:prstDash val="solid"/>
                    </a:lnT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建议维持现状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49137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T w="19050">
                      <a:solidFill>
                        <a:srgbClr val="5B9AD4"/>
                      </a:solidFill>
                      <a:prstDash val="solid"/>
                    </a:lnT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09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1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31286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T w="19050">
                      <a:solidFill>
                        <a:srgbClr val="5B9AD4"/>
                      </a:solidFill>
                      <a:prstDash val="solid"/>
                    </a:lnT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090" spc="1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40 -</a:t>
                      </a:r>
                      <a:r>
                        <a:rPr sz="1090" spc="-5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1090" spc="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46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29559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T w="19050">
                      <a:solidFill>
                        <a:srgbClr val="5B9AD4"/>
                      </a:solidFill>
                      <a:prstDash val="solid"/>
                    </a:lnT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每</a:t>
                      </a:r>
                      <a:r>
                        <a:rPr sz="1090" spc="114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人</a:t>
                      </a:r>
                      <a:r>
                        <a:rPr sz="1090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RMB</a:t>
                      </a:r>
                      <a:r>
                        <a:rPr sz="1090" spc="-5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1090" spc="1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200/</a:t>
                      </a: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月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31286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T w="19050">
                      <a:solidFill>
                        <a:srgbClr val="5B9AD4"/>
                      </a:solidFill>
                      <a:prstDash val="solid"/>
                    </a:lnT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每</a:t>
                      </a:r>
                      <a:r>
                        <a:rPr sz="1090" spc="13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人</a:t>
                      </a:r>
                      <a:r>
                        <a:rPr sz="1090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RMB</a:t>
                      </a:r>
                      <a:r>
                        <a:rPr sz="1090" spc="-4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sz="1090" spc="1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250/</a:t>
                      </a: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月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31286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T w="19050">
                      <a:solidFill>
                        <a:srgbClr val="5B9AD4"/>
                      </a:solidFill>
                      <a:prstDash val="solid"/>
                    </a:lnT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1090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建议维持现状</a:t>
                      </a:r>
                      <a:endParaRPr sz="1090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149137" marB="0">
                    <a:lnL w="19050">
                      <a:solidFill>
                        <a:srgbClr val="5B9AD4"/>
                      </a:solidFill>
                      <a:prstDash val="solid"/>
                    </a:lnL>
                    <a:lnR w="19050">
                      <a:solidFill>
                        <a:srgbClr val="5B9AD4"/>
                      </a:solidFill>
                      <a:prstDash val="solid"/>
                    </a:lnR>
                    <a:lnT w="19050">
                      <a:solidFill>
                        <a:srgbClr val="5B9AD4"/>
                      </a:solidFill>
                      <a:prstDash val="solid"/>
                    </a:lnT>
                    <a:lnB w="19050">
                      <a:solidFill>
                        <a:srgbClr val="5B9A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8538442" y="2604481"/>
            <a:ext cx="900005" cy="681769"/>
          </a:xfrm>
          <a:custGeom>
            <a:avLst/>
            <a:gdLst/>
            <a:ahLst/>
            <a:cxnLst/>
            <a:rect l="l" t="t" r="r" b="b"/>
            <a:pathLst>
              <a:path w="992504" h="751839">
                <a:moveTo>
                  <a:pt x="141732" y="0"/>
                </a:moveTo>
                <a:lnTo>
                  <a:pt x="0" y="234695"/>
                </a:lnTo>
                <a:lnTo>
                  <a:pt x="848867" y="751331"/>
                </a:lnTo>
                <a:lnTo>
                  <a:pt x="992123" y="516635"/>
                </a:lnTo>
                <a:lnTo>
                  <a:pt x="141732" y="0"/>
                </a:lnTo>
                <a:close/>
              </a:path>
            </a:pathLst>
          </a:custGeom>
          <a:ln w="16764">
            <a:solidFill>
              <a:srgbClr val="FF66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" name="object 7"/>
          <p:cNvSpPr/>
          <p:nvPr/>
        </p:nvSpPr>
        <p:spPr>
          <a:xfrm>
            <a:off x="8825891" y="2807630"/>
            <a:ext cx="288831" cy="233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pic>
        <p:nvPicPr>
          <p:cNvPr id="9" name="图形 8">
            <a:extLst>
              <a:ext uri="{FF2B5EF4-FFF2-40B4-BE49-F238E27FC236}">
                <a16:creationId xmlns:a16="http://schemas.microsoft.com/office/drawing/2014/main" id="{8B1B678E-9686-4E53-A643-77E82BC5B8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  <p:sp>
        <p:nvSpPr>
          <p:cNvPr id="11" name="Oval 7">
            <a:extLst>
              <a:ext uri="{FF2B5EF4-FFF2-40B4-BE49-F238E27FC236}">
                <a16:creationId xmlns:a16="http://schemas.microsoft.com/office/drawing/2014/main" id="{6FC20CF4-6124-4528-8C2A-640DA31F7E9B}"/>
              </a:ext>
            </a:extLst>
          </p:cNvPr>
          <p:cNvSpPr/>
          <p:nvPr/>
        </p:nvSpPr>
        <p:spPr>
          <a:xfrm>
            <a:off x="515938" y="447820"/>
            <a:ext cx="412966" cy="412966"/>
          </a:xfrm>
          <a:prstGeom prst="ellipse">
            <a:avLst/>
          </a:prstGeom>
          <a:noFill/>
          <a:ln w="6350">
            <a:solidFill>
              <a:srgbClr val="397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en-US" sz="2800" dirty="0">
              <a:solidFill>
                <a:srgbClr val="397F52"/>
              </a:solidFill>
              <a:latin typeface="Calibri" panose="020F0502020204030204"/>
            </a:endParaRPr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063C900B-4430-4F5F-8305-FD07855F7700}"/>
              </a:ext>
            </a:extLst>
          </p:cNvPr>
          <p:cNvSpPr>
            <a:spLocks noEditPoints="1"/>
          </p:cNvSpPr>
          <p:nvPr/>
        </p:nvSpPr>
        <p:spPr bwMode="auto">
          <a:xfrm>
            <a:off x="641315" y="573927"/>
            <a:ext cx="162213" cy="160752"/>
          </a:xfrm>
          <a:custGeom>
            <a:avLst/>
            <a:gdLst>
              <a:gd name="T0" fmla="*/ 975 w 1652"/>
              <a:gd name="T1" fmla="*/ 1639 h 1639"/>
              <a:gd name="T2" fmla="*/ 901 w 1652"/>
              <a:gd name="T3" fmla="*/ 1564 h 1639"/>
              <a:gd name="T4" fmla="*/ 901 w 1652"/>
              <a:gd name="T5" fmla="*/ 731 h 1639"/>
              <a:gd name="T6" fmla="*/ 920 w 1652"/>
              <a:gd name="T7" fmla="*/ 681 h 1639"/>
              <a:gd name="T8" fmla="*/ 1404 w 1652"/>
              <a:gd name="T9" fmla="*/ 149 h 1639"/>
              <a:gd name="T10" fmla="*/ 249 w 1652"/>
              <a:gd name="T11" fmla="*/ 149 h 1639"/>
              <a:gd name="T12" fmla="*/ 732 w 1652"/>
              <a:gd name="T13" fmla="*/ 681 h 1639"/>
              <a:gd name="T14" fmla="*/ 752 w 1652"/>
              <a:gd name="T15" fmla="*/ 731 h 1639"/>
              <a:gd name="T16" fmla="*/ 752 w 1652"/>
              <a:gd name="T17" fmla="*/ 1266 h 1639"/>
              <a:gd name="T18" fmla="*/ 677 w 1652"/>
              <a:gd name="T19" fmla="*/ 1341 h 1639"/>
              <a:gd name="T20" fmla="*/ 603 w 1652"/>
              <a:gd name="T21" fmla="*/ 1266 h 1639"/>
              <a:gd name="T22" fmla="*/ 603 w 1652"/>
              <a:gd name="T23" fmla="*/ 760 h 1639"/>
              <a:gd name="T24" fmla="*/ 25 w 1652"/>
              <a:gd name="T25" fmla="*/ 125 h 1639"/>
              <a:gd name="T26" fmla="*/ 12 w 1652"/>
              <a:gd name="T27" fmla="*/ 45 h 1639"/>
              <a:gd name="T28" fmla="*/ 80 w 1652"/>
              <a:gd name="T29" fmla="*/ 0 h 1639"/>
              <a:gd name="T30" fmla="*/ 1572 w 1652"/>
              <a:gd name="T31" fmla="*/ 0 h 1639"/>
              <a:gd name="T32" fmla="*/ 1640 w 1652"/>
              <a:gd name="T33" fmla="*/ 45 h 1639"/>
              <a:gd name="T34" fmla="*/ 1627 w 1652"/>
              <a:gd name="T35" fmla="*/ 125 h 1639"/>
              <a:gd name="T36" fmla="*/ 1050 w 1652"/>
              <a:gd name="T37" fmla="*/ 760 h 1639"/>
              <a:gd name="T38" fmla="*/ 1050 w 1652"/>
              <a:gd name="T39" fmla="*/ 1564 h 1639"/>
              <a:gd name="T40" fmla="*/ 975 w 1652"/>
              <a:gd name="T41" fmla="*/ 1639 h 1639"/>
              <a:gd name="T42" fmla="*/ 975 w 1652"/>
              <a:gd name="T43" fmla="*/ 1639 h 1639"/>
              <a:gd name="T44" fmla="*/ 975 w 1652"/>
              <a:gd name="T45" fmla="*/ 1639 h 1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52" h="1639">
                <a:moveTo>
                  <a:pt x="975" y="1639"/>
                </a:moveTo>
                <a:cubicBezTo>
                  <a:pt x="934" y="1639"/>
                  <a:pt x="901" y="1605"/>
                  <a:pt x="901" y="1564"/>
                </a:cubicBezTo>
                <a:cubicBezTo>
                  <a:pt x="901" y="731"/>
                  <a:pt x="901" y="731"/>
                  <a:pt x="901" y="731"/>
                </a:cubicBezTo>
                <a:cubicBezTo>
                  <a:pt x="901" y="713"/>
                  <a:pt x="908" y="695"/>
                  <a:pt x="920" y="681"/>
                </a:cubicBezTo>
                <a:cubicBezTo>
                  <a:pt x="1404" y="149"/>
                  <a:pt x="1404" y="149"/>
                  <a:pt x="1404" y="149"/>
                </a:cubicBezTo>
                <a:cubicBezTo>
                  <a:pt x="249" y="149"/>
                  <a:pt x="249" y="149"/>
                  <a:pt x="249" y="149"/>
                </a:cubicBezTo>
                <a:cubicBezTo>
                  <a:pt x="732" y="681"/>
                  <a:pt x="732" y="681"/>
                  <a:pt x="732" y="681"/>
                </a:cubicBezTo>
                <a:cubicBezTo>
                  <a:pt x="745" y="695"/>
                  <a:pt x="752" y="713"/>
                  <a:pt x="752" y="731"/>
                </a:cubicBezTo>
                <a:cubicBezTo>
                  <a:pt x="752" y="1266"/>
                  <a:pt x="752" y="1266"/>
                  <a:pt x="752" y="1266"/>
                </a:cubicBezTo>
                <a:cubicBezTo>
                  <a:pt x="752" y="1307"/>
                  <a:pt x="718" y="1341"/>
                  <a:pt x="677" y="1341"/>
                </a:cubicBezTo>
                <a:cubicBezTo>
                  <a:pt x="636" y="1341"/>
                  <a:pt x="603" y="1307"/>
                  <a:pt x="603" y="1266"/>
                </a:cubicBezTo>
                <a:cubicBezTo>
                  <a:pt x="603" y="760"/>
                  <a:pt x="603" y="760"/>
                  <a:pt x="603" y="760"/>
                </a:cubicBezTo>
                <a:cubicBezTo>
                  <a:pt x="25" y="125"/>
                  <a:pt x="25" y="125"/>
                  <a:pt x="25" y="125"/>
                </a:cubicBezTo>
                <a:cubicBezTo>
                  <a:pt x="6" y="103"/>
                  <a:pt x="0" y="72"/>
                  <a:pt x="12" y="45"/>
                </a:cubicBezTo>
                <a:cubicBezTo>
                  <a:pt x="24" y="18"/>
                  <a:pt x="51" y="0"/>
                  <a:pt x="80" y="0"/>
                </a:cubicBezTo>
                <a:cubicBezTo>
                  <a:pt x="1572" y="0"/>
                  <a:pt x="1572" y="0"/>
                  <a:pt x="1572" y="0"/>
                </a:cubicBezTo>
                <a:cubicBezTo>
                  <a:pt x="1602" y="0"/>
                  <a:pt x="1628" y="18"/>
                  <a:pt x="1640" y="45"/>
                </a:cubicBezTo>
                <a:cubicBezTo>
                  <a:pt x="1652" y="72"/>
                  <a:pt x="1647" y="103"/>
                  <a:pt x="1627" y="125"/>
                </a:cubicBezTo>
                <a:cubicBezTo>
                  <a:pt x="1050" y="760"/>
                  <a:pt x="1050" y="760"/>
                  <a:pt x="1050" y="760"/>
                </a:cubicBezTo>
                <a:cubicBezTo>
                  <a:pt x="1050" y="1564"/>
                  <a:pt x="1050" y="1564"/>
                  <a:pt x="1050" y="1564"/>
                </a:cubicBezTo>
                <a:cubicBezTo>
                  <a:pt x="1050" y="1605"/>
                  <a:pt x="1016" y="1639"/>
                  <a:pt x="975" y="1639"/>
                </a:cubicBezTo>
                <a:close/>
                <a:moveTo>
                  <a:pt x="975" y="1639"/>
                </a:moveTo>
                <a:cubicBezTo>
                  <a:pt x="975" y="1639"/>
                  <a:pt x="975" y="1639"/>
                  <a:pt x="975" y="1639"/>
                </a:cubicBezTo>
              </a:path>
            </a:pathLst>
          </a:custGeom>
          <a:solidFill>
            <a:srgbClr val="397F5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16106E1-52EB-40A1-9222-B46DA0BD53B6}"/>
              </a:ext>
            </a:extLst>
          </p:cNvPr>
          <p:cNvSpPr/>
          <p:nvPr/>
        </p:nvSpPr>
        <p:spPr>
          <a:xfrm>
            <a:off x="984061" y="408646"/>
            <a:ext cx="61158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岗位价值评估的</a:t>
            </a:r>
            <a:r>
              <a:rPr lang="en-US" alt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7</a:t>
            </a: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大应用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小米兰亭" panose="03000502000000000000" pitchFamily="66" charset="-122"/>
              <a:ea typeface="小米兰亭" panose="03000502000000000000" pitchFamily="66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20452" y="2537150"/>
            <a:ext cx="285606" cy="1912620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 marR="5080" algn="just">
              <a:lnSpc>
                <a:spcPct val="101000"/>
              </a:lnSpc>
              <a:spcBef>
                <a:spcPts val="105"/>
              </a:spcBef>
            </a:pPr>
            <a:r>
              <a:rPr sz="2040" b="1" spc="2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岗 位 价 值 评 估</a:t>
            </a:r>
            <a:endParaRPr sz="204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49186" y="1265649"/>
            <a:ext cx="7014731" cy="451561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527050" indent="-514350">
              <a:lnSpc>
                <a:spcPct val="100000"/>
              </a:lnSpc>
              <a:spcBef>
                <a:spcPts val="105"/>
              </a:spcBef>
              <a:buFont typeface="+mj-ea"/>
              <a:buAutoNum type="circleNumDbPlain" startAt="6"/>
            </a:pPr>
            <a:r>
              <a:rPr spc="5" dirty="0"/>
              <a:t>基于岗位评估结果，设计员工晋升机制</a:t>
            </a:r>
          </a:p>
        </p:txBody>
      </p:sp>
      <p:sp>
        <p:nvSpPr>
          <p:cNvPr id="4" name="object 4"/>
          <p:cNvSpPr/>
          <p:nvPr/>
        </p:nvSpPr>
        <p:spPr>
          <a:xfrm>
            <a:off x="3087241" y="2809858"/>
            <a:ext cx="0" cy="2320549"/>
          </a:xfrm>
          <a:custGeom>
            <a:avLst/>
            <a:gdLst/>
            <a:ahLst/>
            <a:cxnLst/>
            <a:rect l="l" t="t" r="r" b="b"/>
            <a:pathLst>
              <a:path h="2559050">
                <a:moveTo>
                  <a:pt x="0" y="0"/>
                </a:moveTo>
                <a:lnTo>
                  <a:pt x="0" y="2558796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" name="object 5"/>
          <p:cNvSpPr/>
          <p:nvPr/>
        </p:nvSpPr>
        <p:spPr>
          <a:xfrm>
            <a:off x="2914495" y="3003333"/>
            <a:ext cx="345491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" name="object 6"/>
          <p:cNvSpPr/>
          <p:nvPr/>
        </p:nvSpPr>
        <p:spPr>
          <a:xfrm>
            <a:off x="2914495" y="4451632"/>
            <a:ext cx="345491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" name="object 7"/>
          <p:cNvSpPr/>
          <p:nvPr/>
        </p:nvSpPr>
        <p:spPr>
          <a:xfrm>
            <a:off x="2914495" y="3969327"/>
            <a:ext cx="345491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" name="object 8"/>
          <p:cNvSpPr/>
          <p:nvPr/>
        </p:nvSpPr>
        <p:spPr>
          <a:xfrm>
            <a:off x="2914495" y="4933938"/>
            <a:ext cx="345491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" name="object 9"/>
          <p:cNvSpPr/>
          <p:nvPr/>
        </p:nvSpPr>
        <p:spPr>
          <a:xfrm>
            <a:off x="2914495" y="3485639"/>
            <a:ext cx="345491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" name="object 10"/>
          <p:cNvSpPr/>
          <p:nvPr/>
        </p:nvSpPr>
        <p:spPr>
          <a:xfrm>
            <a:off x="3656609" y="4933938"/>
            <a:ext cx="1017472" cy="0"/>
          </a:xfrm>
          <a:custGeom>
            <a:avLst/>
            <a:gdLst/>
            <a:ahLst/>
            <a:cxnLst/>
            <a:rect l="l" t="t" r="r" b="b"/>
            <a:pathLst>
              <a:path w="1122045">
                <a:moveTo>
                  <a:pt x="0" y="0"/>
                </a:moveTo>
                <a:lnTo>
                  <a:pt x="1121663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" name="object 11"/>
          <p:cNvSpPr/>
          <p:nvPr/>
        </p:nvSpPr>
        <p:spPr>
          <a:xfrm>
            <a:off x="5703300" y="3965180"/>
            <a:ext cx="0" cy="486567"/>
          </a:xfrm>
          <a:custGeom>
            <a:avLst/>
            <a:gdLst/>
            <a:ahLst/>
            <a:cxnLst/>
            <a:rect l="l" t="t" r="r" b="b"/>
            <a:pathLst>
              <a:path h="536575">
                <a:moveTo>
                  <a:pt x="0" y="0"/>
                </a:moveTo>
                <a:lnTo>
                  <a:pt x="0" y="536448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" name="object 12"/>
          <p:cNvSpPr/>
          <p:nvPr/>
        </p:nvSpPr>
        <p:spPr>
          <a:xfrm>
            <a:off x="4677882" y="4451632"/>
            <a:ext cx="1031291" cy="0"/>
          </a:xfrm>
          <a:custGeom>
            <a:avLst/>
            <a:gdLst/>
            <a:ahLst/>
            <a:cxnLst/>
            <a:rect l="l" t="t" r="r" b="b"/>
            <a:pathLst>
              <a:path w="1137285">
                <a:moveTo>
                  <a:pt x="0" y="0"/>
                </a:moveTo>
                <a:lnTo>
                  <a:pt x="1136903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" name="object 13"/>
          <p:cNvSpPr/>
          <p:nvPr/>
        </p:nvSpPr>
        <p:spPr>
          <a:xfrm>
            <a:off x="4672353" y="4464069"/>
            <a:ext cx="0" cy="486567"/>
          </a:xfrm>
          <a:custGeom>
            <a:avLst/>
            <a:gdLst/>
            <a:ahLst/>
            <a:cxnLst/>
            <a:rect l="l" t="t" r="r" b="b"/>
            <a:pathLst>
              <a:path h="536575">
                <a:moveTo>
                  <a:pt x="0" y="0"/>
                </a:moveTo>
                <a:lnTo>
                  <a:pt x="0" y="53644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4" name="object 14"/>
          <p:cNvSpPr/>
          <p:nvPr/>
        </p:nvSpPr>
        <p:spPr>
          <a:xfrm>
            <a:off x="5699154" y="3969327"/>
            <a:ext cx="1046262" cy="0"/>
          </a:xfrm>
          <a:custGeom>
            <a:avLst/>
            <a:gdLst/>
            <a:ahLst/>
            <a:cxnLst/>
            <a:rect l="l" t="t" r="r" b="b"/>
            <a:pathLst>
              <a:path w="1153795">
                <a:moveTo>
                  <a:pt x="0" y="0"/>
                </a:moveTo>
                <a:lnTo>
                  <a:pt x="115366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5" name="object 15"/>
          <p:cNvSpPr/>
          <p:nvPr/>
        </p:nvSpPr>
        <p:spPr>
          <a:xfrm>
            <a:off x="6745300" y="3485639"/>
            <a:ext cx="0" cy="483688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6" name="object 16"/>
          <p:cNvSpPr/>
          <p:nvPr/>
        </p:nvSpPr>
        <p:spPr>
          <a:xfrm>
            <a:off x="6746683" y="3485639"/>
            <a:ext cx="1014592" cy="0"/>
          </a:xfrm>
          <a:custGeom>
            <a:avLst/>
            <a:gdLst/>
            <a:ahLst/>
            <a:cxnLst/>
            <a:rect l="l" t="t" r="r" b="b"/>
            <a:pathLst>
              <a:path w="1118870">
                <a:moveTo>
                  <a:pt x="0" y="0"/>
                </a:moveTo>
                <a:lnTo>
                  <a:pt x="111861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7" name="object 17"/>
          <p:cNvSpPr/>
          <p:nvPr/>
        </p:nvSpPr>
        <p:spPr>
          <a:xfrm>
            <a:off x="7761045" y="3028209"/>
            <a:ext cx="0" cy="457776"/>
          </a:xfrm>
          <a:custGeom>
            <a:avLst/>
            <a:gdLst/>
            <a:ahLst/>
            <a:cxnLst/>
            <a:rect l="l" t="t" r="r" b="b"/>
            <a:pathLst>
              <a:path h="504825">
                <a:moveTo>
                  <a:pt x="0" y="0"/>
                </a:moveTo>
                <a:lnTo>
                  <a:pt x="0" y="504443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8" name="object 18"/>
          <p:cNvSpPr/>
          <p:nvPr/>
        </p:nvSpPr>
        <p:spPr>
          <a:xfrm>
            <a:off x="7758281" y="3021298"/>
            <a:ext cx="1015744" cy="0"/>
          </a:xfrm>
          <a:custGeom>
            <a:avLst/>
            <a:gdLst/>
            <a:ahLst/>
            <a:cxnLst/>
            <a:rect l="l" t="t" r="r" b="b"/>
            <a:pathLst>
              <a:path w="1120140">
                <a:moveTo>
                  <a:pt x="0" y="0"/>
                </a:moveTo>
                <a:lnTo>
                  <a:pt x="112013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9" name="object 19"/>
          <p:cNvSpPr/>
          <p:nvPr/>
        </p:nvSpPr>
        <p:spPr>
          <a:xfrm>
            <a:off x="8769880" y="2561105"/>
            <a:ext cx="0" cy="458927"/>
          </a:xfrm>
          <a:custGeom>
            <a:avLst/>
            <a:gdLst/>
            <a:ahLst/>
            <a:cxnLst/>
            <a:rect l="l" t="t" r="r" b="b"/>
            <a:pathLst>
              <a:path h="506094">
                <a:moveTo>
                  <a:pt x="0" y="0"/>
                </a:moveTo>
                <a:lnTo>
                  <a:pt x="0" y="50596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0" name="object 20"/>
          <p:cNvSpPr/>
          <p:nvPr/>
        </p:nvSpPr>
        <p:spPr>
          <a:xfrm>
            <a:off x="8196363" y="3292164"/>
            <a:ext cx="0" cy="2251451"/>
          </a:xfrm>
          <a:custGeom>
            <a:avLst/>
            <a:gdLst/>
            <a:ahLst/>
            <a:cxnLst/>
            <a:rect l="l" t="t" r="r" b="b"/>
            <a:pathLst>
              <a:path h="2482850">
                <a:moveTo>
                  <a:pt x="0" y="0"/>
                </a:moveTo>
                <a:lnTo>
                  <a:pt x="0" y="2482595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1" name="object 21"/>
          <p:cNvSpPr/>
          <p:nvPr/>
        </p:nvSpPr>
        <p:spPr>
          <a:xfrm>
            <a:off x="7211023" y="3775852"/>
            <a:ext cx="0" cy="1629567"/>
          </a:xfrm>
          <a:custGeom>
            <a:avLst/>
            <a:gdLst/>
            <a:ahLst/>
            <a:cxnLst/>
            <a:rect l="l" t="t" r="r" b="b"/>
            <a:pathLst>
              <a:path h="1797050">
                <a:moveTo>
                  <a:pt x="0" y="0"/>
                </a:moveTo>
                <a:lnTo>
                  <a:pt x="0" y="1796795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2" name="object 22"/>
          <p:cNvSpPr/>
          <p:nvPr/>
        </p:nvSpPr>
        <p:spPr>
          <a:xfrm>
            <a:off x="6113743" y="4258157"/>
            <a:ext cx="0" cy="1008834"/>
          </a:xfrm>
          <a:custGeom>
            <a:avLst/>
            <a:gdLst/>
            <a:ahLst/>
            <a:cxnLst/>
            <a:rect l="l" t="t" r="r" b="b"/>
            <a:pathLst>
              <a:path h="1112520">
                <a:moveTo>
                  <a:pt x="0" y="0"/>
                </a:moveTo>
                <a:lnTo>
                  <a:pt x="0" y="111251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3" name="object 23"/>
          <p:cNvSpPr/>
          <p:nvPr/>
        </p:nvSpPr>
        <p:spPr>
          <a:xfrm>
            <a:off x="5144986" y="4728024"/>
            <a:ext cx="0" cy="413438"/>
          </a:xfrm>
          <a:custGeom>
            <a:avLst/>
            <a:gdLst/>
            <a:ahLst/>
            <a:cxnLst/>
            <a:rect l="l" t="t" r="r" b="b"/>
            <a:pathLst>
              <a:path h="455929">
                <a:moveTo>
                  <a:pt x="0" y="0"/>
                </a:moveTo>
                <a:lnTo>
                  <a:pt x="0" y="455676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4" name="object 24"/>
          <p:cNvSpPr/>
          <p:nvPr/>
        </p:nvSpPr>
        <p:spPr>
          <a:xfrm>
            <a:off x="4122332" y="4947757"/>
            <a:ext cx="0" cy="595972"/>
          </a:xfrm>
          <a:custGeom>
            <a:avLst/>
            <a:gdLst/>
            <a:ahLst/>
            <a:cxnLst/>
            <a:rect l="l" t="t" r="r" b="b"/>
            <a:pathLst>
              <a:path h="657225">
                <a:moveTo>
                  <a:pt x="0" y="0"/>
                </a:moveTo>
                <a:lnTo>
                  <a:pt x="0" y="65684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5" name="object 25"/>
          <p:cNvSpPr/>
          <p:nvPr/>
        </p:nvSpPr>
        <p:spPr>
          <a:xfrm>
            <a:off x="4133387" y="5529565"/>
            <a:ext cx="4064704" cy="0"/>
          </a:xfrm>
          <a:custGeom>
            <a:avLst/>
            <a:gdLst/>
            <a:ahLst/>
            <a:cxnLst/>
            <a:rect l="l" t="t" r="r" b="b"/>
            <a:pathLst>
              <a:path w="4482465">
                <a:moveTo>
                  <a:pt x="0" y="0"/>
                </a:moveTo>
                <a:lnTo>
                  <a:pt x="448208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6" name="object 26"/>
          <p:cNvSpPr/>
          <p:nvPr/>
        </p:nvSpPr>
        <p:spPr>
          <a:xfrm>
            <a:off x="4133387" y="5403806"/>
            <a:ext cx="3090419" cy="0"/>
          </a:xfrm>
          <a:custGeom>
            <a:avLst/>
            <a:gdLst/>
            <a:ahLst/>
            <a:cxnLst/>
            <a:rect l="l" t="t" r="r" b="b"/>
            <a:pathLst>
              <a:path w="3408045">
                <a:moveTo>
                  <a:pt x="0" y="0"/>
                </a:moveTo>
                <a:lnTo>
                  <a:pt x="3407663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7" name="object 27"/>
          <p:cNvSpPr/>
          <p:nvPr/>
        </p:nvSpPr>
        <p:spPr>
          <a:xfrm>
            <a:off x="4133387" y="5265610"/>
            <a:ext cx="1992908" cy="0"/>
          </a:xfrm>
          <a:custGeom>
            <a:avLst/>
            <a:gdLst/>
            <a:ahLst/>
            <a:cxnLst/>
            <a:rect l="l" t="t" r="r" b="b"/>
            <a:pathLst>
              <a:path w="2197735">
                <a:moveTo>
                  <a:pt x="0" y="0"/>
                </a:moveTo>
                <a:lnTo>
                  <a:pt x="219760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8" name="object 28"/>
          <p:cNvSpPr/>
          <p:nvPr/>
        </p:nvSpPr>
        <p:spPr>
          <a:xfrm>
            <a:off x="4132005" y="5141233"/>
            <a:ext cx="1013441" cy="0"/>
          </a:xfrm>
          <a:custGeom>
            <a:avLst/>
            <a:gdLst/>
            <a:ahLst/>
            <a:cxnLst/>
            <a:rect l="l" t="t" r="r" b="b"/>
            <a:pathLst>
              <a:path w="1117600">
                <a:moveTo>
                  <a:pt x="0" y="0"/>
                </a:moveTo>
                <a:lnTo>
                  <a:pt x="1117091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9" name="object 29"/>
          <p:cNvSpPr txBox="1"/>
          <p:nvPr/>
        </p:nvSpPr>
        <p:spPr>
          <a:xfrm>
            <a:off x="4859882" y="4236981"/>
            <a:ext cx="670253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被认可的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805074" y="3721515"/>
            <a:ext cx="670253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挑战性的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902384" y="3237787"/>
            <a:ext cx="670253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有风险的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994118" y="2755479"/>
            <a:ext cx="670253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不现实的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87192" y="2886774"/>
            <a:ext cx="318428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sz="1270" b="1" spc="-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9</a:t>
            </a: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87192" y="3369081"/>
            <a:ext cx="318428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sz="1270" b="1" spc="-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287192" y="4335117"/>
            <a:ext cx="318428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sz="1270" b="1" spc="-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287192" y="3852809"/>
            <a:ext cx="318428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sz="1270" b="1" spc="-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7</a:t>
            </a: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87192" y="4816002"/>
            <a:ext cx="318428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sz="1270" b="1" spc="-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719145" y="2886774"/>
            <a:ext cx="138772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V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668065" y="3369081"/>
            <a:ext cx="192323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V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692934" y="3852809"/>
            <a:ext cx="185989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sz="1270" b="1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727435" y="4351696"/>
            <a:ext cx="130711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764779" y="4816002"/>
            <a:ext cx="77736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539504" y="2291118"/>
            <a:ext cx="386373" cy="231140"/>
          </a:xfrm>
          <a:prstGeom prst="rect">
            <a:avLst/>
          </a:prstGeom>
        </p:spPr>
        <p:txBody>
          <a:bodyPr vert="horz" wrap="square" lIns="0" tIns="1497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5" b="1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职</a:t>
            </a: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等</a:t>
            </a:r>
            <a:endParaRPr sz="140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242980" y="2299463"/>
            <a:ext cx="831482" cy="403860"/>
          </a:xfrm>
          <a:prstGeom prst="rect">
            <a:avLst/>
          </a:prstGeom>
        </p:spPr>
        <p:txBody>
          <a:bodyPr vert="horz" wrap="square" lIns="0" tIns="10364" rIns="0" bIns="0" rtlCol="0">
            <a:spAutoFit/>
          </a:bodyPr>
          <a:lstStyle/>
          <a:p>
            <a:pPr marL="220980" marR="5080" indent="-208915">
              <a:lnSpc>
                <a:spcPct val="101000"/>
              </a:lnSpc>
              <a:spcBef>
                <a:spcPts val="90"/>
              </a:spcBef>
            </a:pPr>
            <a:r>
              <a:rPr sz="127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年参考工资   </a:t>
            </a:r>
            <a:r>
              <a:rPr sz="1270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(</a:t>
            </a:r>
            <a:r>
              <a:rPr sz="127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千元)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410569" y="2288858"/>
            <a:ext cx="900005" cy="681769"/>
          </a:xfrm>
          <a:custGeom>
            <a:avLst/>
            <a:gdLst/>
            <a:ahLst/>
            <a:cxnLst/>
            <a:rect l="l" t="t" r="r" b="b"/>
            <a:pathLst>
              <a:path w="992504" h="751839">
                <a:moveTo>
                  <a:pt x="141732" y="0"/>
                </a:moveTo>
                <a:lnTo>
                  <a:pt x="0" y="234695"/>
                </a:lnTo>
                <a:lnTo>
                  <a:pt x="850392" y="751332"/>
                </a:lnTo>
                <a:lnTo>
                  <a:pt x="992124" y="516635"/>
                </a:lnTo>
                <a:lnTo>
                  <a:pt x="141732" y="0"/>
                </a:lnTo>
                <a:close/>
              </a:path>
            </a:pathLst>
          </a:custGeom>
          <a:ln w="16764">
            <a:solidFill>
              <a:srgbClr val="FF66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6" name="object 46"/>
          <p:cNvSpPr/>
          <p:nvPr/>
        </p:nvSpPr>
        <p:spPr>
          <a:xfrm>
            <a:off x="8698017" y="2490623"/>
            <a:ext cx="290213" cy="2349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pic>
        <p:nvPicPr>
          <p:cNvPr id="48" name="图形 47">
            <a:extLst>
              <a:ext uri="{FF2B5EF4-FFF2-40B4-BE49-F238E27FC236}">
                <a16:creationId xmlns:a16="http://schemas.microsoft.com/office/drawing/2014/main" id="{91C657E7-EC8C-49D7-823F-C231EE3AA0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  <p:sp>
        <p:nvSpPr>
          <p:cNvPr id="50" name="Oval 7">
            <a:extLst>
              <a:ext uri="{FF2B5EF4-FFF2-40B4-BE49-F238E27FC236}">
                <a16:creationId xmlns:a16="http://schemas.microsoft.com/office/drawing/2014/main" id="{075BFF59-9051-463B-833D-C8FF2C6FB575}"/>
              </a:ext>
            </a:extLst>
          </p:cNvPr>
          <p:cNvSpPr/>
          <p:nvPr/>
        </p:nvSpPr>
        <p:spPr>
          <a:xfrm>
            <a:off x="515938" y="447820"/>
            <a:ext cx="412966" cy="412966"/>
          </a:xfrm>
          <a:prstGeom prst="ellipse">
            <a:avLst/>
          </a:prstGeom>
          <a:noFill/>
          <a:ln w="6350">
            <a:solidFill>
              <a:srgbClr val="397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en-US" sz="2800" dirty="0">
              <a:solidFill>
                <a:srgbClr val="397F52"/>
              </a:solidFill>
              <a:latin typeface="Calibri" panose="020F0502020204030204"/>
            </a:endParaRPr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AA8DD2D6-DE05-4BA5-97C8-DFA6A51FED03}"/>
              </a:ext>
            </a:extLst>
          </p:cNvPr>
          <p:cNvSpPr>
            <a:spLocks noEditPoints="1"/>
          </p:cNvSpPr>
          <p:nvPr/>
        </p:nvSpPr>
        <p:spPr bwMode="auto">
          <a:xfrm>
            <a:off x="641315" y="573927"/>
            <a:ext cx="162213" cy="160752"/>
          </a:xfrm>
          <a:custGeom>
            <a:avLst/>
            <a:gdLst>
              <a:gd name="T0" fmla="*/ 975 w 1652"/>
              <a:gd name="T1" fmla="*/ 1639 h 1639"/>
              <a:gd name="T2" fmla="*/ 901 w 1652"/>
              <a:gd name="T3" fmla="*/ 1564 h 1639"/>
              <a:gd name="T4" fmla="*/ 901 w 1652"/>
              <a:gd name="T5" fmla="*/ 731 h 1639"/>
              <a:gd name="T6" fmla="*/ 920 w 1652"/>
              <a:gd name="T7" fmla="*/ 681 h 1639"/>
              <a:gd name="T8" fmla="*/ 1404 w 1652"/>
              <a:gd name="T9" fmla="*/ 149 h 1639"/>
              <a:gd name="T10" fmla="*/ 249 w 1652"/>
              <a:gd name="T11" fmla="*/ 149 h 1639"/>
              <a:gd name="T12" fmla="*/ 732 w 1652"/>
              <a:gd name="T13" fmla="*/ 681 h 1639"/>
              <a:gd name="T14" fmla="*/ 752 w 1652"/>
              <a:gd name="T15" fmla="*/ 731 h 1639"/>
              <a:gd name="T16" fmla="*/ 752 w 1652"/>
              <a:gd name="T17" fmla="*/ 1266 h 1639"/>
              <a:gd name="T18" fmla="*/ 677 w 1652"/>
              <a:gd name="T19" fmla="*/ 1341 h 1639"/>
              <a:gd name="T20" fmla="*/ 603 w 1652"/>
              <a:gd name="T21" fmla="*/ 1266 h 1639"/>
              <a:gd name="T22" fmla="*/ 603 w 1652"/>
              <a:gd name="T23" fmla="*/ 760 h 1639"/>
              <a:gd name="T24" fmla="*/ 25 w 1652"/>
              <a:gd name="T25" fmla="*/ 125 h 1639"/>
              <a:gd name="T26" fmla="*/ 12 w 1652"/>
              <a:gd name="T27" fmla="*/ 45 h 1639"/>
              <a:gd name="T28" fmla="*/ 80 w 1652"/>
              <a:gd name="T29" fmla="*/ 0 h 1639"/>
              <a:gd name="T30" fmla="*/ 1572 w 1652"/>
              <a:gd name="T31" fmla="*/ 0 h 1639"/>
              <a:gd name="T32" fmla="*/ 1640 w 1652"/>
              <a:gd name="T33" fmla="*/ 45 h 1639"/>
              <a:gd name="T34" fmla="*/ 1627 w 1652"/>
              <a:gd name="T35" fmla="*/ 125 h 1639"/>
              <a:gd name="T36" fmla="*/ 1050 w 1652"/>
              <a:gd name="T37" fmla="*/ 760 h 1639"/>
              <a:gd name="T38" fmla="*/ 1050 w 1652"/>
              <a:gd name="T39" fmla="*/ 1564 h 1639"/>
              <a:gd name="T40" fmla="*/ 975 w 1652"/>
              <a:gd name="T41" fmla="*/ 1639 h 1639"/>
              <a:gd name="T42" fmla="*/ 975 w 1652"/>
              <a:gd name="T43" fmla="*/ 1639 h 1639"/>
              <a:gd name="T44" fmla="*/ 975 w 1652"/>
              <a:gd name="T45" fmla="*/ 1639 h 1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52" h="1639">
                <a:moveTo>
                  <a:pt x="975" y="1639"/>
                </a:moveTo>
                <a:cubicBezTo>
                  <a:pt x="934" y="1639"/>
                  <a:pt x="901" y="1605"/>
                  <a:pt x="901" y="1564"/>
                </a:cubicBezTo>
                <a:cubicBezTo>
                  <a:pt x="901" y="731"/>
                  <a:pt x="901" y="731"/>
                  <a:pt x="901" y="731"/>
                </a:cubicBezTo>
                <a:cubicBezTo>
                  <a:pt x="901" y="713"/>
                  <a:pt x="908" y="695"/>
                  <a:pt x="920" y="681"/>
                </a:cubicBezTo>
                <a:cubicBezTo>
                  <a:pt x="1404" y="149"/>
                  <a:pt x="1404" y="149"/>
                  <a:pt x="1404" y="149"/>
                </a:cubicBezTo>
                <a:cubicBezTo>
                  <a:pt x="249" y="149"/>
                  <a:pt x="249" y="149"/>
                  <a:pt x="249" y="149"/>
                </a:cubicBezTo>
                <a:cubicBezTo>
                  <a:pt x="732" y="681"/>
                  <a:pt x="732" y="681"/>
                  <a:pt x="732" y="681"/>
                </a:cubicBezTo>
                <a:cubicBezTo>
                  <a:pt x="745" y="695"/>
                  <a:pt x="752" y="713"/>
                  <a:pt x="752" y="731"/>
                </a:cubicBezTo>
                <a:cubicBezTo>
                  <a:pt x="752" y="1266"/>
                  <a:pt x="752" y="1266"/>
                  <a:pt x="752" y="1266"/>
                </a:cubicBezTo>
                <a:cubicBezTo>
                  <a:pt x="752" y="1307"/>
                  <a:pt x="718" y="1341"/>
                  <a:pt x="677" y="1341"/>
                </a:cubicBezTo>
                <a:cubicBezTo>
                  <a:pt x="636" y="1341"/>
                  <a:pt x="603" y="1307"/>
                  <a:pt x="603" y="1266"/>
                </a:cubicBezTo>
                <a:cubicBezTo>
                  <a:pt x="603" y="760"/>
                  <a:pt x="603" y="760"/>
                  <a:pt x="603" y="760"/>
                </a:cubicBezTo>
                <a:cubicBezTo>
                  <a:pt x="25" y="125"/>
                  <a:pt x="25" y="125"/>
                  <a:pt x="25" y="125"/>
                </a:cubicBezTo>
                <a:cubicBezTo>
                  <a:pt x="6" y="103"/>
                  <a:pt x="0" y="72"/>
                  <a:pt x="12" y="45"/>
                </a:cubicBezTo>
                <a:cubicBezTo>
                  <a:pt x="24" y="18"/>
                  <a:pt x="51" y="0"/>
                  <a:pt x="80" y="0"/>
                </a:cubicBezTo>
                <a:cubicBezTo>
                  <a:pt x="1572" y="0"/>
                  <a:pt x="1572" y="0"/>
                  <a:pt x="1572" y="0"/>
                </a:cubicBezTo>
                <a:cubicBezTo>
                  <a:pt x="1602" y="0"/>
                  <a:pt x="1628" y="18"/>
                  <a:pt x="1640" y="45"/>
                </a:cubicBezTo>
                <a:cubicBezTo>
                  <a:pt x="1652" y="72"/>
                  <a:pt x="1647" y="103"/>
                  <a:pt x="1627" y="125"/>
                </a:cubicBezTo>
                <a:cubicBezTo>
                  <a:pt x="1050" y="760"/>
                  <a:pt x="1050" y="760"/>
                  <a:pt x="1050" y="760"/>
                </a:cubicBezTo>
                <a:cubicBezTo>
                  <a:pt x="1050" y="1564"/>
                  <a:pt x="1050" y="1564"/>
                  <a:pt x="1050" y="1564"/>
                </a:cubicBezTo>
                <a:cubicBezTo>
                  <a:pt x="1050" y="1605"/>
                  <a:pt x="1016" y="1639"/>
                  <a:pt x="975" y="1639"/>
                </a:cubicBezTo>
                <a:close/>
                <a:moveTo>
                  <a:pt x="975" y="1639"/>
                </a:moveTo>
                <a:cubicBezTo>
                  <a:pt x="975" y="1639"/>
                  <a:pt x="975" y="1639"/>
                  <a:pt x="975" y="1639"/>
                </a:cubicBezTo>
              </a:path>
            </a:pathLst>
          </a:custGeom>
          <a:solidFill>
            <a:srgbClr val="397F5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DA7AEED7-CF35-4785-B7FD-CFEF1DA9832A}"/>
              </a:ext>
            </a:extLst>
          </p:cNvPr>
          <p:cNvSpPr/>
          <p:nvPr/>
        </p:nvSpPr>
        <p:spPr>
          <a:xfrm>
            <a:off x="984061" y="408646"/>
            <a:ext cx="61158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岗位价值评估的</a:t>
            </a:r>
            <a:r>
              <a:rPr lang="en-US" alt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7</a:t>
            </a: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大应用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小米兰亭" panose="03000502000000000000" pitchFamily="66" charset="-122"/>
              <a:ea typeface="小米兰亭" panose="03000502000000000000" pitchFamily="66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5502" y="2806970"/>
            <a:ext cx="285606" cy="1912620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 marR="5080" algn="just">
              <a:lnSpc>
                <a:spcPct val="101000"/>
              </a:lnSpc>
              <a:spcBef>
                <a:spcPts val="105"/>
              </a:spcBef>
            </a:pPr>
            <a:r>
              <a:rPr sz="2040" b="1" spc="2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岗 位 价 值 评 估</a:t>
            </a:r>
            <a:endParaRPr sz="204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50152" y="1237007"/>
            <a:ext cx="6300030" cy="45148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527050" indent="-514350">
              <a:lnSpc>
                <a:spcPct val="100000"/>
              </a:lnSpc>
              <a:spcBef>
                <a:spcPts val="105"/>
              </a:spcBef>
              <a:buFont typeface="+mj-ea"/>
              <a:buAutoNum type="circleNumDbPlain" startAt="7"/>
            </a:pPr>
            <a:r>
              <a:rPr spc="-85" dirty="0"/>
              <a:t> </a:t>
            </a:r>
            <a:r>
              <a:rPr spc="5" dirty="0"/>
              <a:t>基于岗位评估结果，进行组织分析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31227" y="1988498"/>
            <a:ext cx="223417" cy="4179570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20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19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18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17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16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15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14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13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12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11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10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67310">
              <a:lnSpc>
                <a:spcPct val="100000"/>
              </a:lnSpc>
              <a:spcBef>
                <a:spcPts val="105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9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67310">
              <a:lnSpc>
                <a:spcPct val="100000"/>
              </a:lnSpc>
              <a:spcBef>
                <a:spcPts val="106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8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56520" y="1955816"/>
            <a:ext cx="758929" cy="402497"/>
          </a:xfrm>
          <a:custGeom>
            <a:avLst/>
            <a:gdLst/>
            <a:ahLst/>
            <a:cxnLst/>
            <a:rect l="l" t="t" r="r" b="b"/>
            <a:pathLst>
              <a:path w="836929" h="443864">
                <a:moveTo>
                  <a:pt x="0" y="0"/>
                </a:moveTo>
                <a:lnTo>
                  <a:pt x="836676" y="0"/>
                </a:lnTo>
                <a:lnTo>
                  <a:pt x="836676" y="443483"/>
                </a:lnTo>
                <a:lnTo>
                  <a:pt x="0" y="443483"/>
                </a:lnTo>
                <a:lnTo>
                  <a:pt x="0" y="0"/>
                </a:lnTo>
                <a:close/>
              </a:path>
            </a:pathLst>
          </a:custGeom>
          <a:ln w="16764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" name="object 6"/>
          <p:cNvSpPr txBox="1"/>
          <p:nvPr/>
        </p:nvSpPr>
        <p:spPr>
          <a:xfrm>
            <a:off x="6122354" y="2017555"/>
            <a:ext cx="628794" cy="25527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85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总经理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141362" y="3568570"/>
            <a:ext cx="706529" cy="355280"/>
          </a:xfrm>
          <a:custGeom>
            <a:avLst/>
            <a:gdLst/>
            <a:ahLst/>
            <a:cxnLst/>
            <a:rect l="l" t="t" r="r" b="b"/>
            <a:pathLst>
              <a:path w="779145" h="391795">
                <a:moveTo>
                  <a:pt x="0" y="0"/>
                </a:moveTo>
                <a:lnTo>
                  <a:pt x="778764" y="0"/>
                </a:lnTo>
                <a:lnTo>
                  <a:pt x="778764" y="391667"/>
                </a:lnTo>
                <a:lnTo>
                  <a:pt x="0" y="391667"/>
                </a:lnTo>
                <a:lnTo>
                  <a:pt x="0" y="0"/>
                </a:lnTo>
                <a:close/>
              </a:path>
            </a:pathLst>
          </a:custGeom>
          <a:ln w="16764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" name="object 8"/>
          <p:cNvSpPr txBox="1"/>
          <p:nvPr/>
        </p:nvSpPr>
        <p:spPr>
          <a:xfrm>
            <a:off x="7239037" y="3583319"/>
            <a:ext cx="509599" cy="304800"/>
          </a:xfrm>
          <a:prstGeom prst="rect">
            <a:avLst/>
          </a:prstGeom>
        </p:spPr>
        <p:txBody>
          <a:bodyPr vert="horz" wrap="square" lIns="0" tIns="10364" rIns="0" bIns="0" rtlCol="0">
            <a:spAutoFit/>
          </a:bodyPr>
          <a:lstStyle/>
          <a:p>
            <a:pPr marL="146685" marR="5080" indent="-134620">
              <a:lnSpc>
                <a:spcPct val="101000"/>
              </a:lnSpc>
              <a:spcBef>
                <a:spcPts val="90"/>
              </a:spcBef>
            </a:pPr>
            <a:r>
              <a:rPr sz="950" b="1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高级财务 经理</a:t>
            </a:r>
            <a:endParaRPr sz="95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331233" y="3568570"/>
            <a:ext cx="627642" cy="355280"/>
          </a:xfrm>
          <a:custGeom>
            <a:avLst/>
            <a:gdLst/>
            <a:ahLst/>
            <a:cxnLst/>
            <a:rect l="l" t="t" r="r" b="b"/>
            <a:pathLst>
              <a:path w="692150" h="391795">
                <a:moveTo>
                  <a:pt x="0" y="0"/>
                </a:moveTo>
                <a:lnTo>
                  <a:pt x="691896" y="0"/>
                </a:lnTo>
                <a:lnTo>
                  <a:pt x="691896" y="391667"/>
                </a:lnTo>
                <a:lnTo>
                  <a:pt x="0" y="391667"/>
                </a:lnTo>
                <a:lnTo>
                  <a:pt x="0" y="0"/>
                </a:lnTo>
                <a:close/>
              </a:path>
            </a:pathLst>
          </a:custGeom>
          <a:ln w="16764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" name="object 10"/>
          <p:cNvSpPr txBox="1"/>
          <p:nvPr/>
        </p:nvSpPr>
        <p:spPr>
          <a:xfrm>
            <a:off x="8451054" y="3583319"/>
            <a:ext cx="388102" cy="304800"/>
          </a:xfrm>
          <a:prstGeom prst="rect">
            <a:avLst/>
          </a:prstGeom>
        </p:spPr>
        <p:txBody>
          <a:bodyPr vert="horz" wrap="square" lIns="0" tIns="10364" rIns="0" bIns="0" rtlCol="0">
            <a:spAutoFit/>
          </a:bodyPr>
          <a:lstStyle/>
          <a:p>
            <a:pPr marL="146685" marR="5080" indent="-134620">
              <a:lnSpc>
                <a:spcPct val="101000"/>
              </a:lnSpc>
              <a:spcBef>
                <a:spcPts val="90"/>
              </a:spcBef>
            </a:pPr>
            <a:r>
              <a:rPr sz="950" b="1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物流经 理</a:t>
            </a:r>
            <a:endParaRPr sz="95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39937" y="3876748"/>
            <a:ext cx="780810" cy="210174"/>
          </a:xfrm>
          <a:custGeom>
            <a:avLst/>
            <a:gdLst/>
            <a:ahLst/>
            <a:cxnLst/>
            <a:rect l="l" t="t" r="r" b="b"/>
            <a:pathLst>
              <a:path w="861060" h="231775">
                <a:moveTo>
                  <a:pt x="0" y="0"/>
                </a:moveTo>
                <a:lnTo>
                  <a:pt x="861059" y="0"/>
                </a:lnTo>
                <a:lnTo>
                  <a:pt x="861059" y="231648"/>
                </a:lnTo>
                <a:lnTo>
                  <a:pt x="0" y="231648"/>
                </a:lnTo>
                <a:lnTo>
                  <a:pt x="0" y="0"/>
                </a:lnTo>
                <a:close/>
              </a:path>
            </a:pathLst>
          </a:custGeom>
          <a:ln w="16763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" name="object 12"/>
          <p:cNvSpPr txBox="1"/>
          <p:nvPr/>
        </p:nvSpPr>
        <p:spPr>
          <a:xfrm>
            <a:off x="6176328" y="3892875"/>
            <a:ext cx="509599" cy="15811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b="1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战略经理</a:t>
            </a:r>
            <a:endParaRPr sz="95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039937" y="4301011"/>
            <a:ext cx="780810" cy="211900"/>
          </a:xfrm>
          <a:custGeom>
            <a:avLst/>
            <a:gdLst/>
            <a:ahLst/>
            <a:cxnLst/>
            <a:rect l="l" t="t" r="r" b="b"/>
            <a:pathLst>
              <a:path w="861060" h="233679">
                <a:moveTo>
                  <a:pt x="0" y="0"/>
                </a:moveTo>
                <a:lnTo>
                  <a:pt x="861059" y="0"/>
                </a:lnTo>
                <a:lnTo>
                  <a:pt x="861059" y="233172"/>
                </a:lnTo>
                <a:lnTo>
                  <a:pt x="0" y="233172"/>
                </a:lnTo>
                <a:lnTo>
                  <a:pt x="0" y="0"/>
                </a:lnTo>
                <a:close/>
              </a:path>
            </a:pathLst>
          </a:custGeom>
          <a:ln w="16764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4" name="object 14"/>
          <p:cNvSpPr txBox="1"/>
          <p:nvPr/>
        </p:nvSpPr>
        <p:spPr>
          <a:xfrm>
            <a:off x="6176328" y="4317157"/>
            <a:ext cx="509599" cy="15811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b="1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助理经理</a:t>
            </a:r>
            <a:endParaRPr sz="95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893151" y="5595912"/>
            <a:ext cx="692710" cy="210174"/>
          </a:xfrm>
          <a:custGeom>
            <a:avLst/>
            <a:gdLst/>
            <a:ahLst/>
            <a:cxnLst/>
            <a:rect l="l" t="t" r="r" b="b"/>
            <a:pathLst>
              <a:path w="763904" h="231775">
                <a:moveTo>
                  <a:pt x="0" y="0"/>
                </a:moveTo>
                <a:lnTo>
                  <a:pt x="763523" y="0"/>
                </a:lnTo>
                <a:lnTo>
                  <a:pt x="763523" y="231648"/>
                </a:lnTo>
                <a:lnTo>
                  <a:pt x="0" y="231648"/>
                </a:lnTo>
                <a:lnTo>
                  <a:pt x="0" y="0"/>
                </a:lnTo>
                <a:close/>
              </a:path>
            </a:pathLst>
          </a:custGeom>
          <a:ln w="16764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6" name="object 16"/>
          <p:cNvSpPr txBox="1"/>
          <p:nvPr/>
        </p:nvSpPr>
        <p:spPr>
          <a:xfrm>
            <a:off x="7983905" y="5612085"/>
            <a:ext cx="509599" cy="15811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b="1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物流专员</a:t>
            </a:r>
            <a:endParaRPr sz="95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624805" y="3574098"/>
            <a:ext cx="758929" cy="350098"/>
          </a:xfrm>
          <a:custGeom>
            <a:avLst/>
            <a:gdLst/>
            <a:ahLst/>
            <a:cxnLst/>
            <a:rect l="l" t="t" r="r" b="b"/>
            <a:pathLst>
              <a:path w="836929" h="386079">
                <a:moveTo>
                  <a:pt x="0" y="0"/>
                </a:moveTo>
                <a:lnTo>
                  <a:pt x="836675" y="0"/>
                </a:lnTo>
                <a:lnTo>
                  <a:pt x="836675" y="385572"/>
                </a:lnTo>
                <a:lnTo>
                  <a:pt x="0" y="385572"/>
                </a:lnTo>
                <a:lnTo>
                  <a:pt x="0" y="0"/>
                </a:lnTo>
                <a:close/>
              </a:path>
            </a:pathLst>
          </a:custGeom>
          <a:ln w="16763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8" name="object 18"/>
          <p:cNvSpPr txBox="1"/>
          <p:nvPr/>
        </p:nvSpPr>
        <p:spPr>
          <a:xfrm>
            <a:off x="4750108" y="3586110"/>
            <a:ext cx="509599" cy="304800"/>
          </a:xfrm>
          <a:prstGeom prst="rect">
            <a:avLst/>
          </a:prstGeom>
        </p:spPr>
        <p:txBody>
          <a:bodyPr vert="horz" wrap="square" lIns="0" tIns="10364" rIns="0" bIns="0" rtlCol="0">
            <a:spAutoFit/>
          </a:bodyPr>
          <a:lstStyle/>
          <a:p>
            <a:pPr marL="146685" marR="5080" indent="-134620">
              <a:lnSpc>
                <a:spcPct val="101000"/>
              </a:lnSpc>
              <a:spcBef>
                <a:spcPts val="90"/>
              </a:spcBef>
            </a:pPr>
            <a:r>
              <a:rPr sz="950" b="1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高级人力 经理</a:t>
            </a:r>
            <a:endParaRPr sz="95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542430" y="5313991"/>
            <a:ext cx="648372" cy="211900"/>
          </a:xfrm>
          <a:custGeom>
            <a:avLst/>
            <a:gdLst/>
            <a:ahLst/>
            <a:cxnLst/>
            <a:rect l="l" t="t" r="r" b="b"/>
            <a:pathLst>
              <a:path w="715010" h="233679">
                <a:moveTo>
                  <a:pt x="0" y="0"/>
                </a:moveTo>
                <a:lnTo>
                  <a:pt x="714756" y="0"/>
                </a:lnTo>
                <a:lnTo>
                  <a:pt x="714756" y="233171"/>
                </a:lnTo>
                <a:lnTo>
                  <a:pt x="0" y="233171"/>
                </a:lnTo>
                <a:lnTo>
                  <a:pt x="0" y="0"/>
                </a:lnTo>
                <a:close/>
              </a:path>
            </a:pathLst>
          </a:custGeom>
          <a:ln w="16764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0" name="object 20"/>
          <p:cNvSpPr txBox="1"/>
          <p:nvPr/>
        </p:nvSpPr>
        <p:spPr>
          <a:xfrm>
            <a:off x="5611089" y="5330134"/>
            <a:ext cx="509599" cy="15811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b="1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行政专员</a:t>
            </a:r>
            <a:endParaRPr sz="95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821883" y="5313991"/>
            <a:ext cx="648372" cy="211900"/>
          </a:xfrm>
          <a:custGeom>
            <a:avLst/>
            <a:gdLst/>
            <a:ahLst/>
            <a:cxnLst/>
            <a:rect l="l" t="t" r="r" b="b"/>
            <a:pathLst>
              <a:path w="715010" h="233679">
                <a:moveTo>
                  <a:pt x="0" y="0"/>
                </a:moveTo>
                <a:lnTo>
                  <a:pt x="714756" y="0"/>
                </a:lnTo>
                <a:lnTo>
                  <a:pt x="714756" y="233171"/>
                </a:lnTo>
                <a:lnTo>
                  <a:pt x="0" y="233171"/>
                </a:lnTo>
                <a:lnTo>
                  <a:pt x="0" y="0"/>
                </a:lnTo>
                <a:close/>
              </a:path>
            </a:pathLst>
          </a:custGeom>
          <a:ln w="16764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2" name="object 22"/>
          <p:cNvSpPr txBox="1"/>
          <p:nvPr/>
        </p:nvSpPr>
        <p:spPr>
          <a:xfrm>
            <a:off x="3890558" y="5330134"/>
            <a:ext cx="509599" cy="15811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b="1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薪酬专员</a:t>
            </a:r>
            <a:endParaRPr sz="95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718481" y="5005813"/>
            <a:ext cx="673132" cy="210174"/>
          </a:xfrm>
          <a:custGeom>
            <a:avLst/>
            <a:gdLst/>
            <a:ahLst/>
            <a:cxnLst/>
            <a:rect l="l" t="t" r="r" b="b"/>
            <a:pathLst>
              <a:path w="742315" h="231775">
                <a:moveTo>
                  <a:pt x="0" y="0"/>
                </a:moveTo>
                <a:lnTo>
                  <a:pt x="742187" y="0"/>
                </a:lnTo>
                <a:lnTo>
                  <a:pt x="742187" y="231648"/>
                </a:lnTo>
                <a:lnTo>
                  <a:pt x="0" y="231648"/>
                </a:lnTo>
                <a:lnTo>
                  <a:pt x="0" y="0"/>
                </a:lnTo>
                <a:close/>
              </a:path>
            </a:pathLst>
          </a:custGeom>
          <a:ln w="16764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4" name="object 24"/>
          <p:cNvSpPr txBox="1"/>
          <p:nvPr/>
        </p:nvSpPr>
        <p:spPr>
          <a:xfrm>
            <a:off x="6800986" y="5021943"/>
            <a:ext cx="509599" cy="15811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b="1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会计专员</a:t>
            </a:r>
            <a:endParaRPr sz="95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004845" y="2357968"/>
            <a:ext cx="1432061" cy="1216129"/>
          </a:xfrm>
          <a:custGeom>
            <a:avLst/>
            <a:gdLst/>
            <a:ahLst/>
            <a:cxnLst/>
            <a:rect l="l" t="t" r="r" b="b"/>
            <a:pathLst>
              <a:path w="1579245" h="1341120">
                <a:moveTo>
                  <a:pt x="1578864" y="0"/>
                </a:moveTo>
                <a:lnTo>
                  <a:pt x="1578864" y="670560"/>
                </a:lnTo>
                <a:lnTo>
                  <a:pt x="0" y="670560"/>
                </a:lnTo>
                <a:lnTo>
                  <a:pt x="0" y="134112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6" name="object 26"/>
          <p:cNvSpPr/>
          <p:nvPr/>
        </p:nvSpPr>
        <p:spPr>
          <a:xfrm>
            <a:off x="6436560" y="2357968"/>
            <a:ext cx="1057203" cy="1210947"/>
          </a:xfrm>
          <a:custGeom>
            <a:avLst/>
            <a:gdLst/>
            <a:ahLst/>
            <a:cxnLst/>
            <a:rect l="l" t="t" r="r" b="b"/>
            <a:pathLst>
              <a:path w="1165859" h="1335404">
                <a:moveTo>
                  <a:pt x="0" y="0"/>
                </a:moveTo>
                <a:lnTo>
                  <a:pt x="0" y="667512"/>
                </a:lnTo>
                <a:lnTo>
                  <a:pt x="1165860" y="667512"/>
                </a:lnTo>
                <a:lnTo>
                  <a:pt x="1165860" y="1335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7" name="object 27"/>
          <p:cNvSpPr/>
          <p:nvPr/>
        </p:nvSpPr>
        <p:spPr>
          <a:xfrm>
            <a:off x="6436560" y="2357968"/>
            <a:ext cx="2208840" cy="1210947"/>
          </a:xfrm>
          <a:custGeom>
            <a:avLst/>
            <a:gdLst/>
            <a:ahLst/>
            <a:cxnLst/>
            <a:rect l="l" t="t" r="r" b="b"/>
            <a:pathLst>
              <a:path w="2435859" h="1335404">
                <a:moveTo>
                  <a:pt x="0" y="0"/>
                </a:moveTo>
                <a:lnTo>
                  <a:pt x="0" y="667512"/>
                </a:lnTo>
                <a:lnTo>
                  <a:pt x="2435351" y="667512"/>
                </a:lnTo>
                <a:lnTo>
                  <a:pt x="2435351" y="1335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8" name="object 28"/>
          <p:cNvSpPr/>
          <p:nvPr/>
        </p:nvSpPr>
        <p:spPr>
          <a:xfrm>
            <a:off x="7055680" y="3923734"/>
            <a:ext cx="438197" cy="1082539"/>
          </a:xfrm>
          <a:custGeom>
            <a:avLst/>
            <a:gdLst/>
            <a:ahLst/>
            <a:cxnLst/>
            <a:rect l="l" t="t" r="r" b="b"/>
            <a:pathLst>
              <a:path w="483234" h="1193800">
                <a:moveTo>
                  <a:pt x="483108" y="0"/>
                </a:moveTo>
                <a:lnTo>
                  <a:pt x="483108" y="595883"/>
                </a:lnTo>
                <a:lnTo>
                  <a:pt x="0" y="595883"/>
                </a:lnTo>
                <a:lnTo>
                  <a:pt x="0" y="1193291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9" name="object 29"/>
          <p:cNvSpPr/>
          <p:nvPr/>
        </p:nvSpPr>
        <p:spPr>
          <a:xfrm>
            <a:off x="8240024" y="3923734"/>
            <a:ext cx="405376" cy="1672176"/>
          </a:xfrm>
          <a:custGeom>
            <a:avLst/>
            <a:gdLst/>
            <a:ahLst/>
            <a:cxnLst/>
            <a:rect l="l" t="t" r="r" b="b"/>
            <a:pathLst>
              <a:path w="447040" h="1844039">
                <a:moveTo>
                  <a:pt x="446532" y="0"/>
                </a:moveTo>
                <a:lnTo>
                  <a:pt x="446532" y="922020"/>
                </a:lnTo>
                <a:lnTo>
                  <a:pt x="0" y="922020"/>
                </a:lnTo>
                <a:lnTo>
                  <a:pt x="0" y="184404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0" name="object 30"/>
          <p:cNvSpPr/>
          <p:nvPr/>
        </p:nvSpPr>
        <p:spPr>
          <a:xfrm>
            <a:off x="4146644" y="3923734"/>
            <a:ext cx="858546" cy="1390602"/>
          </a:xfrm>
          <a:custGeom>
            <a:avLst/>
            <a:gdLst/>
            <a:ahLst/>
            <a:cxnLst/>
            <a:rect l="l" t="t" r="r" b="b"/>
            <a:pathLst>
              <a:path w="946785" h="1533525">
                <a:moveTo>
                  <a:pt x="946403" y="0"/>
                </a:moveTo>
                <a:lnTo>
                  <a:pt x="946403" y="766571"/>
                </a:lnTo>
                <a:lnTo>
                  <a:pt x="0" y="766571"/>
                </a:lnTo>
                <a:lnTo>
                  <a:pt x="0" y="1533143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1" name="object 31"/>
          <p:cNvSpPr/>
          <p:nvPr/>
        </p:nvSpPr>
        <p:spPr>
          <a:xfrm>
            <a:off x="5004845" y="3923734"/>
            <a:ext cx="862576" cy="1390602"/>
          </a:xfrm>
          <a:custGeom>
            <a:avLst/>
            <a:gdLst/>
            <a:ahLst/>
            <a:cxnLst/>
            <a:rect l="l" t="t" r="r" b="b"/>
            <a:pathLst>
              <a:path w="951229" h="1533525">
                <a:moveTo>
                  <a:pt x="0" y="0"/>
                </a:moveTo>
                <a:lnTo>
                  <a:pt x="0" y="766571"/>
                </a:lnTo>
                <a:lnTo>
                  <a:pt x="950976" y="766571"/>
                </a:lnTo>
                <a:lnTo>
                  <a:pt x="950976" y="1533143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2" name="object 32"/>
          <p:cNvSpPr/>
          <p:nvPr/>
        </p:nvSpPr>
        <p:spPr>
          <a:xfrm>
            <a:off x="8644939" y="3807650"/>
            <a:ext cx="381768" cy="2070644"/>
          </a:xfrm>
          <a:custGeom>
            <a:avLst/>
            <a:gdLst/>
            <a:ahLst/>
            <a:cxnLst/>
            <a:rect l="l" t="t" r="r" b="b"/>
            <a:pathLst>
              <a:path w="421004" h="2283460">
                <a:moveTo>
                  <a:pt x="0" y="0"/>
                </a:moveTo>
                <a:lnTo>
                  <a:pt x="0" y="414527"/>
                </a:lnTo>
                <a:lnTo>
                  <a:pt x="420624" y="414527"/>
                </a:lnTo>
                <a:lnTo>
                  <a:pt x="420624" y="2282952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3" name="object 33"/>
          <p:cNvSpPr/>
          <p:nvPr/>
        </p:nvSpPr>
        <p:spPr>
          <a:xfrm>
            <a:off x="7493764" y="3923734"/>
            <a:ext cx="329368" cy="1954328"/>
          </a:xfrm>
          <a:custGeom>
            <a:avLst/>
            <a:gdLst/>
            <a:ahLst/>
            <a:cxnLst/>
            <a:rect l="l" t="t" r="r" b="b"/>
            <a:pathLst>
              <a:path w="363220" h="2155190">
                <a:moveTo>
                  <a:pt x="0" y="0"/>
                </a:moveTo>
                <a:lnTo>
                  <a:pt x="0" y="1077467"/>
                </a:lnTo>
                <a:lnTo>
                  <a:pt x="362711" y="1077467"/>
                </a:lnTo>
                <a:lnTo>
                  <a:pt x="362711" y="2154936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4" name="object 34"/>
          <p:cNvSpPr/>
          <p:nvPr/>
        </p:nvSpPr>
        <p:spPr>
          <a:xfrm>
            <a:off x="6431033" y="2357968"/>
            <a:ext cx="5758" cy="1519010"/>
          </a:xfrm>
          <a:custGeom>
            <a:avLst/>
            <a:gdLst/>
            <a:ahLst/>
            <a:cxnLst/>
            <a:rect l="l" t="t" r="r" b="b"/>
            <a:pathLst>
              <a:path w="6350" h="1675129">
                <a:moveTo>
                  <a:pt x="6096" y="0"/>
                </a:moveTo>
                <a:lnTo>
                  <a:pt x="0" y="1674876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5" name="object 35"/>
          <p:cNvSpPr/>
          <p:nvPr/>
        </p:nvSpPr>
        <p:spPr>
          <a:xfrm>
            <a:off x="6431033" y="4086807"/>
            <a:ext cx="0" cy="214205"/>
          </a:xfrm>
          <a:custGeom>
            <a:avLst/>
            <a:gdLst/>
            <a:ahLst/>
            <a:cxnLst/>
            <a:rect l="l" t="t" r="r" b="b"/>
            <a:pathLst>
              <a:path h="236220">
                <a:moveTo>
                  <a:pt x="0" y="0"/>
                </a:moveTo>
                <a:lnTo>
                  <a:pt x="0" y="23621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6" name="object 36"/>
          <p:cNvSpPr/>
          <p:nvPr/>
        </p:nvSpPr>
        <p:spPr>
          <a:xfrm>
            <a:off x="4561234" y="5861248"/>
            <a:ext cx="22457" cy="69098"/>
          </a:xfrm>
          <a:custGeom>
            <a:avLst/>
            <a:gdLst/>
            <a:ahLst/>
            <a:cxnLst/>
            <a:rect l="l" t="t" r="r" b="b"/>
            <a:pathLst>
              <a:path w="24764" h="76200">
                <a:moveTo>
                  <a:pt x="24384" y="76200"/>
                </a:moveTo>
                <a:lnTo>
                  <a:pt x="0" y="76200"/>
                </a:lnTo>
                <a:lnTo>
                  <a:pt x="0" y="0"/>
                </a:lnTo>
                <a:lnTo>
                  <a:pt x="24384" y="0"/>
                </a:lnTo>
                <a:lnTo>
                  <a:pt x="24384" y="762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7" name="object 37"/>
          <p:cNvSpPr/>
          <p:nvPr/>
        </p:nvSpPr>
        <p:spPr>
          <a:xfrm>
            <a:off x="4561234" y="5770039"/>
            <a:ext cx="22457" cy="69098"/>
          </a:xfrm>
          <a:custGeom>
            <a:avLst/>
            <a:gdLst/>
            <a:ahLst/>
            <a:cxnLst/>
            <a:rect l="l" t="t" r="r" b="b"/>
            <a:pathLst>
              <a:path w="24764" h="76200">
                <a:moveTo>
                  <a:pt x="24384" y="76199"/>
                </a:moveTo>
                <a:lnTo>
                  <a:pt x="0" y="76199"/>
                </a:lnTo>
                <a:lnTo>
                  <a:pt x="0" y="0"/>
                </a:lnTo>
                <a:lnTo>
                  <a:pt x="24384" y="0"/>
                </a:lnTo>
                <a:lnTo>
                  <a:pt x="24384" y="7619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8" name="object 38"/>
          <p:cNvSpPr/>
          <p:nvPr/>
        </p:nvSpPr>
        <p:spPr>
          <a:xfrm>
            <a:off x="4561234" y="5680211"/>
            <a:ext cx="22457" cy="67947"/>
          </a:xfrm>
          <a:custGeom>
            <a:avLst/>
            <a:gdLst/>
            <a:ahLst/>
            <a:cxnLst/>
            <a:rect l="l" t="t" r="r" b="b"/>
            <a:pathLst>
              <a:path w="24764" h="74929">
                <a:moveTo>
                  <a:pt x="24384" y="74675"/>
                </a:moveTo>
                <a:lnTo>
                  <a:pt x="0" y="74675"/>
                </a:lnTo>
                <a:lnTo>
                  <a:pt x="0" y="0"/>
                </a:lnTo>
                <a:lnTo>
                  <a:pt x="24384" y="0"/>
                </a:lnTo>
                <a:lnTo>
                  <a:pt x="24384" y="746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9" name="object 39"/>
          <p:cNvSpPr/>
          <p:nvPr/>
        </p:nvSpPr>
        <p:spPr>
          <a:xfrm>
            <a:off x="4561234" y="5589001"/>
            <a:ext cx="22457" cy="67947"/>
          </a:xfrm>
          <a:custGeom>
            <a:avLst/>
            <a:gdLst/>
            <a:ahLst/>
            <a:cxnLst/>
            <a:rect l="l" t="t" r="r" b="b"/>
            <a:pathLst>
              <a:path w="24764" h="74929">
                <a:moveTo>
                  <a:pt x="24384" y="74676"/>
                </a:moveTo>
                <a:lnTo>
                  <a:pt x="0" y="74676"/>
                </a:lnTo>
                <a:lnTo>
                  <a:pt x="0" y="0"/>
                </a:lnTo>
                <a:lnTo>
                  <a:pt x="24384" y="0"/>
                </a:lnTo>
                <a:lnTo>
                  <a:pt x="24384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0" name="object 40"/>
          <p:cNvSpPr/>
          <p:nvPr/>
        </p:nvSpPr>
        <p:spPr>
          <a:xfrm>
            <a:off x="4561234" y="5497792"/>
            <a:ext cx="22457" cy="67947"/>
          </a:xfrm>
          <a:custGeom>
            <a:avLst/>
            <a:gdLst/>
            <a:ahLst/>
            <a:cxnLst/>
            <a:rect l="l" t="t" r="r" b="b"/>
            <a:pathLst>
              <a:path w="24764" h="74929">
                <a:moveTo>
                  <a:pt x="24384" y="74676"/>
                </a:moveTo>
                <a:lnTo>
                  <a:pt x="0" y="74676"/>
                </a:lnTo>
                <a:lnTo>
                  <a:pt x="0" y="0"/>
                </a:lnTo>
                <a:lnTo>
                  <a:pt x="24384" y="0"/>
                </a:lnTo>
                <a:lnTo>
                  <a:pt x="24384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1" name="object 41"/>
          <p:cNvSpPr/>
          <p:nvPr/>
        </p:nvSpPr>
        <p:spPr>
          <a:xfrm>
            <a:off x="4561234" y="5406582"/>
            <a:ext cx="22457" cy="69098"/>
          </a:xfrm>
          <a:custGeom>
            <a:avLst/>
            <a:gdLst/>
            <a:ahLst/>
            <a:cxnLst/>
            <a:rect l="l" t="t" r="r" b="b"/>
            <a:pathLst>
              <a:path w="24764" h="76200">
                <a:moveTo>
                  <a:pt x="24384" y="76200"/>
                </a:moveTo>
                <a:lnTo>
                  <a:pt x="0" y="76200"/>
                </a:lnTo>
                <a:lnTo>
                  <a:pt x="0" y="0"/>
                </a:lnTo>
                <a:lnTo>
                  <a:pt x="24384" y="0"/>
                </a:lnTo>
                <a:lnTo>
                  <a:pt x="24384" y="762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2" name="object 42"/>
          <p:cNvSpPr/>
          <p:nvPr/>
        </p:nvSpPr>
        <p:spPr>
          <a:xfrm>
            <a:off x="4561234" y="5316754"/>
            <a:ext cx="22457" cy="67947"/>
          </a:xfrm>
          <a:custGeom>
            <a:avLst/>
            <a:gdLst/>
            <a:ahLst/>
            <a:cxnLst/>
            <a:rect l="l" t="t" r="r" b="b"/>
            <a:pathLst>
              <a:path w="24764" h="74929">
                <a:moveTo>
                  <a:pt x="24384" y="74676"/>
                </a:moveTo>
                <a:lnTo>
                  <a:pt x="0" y="74676"/>
                </a:lnTo>
                <a:lnTo>
                  <a:pt x="0" y="0"/>
                </a:lnTo>
                <a:lnTo>
                  <a:pt x="24384" y="0"/>
                </a:lnTo>
                <a:lnTo>
                  <a:pt x="24384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3" name="object 43"/>
          <p:cNvSpPr/>
          <p:nvPr/>
        </p:nvSpPr>
        <p:spPr>
          <a:xfrm>
            <a:off x="4561234" y="5225545"/>
            <a:ext cx="22457" cy="67947"/>
          </a:xfrm>
          <a:custGeom>
            <a:avLst/>
            <a:gdLst/>
            <a:ahLst/>
            <a:cxnLst/>
            <a:rect l="l" t="t" r="r" b="b"/>
            <a:pathLst>
              <a:path w="24764" h="74929">
                <a:moveTo>
                  <a:pt x="24384" y="74675"/>
                </a:moveTo>
                <a:lnTo>
                  <a:pt x="0" y="74675"/>
                </a:lnTo>
                <a:lnTo>
                  <a:pt x="0" y="0"/>
                </a:lnTo>
                <a:lnTo>
                  <a:pt x="24384" y="0"/>
                </a:lnTo>
                <a:lnTo>
                  <a:pt x="24384" y="746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4" name="object 44"/>
          <p:cNvSpPr/>
          <p:nvPr/>
        </p:nvSpPr>
        <p:spPr>
          <a:xfrm>
            <a:off x="4561234" y="5134335"/>
            <a:ext cx="22457" cy="67947"/>
          </a:xfrm>
          <a:custGeom>
            <a:avLst/>
            <a:gdLst/>
            <a:ahLst/>
            <a:cxnLst/>
            <a:rect l="l" t="t" r="r" b="b"/>
            <a:pathLst>
              <a:path w="24764" h="74929">
                <a:moveTo>
                  <a:pt x="24384" y="74676"/>
                </a:moveTo>
                <a:lnTo>
                  <a:pt x="0" y="74676"/>
                </a:lnTo>
                <a:lnTo>
                  <a:pt x="0" y="0"/>
                </a:lnTo>
                <a:lnTo>
                  <a:pt x="24384" y="0"/>
                </a:lnTo>
                <a:lnTo>
                  <a:pt x="24384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5" name="object 45"/>
          <p:cNvSpPr/>
          <p:nvPr/>
        </p:nvSpPr>
        <p:spPr>
          <a:xfrm>
            <a:off x="4561234" y="5043126"/>
            <a:ext cx="22457" cy="69098"/>
          </a:xfrm>
          <a:custGeom>
            <a:avLst/>
            <a:gdLst/>
            <a:ahLst/>
            <a:cxnLst/>
            <a:rect l="l" t="t" r="r" b="b"/>
            <a:pathLst>
              <a:path w="24764" h="76200">
                <a:moveTo>
                  <a:pt x="24384" y="76200"/>
                </a:moveTo>
                <a:lnTo>
                  <a:pt x="0" y="76200"/>
                </a:lnTo>
                <a:lnTo>
                  <a:pt x="0" y="0"/>
                </a:lnTo>
                <a:lnTo>
                  <a:pt x="24384" y="0"/>
                </a:lnTo>
                <a:lnTo>
                  <a:pt x="24384" y="762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6" name="object 46"/>
          <p:cNvSpPr/>
          <p:nvPr/>
        </p:nvSpPr>
        <p:spPr>
          <a:xfrm>
            <a:off x="4561234" y="4953298"/>
            <a:ext cx="22457" cy="67947"/>
          </a:xfrm>
          <a:custGeom>
            <a:avLst/>
            <a:gdLst/>
            <a:ahLst/>
            <a:cxnLst/>
            <a:rect l="l" t="t" r="r" b="b"/>
            <a:pathLst>
              <a:path w="24764" h="74929">
                <a:moveTo>
                  <a:pt x="24384" y="74676"/>
                </a:moveTo>
                <a:lnTo>
                  <a:pt x="0" y="74676"/>
                </a:lnTo>
                <a:lnTo>
                  <a:pt x="0" y="0"/>
                </a:lnTo>
                <a:lnTo>
                  <a:pt x="24384" y="0"/>
                </a:lnTo>
                <a:lnTo>
                  <a:pt x="24384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7" name="object 47"/>
          <p:cNvSpPr/>
          <p:nvPr/>
        </p:nvSpPr>
        <p:spPr>
          <a:xfrm>
            <a:off x="4561234" y="4862089"/>
            <a:ext cx="22457" cy="67947"/>
          </a:xfrm>
          <a:custGeom>
            <a:avLst/>
            <a:gdLst/>
            <a:ahLst/>
            <a:cxnLst/>
            <a:rect l="l" t="t" r="r" b="b"/>
            <a:pathLst>
              <a:path w="24764" h="74929">
                <a:moveTo>
                  <a:pt x="24384" y="74675"/>
                </a:moveTo>
                <a:lnTo>
                  <a:pt x="0" y="74675"/>
                </a:lnTo>
                <a:lnTo>
                  <a:pt x="0" y="0"/>
                </a:lnTo>
                <a:lnTo>
                  <a:pt x="24384" y="0"/>
                </a:lnTo>
                <a:lnTo>
                  <a:pt x="24384" y="746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8" name="object 48"/>
          <p:cNvSpPr/>
          <p:nvPr/>
        </p:nvSpPr>
        <p:spPr>
          <a:xfrm>
            <a:off x="4561234" y="4770878"/>
            <a:ext cx="22457" cy="67947"/>
          </a:xfrm>
          <a:custGeom>
            <a:avLst/>
            <a:gdLst/>
            <a:ahLst/>
            <a:cxnLst/>
            <a:rect l="l" t="t" r="r" b="b"/>
            <a:pathLst>
              <a:path w="24764" h="74929">
                <a:moveTo>
                  <a:pt x="24384" y="74676"/>
                </a:moveTo>
                <a:lnTo>
                  <a:pt x="0" y="74676"/>
                </a:lnTo>
                <a:lnTo>
                  <a:pt x="0" y="0"/>
                </a:lnTo>
                <a:lnTo>
                  <a:pt x="24384" y="0"/>
                </a:lnTo>
                <a:lnTo>
                  <a:pt x="24384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9" name="object 49"/>
          <p:cNvSpPr/>
          <p:nvPr/>
        </p:nvSpPr>
        <p:spPr>
          <a:xfrm>
            <a:off x="4561234" y="4679669"/>
            <a:ext cx="22457" cy="69098"/>
          </a:xfrm>
          <a:custGeom>
            <a:avLst/>
            <a:gdLst/>
            <a:ahLst/>
            <a:cxnLst/>
            <a:rect l="l" t="t" r="r" b="b"/>
            <a:pathLst>
              <a:path w="24764" h="76200">
                <a:moveTo>
                  <a:pt x="24384" y="76200"/>
                </a:moveTo>
                <a:lnTo>
                  <a:pt x="0" y="76200"/>
                </a:lnTo>
                <a:lnTo>
                  <a:pt x="0" y="0"/>
                </a:lnTo>
                <a:lnTo>
                  <a:pt x="24384" y="0"/>
                </a:lnTo>
                <a:lnTo>
                  <a:pt x="24384" y="762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0" name="object 50"/>
          <p:cNvSpPr/>
          <p:nvPr/>
        </p:nvSpPr>
        <p:spPr>
          <a:xfrm>
            <a:off x="4561234" y="4588460"/>
            <a:ext cx="22457" cy="69098"/>
          </a:xfrm>
          <a:custGeom>
            <a:avLst/>
            <a:gdLst/>
            <a:ahLst/>
            <a:cxnLst/>
            <a:rect l="l" t="t" r="r" b="b"/>
            <a:pathLst>
              <a:path w="24764" h="76200">
                <a:moveTo>
                  <a:pt x="24384" y="76200"/>
                </a:moveTo>
                <a:lnTo>
                  <a:pt x="0" y="76200"/>
                </a:lnTo>
                <a:lnTo>
                  <a:pt x="0" y="0"/>
                </a:lnTo>
                <a:lnTo>
                  <a:pt x="24384" y="0"/>
                </a:lnTo>
                <a:lnTo>
                  <a:pt x="24384" y="762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1" name="object 51"/>
          <p:cNvSpPr/>
          <p:nvPr/>
        </p:nvSpPr>
        <p:spPr>
          <a:xfrm>
            <a:off x="4561234" y="4498632"/>
            <a:ext cx="22457" cy="67947"/>
          </a:xfrm>
          <a:custGeom>
            <a:avLst/>
            <a:gdLst/>
            <a:ahLst/>
            <a:cxnLst/>
            <a:rect l="l" t="t" r="r" b="b"/>
            <a:pathLst>
              <a:path w="24764" h="74929">
                <a:moveTo>
                  <a:pt x="24384" y="74676"/>
                </a:moveTo>
                <a:lnTo>
                  <a:pt x="0" y="74676"/>
                </a:lnTo>
                <a:lnTo>
                  <a:pt x="0" y="0"/>
                </a:lnTo>
                <a:lnTo>
                  <a:pt x="24384" y="0"/>
                </a:lnTo>
                <a:lnTo>
                  <a:pt x="24384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2" name="object 52"/>
          <p:cNvSpPr/>
          <p:nvPr/>
        </p:nvSpPr>
        <p:spPr>
          <a:xfrm>
            <a:off x="4561234" y="4407422"/>
            <a:ext cx="22457" cy="67947"/>
          </a:xfrm>
          <a:custGeom>
            <a:avLst/>
            <a:gdLst/>
            <a:ahLst/>
            <a:cxnLst/>
            <a:rect l="l" t="t" r="r" b="b"/>
            <a:pathLst>
              <a:path w="24764" h="74929">
                <a:moveTo>
                  <a:pt x="24384" y="74675"/>
                </a:moveTo>
                <a:lnTo>
                  <a:pt x="0" y="74675"/>
                </a:lnTo>
                <a:lnTo>
                  <a:pt x="0" y="0"/>
                </a:lnTo>
                <a:lnTo>
                  <a:pt x="24384" y="0"/>
                </a:lnTo>
                <a:lnTo>
                  <a:pt x="24384" y="746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3" name="object 53"/>
          <p:cNvSpPr/>
          <p:nvPr/>
        </p:nvSpPr>
        <p:spPr>
          <a:xfrm>
            <a:off x="4561234" y="4316213"/>
            <a:ext cx="22457" cy="67947"/>
          </a:xfrm>
          <a:custGeom>
            <a:avLst/>
            <a:gdLst/>
            <a:ahLst/>
            <a:cxnLst/>
            <a:rect l="l" t="t" r="r" b="b"/>
            <a:pathLst>
              <a:path w="24764" h="74929">
                <a:moveTo>
                  <a:pt x="24384" y="74676"/>
                </a:moveTo>
                <a:lnTo>
                  <a:pt x="0" y="74676"/>
                </a:lnTo>
                <a:lnTo>
                  <a:pt x="0" y="0"/>
                </a:lnTo>
                <a:lnTo>
                  <a:pt x="24384" y="0"/>
                </a:lnTo>
                <a:lnTo>
                  <a:pt x="24384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4" name="object 54"/>
          <p:cNvSpPr/>
          <p:nvPr/>
        </p:nvSpPr>
        <p:spPr>
          <a:xfrm>
            <a:off x="4561234" y="4225003"/>
            <a:ext cx="22457" cy="69098"/>
          </a:xfrm>
          <a:custGeom>
            <a:avLst/>
            <a:gdLst/>
            <a:ahLst/>
            <a:cxnLst/>
            <a:rect l="l" t="t" r="r" b="b"/>
            <a:pathLst>
              <a:path w="24764" h="76200">
                <a:moveTo>
                  <a:pt x="24384" y="76200"/>
                </a:moveTo>
                <a:lnTo>
                  <a:pt x="0" y="76200"/>
                </a:lnTo>
                <a:lnTo>
                  <a:pt x="0" y="0"/>
                </a:lnTo>
                <a:lnTo>
                  <a:pt x="24384" y="0"/>
                </a:lnTo>
                <a:lnTo>
                  <a:pt x="24384" y="762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5" name="object 55"/>
          <p:cNvSpPr/>
          <p:nvPr/>
        </p:nvSpPr>
        <p:spPr>
          <a:xfrm>
            <a:off x="4561234" y="4135175"/>
            <a:ext cx="22457" cy="67947"/>
          </a:xfrm>
          <a:custGeom>
            <a:avLst/>
            <a:gdLst/>
            <a:ahLst/>
            <a:cxnLst/>
            <a:rect l="l" t="t" r="r" b="b"/>
            <a:pathLst>
              <a:path w="24764" h="74929">
                <a:moveTo>
                  <a:pt x="24384" y="74676"/>
                </a:moveTo>
                <a:lnTo>
                  <a:pt x="0" y="74676"/>
                </a:lnTo>
                <a:lnTo>
                  <a:pt x="0" y="0"/>
                </a:lnTo>
                <a:lnTo>
                  <a:pt x="24384" y="0"/>
                </a:lnTo>
                <a:lnTo>
                  <a:pt x="24384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6" name="object 56"/>
          <p:cNvSpPr/>
          <p:nvPr/>
        </p:nvSpPr>
        <p:spPr>
          <a:xfrm>
            <a:off x="4561234" y="4043966"/>
            <a:ext cx="22457" cy="67947"/>
          </a:xfrm>
          <a:custGeom>
            <a:avLst/>
            <a:gdLst/>
            <a:ahLst/>
            <a:cxnLst/>
            <a:rect l="l" t="t" r="r" b="b"/>
            <a:pathLst>
              <a:path w="24764" h="74929">
                <a:moveTo>
                  <a:pt x="24384" y="74675"/>
                </a:moveTo>
                <a:lnTo>
                  <a:pt x="0" y="74675"/>
                </a:lnTo>
                <a:lnTo>
                  <a:pt x="0" y="0"/>
                </a:lnTo>
                <a:lnTo>
                  <a:pt x="24384" y="0"/>
                </a:lnTo>
                <a:lnTo>
                  <a:pt x="24384" y="746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7" name="object 57"/>
          <p:cNvSpPr/>
          <p:nvPr/>
        </p:nvSpPr>
        <p:spPr>
          <a:xfrm>
            <a:off x="4561234" y="3952756"/>
            <a:ext cx="22457" cy="67947"/>
          </a:xfrm>
          <a:custGeom>
            <a:avLst/>
            <a:gdLst/>
            <a:ahLst/>
            <a:cxnLst/>
            <a:rect l="l" t="t" r="r" b="b"/>
            <a:pathLst>
              <a:path w="24764" h="74929">
                <a:moveTo>
                  <a:pt x="24384" y="74676"/>
                </a:moveTo>
                <a:lnTo>
                  <a:pt x="0" y="74676"/>
                </a:lnTo>
                <a:lnTo>
                  <a:pt x="0" y="0"/>
                </a:lnTo>
                <a:lnTo>
                  <a:pt x="24384" y="0"/>
                </a:lnTo>
                <a:lnTo>
                  <a:pt x="24384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8" name="object 58"/>
          <p:cNvSpPr/>
          <p:nvPr/>
        </p:nvSpPr>
        <p:spPr>
          <a:xfrm>
            <a:off x="4561234" y="3861546"/>
            <a:ext cx="22457" cy="69098"/>
          </a:xfrm>
          <a:custGeom>
            <a:avLst/>
            <a:gdLst/>
            <a:ahLst/>
            <a:cxnLst/>
            <a:rect l="l" t="t" r="r" b="b"/>
            <a:pathLst>
              <a:path w="24764" h="76200">
                <a:moveTo>
                  <a:pt x="24384" y="76200"/>
                </a:moveTo>
                <a:lnTo>
                  <a:pt x="0" y="76200"/>
                </a:lnTo>
                <a:lnTo>
                  <a:pt x="0" y="0"/>
                </a:lnTo>
                <a:lnTo>
                  <a:pt x="24384" y="0"/>
                </a:lnTo>
                <a:lnTo>
                  <a:pt x="24384" y="762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9" name="object 59"/>
          <p:cNvSpPr/>
          <p:nvPr/>
        </p:nvSpPr>
        <p:spPr>
          <a:xfrm>
            <a:off x="4561234" y="3770337"/>
            <a:ext cx="22457" cy="69098"/>
          </a:xfrm>
          <a:custGeom>
            <a:avLst/>
            <a:gdLst/>
            <a:ahLst/>
            <a:cxnLst/>
            <a:rect l="l" t="t" r="r" b="b"/>
            <a:pathLst>
              <a:path w="24764" h="76200">
                <a:moveTo>
                  <a:pt x="24384" y="76200"/>
                </a:moveTo>
                <a:lnTo>
                  <a:pt x="0" y="76200"/>
                </a:lnTo>
                <a:lnTo>
                  <a:pt x="0" y="0"/>
                </a:lnTo>
                <a:lnTo>
                  <a:pt x="24384" y="0"/>
                </a:lnTo>
                <a:lnTo>
                  <a:pt x="24384" y="762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0" name="object 60"/>
          <p:cNvSpPr/>
          <p:nvPr/>
        </p:nvSpPr>
        <p:spPr>
          <a:xfrm>
            <a:off x="4561234" y="3680509"/>
            <a:ext cx="22457" cy="67947"/>
          </a:xfrm>
          <a:custGeom>
            <a:avLst/>
            <a:gdLst/>
            <a:ahLst/>
            <a:cxnLst/>
            <a:rect l="l" t="t" r="r" b="b"/>
            <a:pathLst>
              <a:path w="24764" h="74929">
                <a:moveTo>
                  <a:pt x="24384" y="74676"/>
                </a:moveTo>
                <a:lnTo>
                  <a:pt x="0" y="74676"/>
                </a:lnTo>
                <a:lnTo>
                  <a:pt x="0" y="0"/>
                </a:lnTo>
                <a:lnTo>
                  <a:pt x="24384" y="0"/>
                </a:lnTo>
                <a:lnTo>
                  <a:pt x="24384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1" name="object 61"/>
          <p:cNvSpPr/>
          <p:nvPr/>
        </p:nvSpPr>
        <p:spPr>
          <a:xfrm>
            <a:off x="4561234" y="3589299"/>
            <a:ext cx="22457" cy="67947"/>
          </a:xfrm>
          <a:custGeom>
            <a:avLst/>
            <a:gdLst/>
            <a:ahLst/>
            <a:cxnLst/>
            <a:rect l="l" t="t" r="r" b="b"/>
            <a:pathLst>
              <a:path w="24764" h="74929">
                <a:moveTo>
                  <a:pt x="24384" y="74675"/>
                </a:moveTo>
                <a:lnTo>
                  <a:pt x="0" y="74675"/>
                </a:lnTo>
                <a:lnTo>
                  <a:pt x="0" y="0"/>
                </a:lnTo>
                <a:lnTo>
                  <a:pt x="24384" y="0"/>
                </a:lnTo>
                <a:lnTo>
                  <a:pt x="24384" y="746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2" name="object 62"/>
          <p:cNvSpPr/>
          <p:nvPr/>
        </p:nvSpPr>
        <p:spPr>
          <a:xfrm>
            <a:off x="4561234" y="3513291"/>
            <a:ext cx="37428" cy="11516"/>
          </a:xfrm>
          <a:custGeom>
            <a:avLst/>
            <a:gdLst/>
            <a:ahLst/>
            <a:cxnLst/>
            <a:rect l="l" t="t" r="r" b="b"/>
            <a:pathLst>
              <a:path w="41275" h="12700">
                <a:moveTo>
                  <a:pt x="0" y="0"/>
                </a:moveTo>
                <a:lnTo>
                  <a:pt x="41148" y="0"/>
                </a:lnTo>
                <a:lnTo>
                  <a:pt x="41148" y="12700"/>
                </a:lnTo>
                <a:lnTo>
                  <a:pt x="0" y="127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3" name="object 63"/>
          <p:cNvSpPr/>
          <p:nvPr/>
        </p:nvSpPr>
        <p:spPr>
          <a:xfrm>
            <a:off x="4561234" y="3524808"/>
            <a:ext cx="16699" cy="10365"/>
          </a:xfrm>
          <a:custGeom>
            <a:avLst/>
            <a:gdLst/>
            <a:ahLst/>
            <a:cxnLst/>
            <a:rect l="l" t="t" r="r" b="b"/>
            <a:pathLst>
              <a:path w="18414" h="11429">
                <a:moveTo>
                  <a:pt x="0" y="0"/>
                </a:moveTo>
                <a:lnTo>
                  <a:pt x="18160" y="0"/>
                </a:lnTo>
                <a:lnTo>
                  <a:pt x="18160" y="11430"/>
                </a:lnTo>
                <a:lnTo>
                  <a:pt x="0" y="1143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4" name="object 64"/>
          <p:cNvSpPr/>
          <p:nvPr/>
        </p:nvSpPr>
        <p:spPr>
          <a:xfrm>
            <a:off x="4561234" y="3535172"/>
            <a:ext cx="22457" cy="32246"/>
          </a:xfrm>
          <a:custGeom>
            <a:avLst/>
            <a:gdLst/>
            <a:ahLst/>
            <a:cxnLst/>
            <a:rect l="l" t="t" r="r" b="b"/>
            <a:pathLst>
              <a:path w="24764" h="35560">
                <a:moveTo>
                  <a:pt x="0" y="0"/>
                </a:moveTo>
                <a:lnTo>
                  <a:pt x="24384" y="0"/>
                </a:lnTo>
                <a:lnTo>
                  <a:pt x="24384" y="35559"/>
                </a:lnTo>
                <a:lnTo>
                  <a:pt x="0" y="35559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5" name="object 65"/>
          <p:cNvSpPr/>
          <p:nvPr/>
        </p:nvSpPr>
        <p:spPr>
          <a:xfrm>
            <a:off x="4572290" y="3524347"/>
            <a:ext cx="11516" cy="11516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12192" y="12192"/>
                </a:moveTo>
                <a:lnTo>
                  <a:pt x="0" y="12192"/>
                </a:lnTo>
                <a:lnTo>
                  <a:pt x="12192" y="0"/>
                </a:lnTo>
                <a:lnTo>
                  <a:pt x="12192" y="1219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6" name="object 66"/>
          <p:cNvSpPr/>
          <p:nvPr/>
        </p:nvSpPr>
        <p:spPr>
          <a:xfrm>
            <a:off x="4583346" y="3524347"/>
            <a:ext cx="15547" cy="11516"/>
          </a:xfrm>
          <a:custGeom>
            <a:avLst/>
            <a:gdLst/>
            <a:ahLst/>
            <a:cxnLst/>
            <a:rect l="l" t="t" r="r" b="b"/>
            <a:pathLst>
              <a:path w="17145" h="12700">
                <a:moveTo>
                  <a:pt x="16764" y="12192"/>
                </a:moveTo>
                <a:lnTo>
                  <a:pt x="0" y="12192"/>
                </a:lnTo>
                <a:lnTo>
                  <a:pt x="0" y="0"/>
                </a:lnTo>
                <a:lnTo>
                  <a:pt x="16764" y="0"/>
                </a:lnTo>
                <a:lnTo>
                  <a:pt x="16764" y="1219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7" name="object 67"/>
          <p:cNvSpPr/>
          <p:nvPr/>
        </p:nvSpPr>
        <p:spPr>
          <a:xfrm>
            <a:off x="4620658" y="3513290"/>
            <a:ext cx="69098" cy="22457"/>
          </a:xfrm>
          <a:custGeom>
            <a:avLst/>
            <a:gdLst/>
            <a:ahLst/>
            <a:cxnLst/>
            <a:rect l="l" t="t" r="r" b="b"/>
            <a:pathLst>
              <a:path w="76200" h="24764">
                <a:moveTo>
                  <a:pt x="76200" y="24384"/>
                </a:moveTo>
                <a:lnTo>
                  <a:pt x="0" y="24384"/>
                </a:lnTo>
                <a:lnTo>
                  <a:pt x="0" y="0"/>
                </a:lnTo>
                <a:lnTo>
                  <a:pt x="76200" y="0"/>
                </a:lnTo>
                <a:lnTo>
                  <a:pt x="76200" y="2438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8" name="object 68"/>
          <p:cNvSpPr/>
          <p:nvPr/>
        </p:nvSpPr>
        <p:spPr>
          <a:xfrm>
            <a:off x="4711869" y="3513290"/>
            <a:ext cx="67947" cy="22457"/>
          </a:xfrm>
          <a:custGeom>
            <a:avLst/>
            <a:gdLst/>
            <a:ahLst/>
            <a:cxnLst/>
            <a:rect l="l" t="t" r="r" b="b"/>
            <a:pathLst>
              <a:path w="74929" h="24764">
                <a:moveTo>
                  <a:pt x="74676" y="24384"/>
                </a:moveTo>
                <a:lnTo>
                  <a:pt x="0" y="24384"/>
                </a:lnTo>
                <a:lnTo>
                  <a:pt x="0" y="0"/>
                </a:lnTo>
                <a:lnTo>
                  <a:pt x="74676" y="0"/>
                </a:lnTo>
                <a:lnTo>
                  <a:pt x="74676" y="2438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9" name="object 69"/>
          <p:cNvSpPr/>
          <p:nvPr/>
        </p:nvSpPr>
        <p:spPr>
          <a:xfrm>
            <a:off x="4803078" y="3513290"/>
            <a:ext cx="67947" cy="22457"/>
          </a:xfrm>
          <a:custGeom>
            <a:avLst/>
            <a:gdLst/>
            <a:ahLst/>
            <a:cxnLst/>
            <a:rect l="l" t="t" r="r" b="b"/>
            <a:pathLst>
              <a:path w="74929" h="24764">
                <a:moveTo>
                  <a:pt x="74675" y="24384"/>
                </a:moveTo>
                <a:lnTo>
                  <a:pt x="0" y="24384"/>
                </a:lnTo>
                <a:lnTo>
                  <a:pt x="0" y="0"/>
                </a:lnTo>
                <a:lnTo>
                  <a:pt x="74675" y="0"/>
                </a:lnTo>
                <a:lnTo>
                  <a:pt x="74675" y="2438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0" name="object 70"/>
          <p:cNvSpPr/>
          <p:nvPr/>
        </p:nvSpPr>
        <p:spPr>
          <a:xfrm>
            <a:off x="4894288" y="3513290"/>
            <a:ext cx="67947" cy="22457"/>
          </a:xfrm>
          <a:custGeom>
            <a:avLst/>
            <a:gdLst/>
            <a:ahLst/>
            <a:cxnLst/>
            <a:rect l="l" t="t" r="r" b="b"/>
            <a:pathLst>
              <a:path w="74929" h="24764">
                <a:moveTo>
                  <a:pt x="74676" y="24384"/>
                </a:moveTo>
                <a:lnTo>
                  <a:pt x="0" y="24384"/>
                </a:lnTo>
                <a:lnTo>
                  <a:pt x="0" y="0"/>
                </a:lnTo>
                <a:lnTo>
                  <a:pt x="74676" y="0"/>
                </a:lnTo>
                <a:lnTo>
                  <a:pt x="74676" y="2438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1" name="object 71"/>
          <p:cNvSpPr/>
          <p:nvPr/>
        </p:nvSpPr>
        <p:spPr>
          <a:xfrm>
            <a:off x="4984116" y="3513290"/>
            <a:ext cx="69098" cy="22457"/>
          </a:xfrm>
          <a:custGeom>
            <a:avLst/>
            <a:gdLst/>
            <a:ahLst/>
            <a:cxnLst/>
            <a:rect l="l" t="t" r="r" b="b"/>
            <a:pathLst>
              <a:path w="76200" h="24764">
                <a:moveTo>
                  <a:pt x="76200" y="24384"/>
                </a:moveTo>
                <a:lnTo>
                  <a:pt x="0" y="24384"/>
                </a:lnTo>
                <a:lnTo>
                  <a:pt x="0" y="0"/>
                </a:lnTo>
                <a:lnTo>
                  <a:pt x="76200" y="0"/>
                </a:lnTo>
                <a:lnTo>
                  <a:pt x="76200" y="2438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2" name="object 72"/>
          <p:cNvSpPr/>
          <p:nvPr/>
        </p:nvSpPr>
        <p:spPr>
          <a:xfrm>
            <a:off x="5075325" y="3513290"/>
            <a:ext cx="67947" cy="22457"/>
          </a:xfrm>
          <a:custGeom>
            <a:avLst/>
            <a:gdLst/>
            <a:ahLst/>
            <a:cxnLst/>
            <a:rect l="l" t="t" r="r" b="b"/>
            <a:pathLst>
              <a:path w="74929" h="24764">
                <a:moveTo>
                  <a:pt x="74676" y="24384"/>
                </a:moveTo>
                <a:lnTo>
                  <a:pt x="0" y="24384"/>
                </a:lnTo>
                <a:lnTo>
                  <a:pt x="0" y="0"/>
                </a:lnTo>
                <a:lnTo>
                  <a:pt x="74676" y="0"/>
                </a:lnTo>
                <a:lnTo>
                  <a:pt x="74676" y="2438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3" name="object 73"/>
          <p:cNvSpPr/>
          <p:nvPr/>
        </p:nvSpPr>
        <p:spPr>
          <a:xfrm>
            <a:off x="5166535" y="3513290"/>
            <a:ext cx="67947" cy="22457"/>
          </a:xfrm>
          <a:custGeom>
            <a:avLst/>
            <a:gdLst/>
            <a:ahLst/>
            <a:cxnLst/>
            <a:rect l="l" t="t" r="r" b="b"/>
            <a:pathLst>
              <a:path w="74929" h="24764">
                <a:moveTo>
                  <a:pt x="74676" y="24384"/>
                </a:moveTo>
                <a:lnTo>
                  <a:pt x="0" y="24384"/>
                </a:lnTo>
                <a:lnTo>
                  <a:pt x="0" y="0"/>
                </a:lnTo>
                <a:lnTo>
                  <a:pt x="74676" y="0"/>
                </a:lnTo>
                <a:lnTo>
                  <a:pt x="74676" y="2438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4" name="object 74"/>
          <p:cNvSpPr/>
          <p:nvPr/>
        </p:nvSpPr>
        <p:spPr>
          <a:xfrm>
            <a:off x="5257745" y="3513290"/>
            <a:ext cx="67947" cy="22457"/>
          </a:xfrm>
          <a:custGeom>
            <a:avLst/>
            <a:gdLst/>
            <a:ahLst/>
            <a:cxnLst/>
            <a:rect l="l" t="t" r="r" b="b"/>
            <a:pathLst>
              <a:path w="74929" h="24764">
                <a:moveTo>
                  <a:pt x="74675" y="24384"/>
                </a:moveTo>
                <a:lnTo>
                  <a:pt x="0" y="24384"/>
                </a:lnTo>
                <a:lnTo>
                  <a:pt x="0" y="0"/>
                </a:lnTo>
                <a:lnTo>
                  <a:pt x="74675" y="0"/>
                </a:lnTo>
                <a:lnTo>
                  <a:pt x="74675" y="2438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5" name="object 75"/>
          <p:cNvSpPr/>
          <p:nvPr/>
        </p:nvSpPr>
        <p:spPr>
          <a:xfrm>
            <a:off x="5347573" y="3513290"/>
            <a:ext cx="69098" cy="22457"/>
          </a:xfrm>
          <a:custGeom>
            <a:avLst/>
            <a:gdLst/>
            <a:ahLst/>
            <a:cxnLst/>
            <a:rect l="l" t="t" r="r" b="b"/>
            <a:pathLst>
              <a:path w="76200" h="24764">
                <a:moveTo>
                  <a:pt x="76200" y="24384"/>
                </a:moveTo>
                <a:lnTo>
                  <a:pt x="0" y="24384"/>
                </a:lnTo>
                <a:lnTo>
                  <a:pt x="0" y="0"/>
                </a:lnTo>
                <a:lnTo>
                  <a:pt x="76200" y="0"/>
                </a:lnTo>
                <a:lnTo>
                  <a:pt x="76200" y="2438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6" name="object 76"/>
          <p:cNvSpPr/>
          <p:nvPr/>
        </p:nvSpPr>
        <p:spPr>
          <a:xfrm>
            <a:off x="5423580" y="3528492"/>
            <a:ext cx="23608" cy="67947"/>
          </a:xfrm>
          <a:custGeom>
            <a:avLst/>
            <a:gdLst/>
            <a:ahLst/>
            <a:cxnLst/>
            <a:rect l="l" t="t" r="r" b="b"/>
            <a:pathLst>
              <a:path w="26035" h="74929">
                <a:moveTo>
                  <a:pt x="25908" y="74676"/>
                </a:moveTo>
                <a:lnTo>
                  <a:pt x="0" y="74676"/>
                </a:lnTo>
                <a:lnTo>
                  <a:pt x="0" y="0"/>
                </a:lnTo>
                <a:lnTo>
                  <a:pt x="25908" y="0"/>
                </a:lnTo>
                <a:lnTo>
                  <a:pt x="25908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7" name="object 77"/>
          <p:cNvSpPr/>
          <p:nvPr/>
        </p:nvSpPr>
        <p:spPr>
          <a:xfrm>
            <a:off x="5423580" y="3618321"/>
            <a:ext cx="23608" cy="69098"/>
          </a:xfrm>
          <a:custGeom>
            <a:avLst/>
            <a:gdLst/>
            <a:ahLst/>
            <a:cxnLst/>
            <a:rect l="l" t="t" r="r" b="b"/>
            <a:pathLst>
              <a:path w="26035" h="76200">
                <a:moveTo>
                  <a:pt x="25908" y="76200"/>
                </a:moveTo>
                <a:lnTo>
                  <a:pt x="0" y="76200"/>
                </a:lnTo>
                <a:lnTo>
                  <a:pt x="0" y="0"/>
                </a:lnTo>
                <a:lnTo>
                  <a:pt x="25908" y="0"/>
                </a:lnTo>
                <a:lnTo>
                  <a:pt x="25908" y="762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8" name="object 78"/>
          <p:cNvSpPr/>
          <p:nvPr/>
        </p:nvSpPr>
        <p:spPr>
          <a:xfrm>
            <a:off x="5423580" y="3709529"/>
            <a:ext cx="23608" cy="67947"/>
          </a:xfrm>
          <a:custGeom>
            <a:avLst/>
            <a:gdLst/>
            <a:ahLst/>
            <a:cxnLst/>
            <a:rect l="l" t="t" r="r" b="b"/>
            <a:pathLst>
              <a:path w="26035" h="74929">
                <a:moveTo>
                  <a:pt x="25908" y="74676"/>
                </a:moveTo>
                <a:lnTo>
                  <a:pt x="0" y="74676"/>
                </a:lnTo>
                <a:lnTo>
                  <a:pt x="0" y="0"/>
                </a:lnTo>
                <a:lnTo>
                  <a:pt x="25908" y="0"/>
                </a:lnTo>
                <a:lnTo>
                  <a:pt x="25908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9" name="object 79"/>
          <p:cNvSpPr/>
          <p:nvPr/>
        </p:nvSpPr>
        <p:spPr>
          <a:xfrm>
            <a:off x="5423580" y="3800740"/>
            <a:ext cx="23608" cy="67947"/>
          </a:xfrm>
          <a:custGeom>
            <a:avLst/>
            <a:gdLst/>
            <a:ahLst/>
            <a:cxnLst/>
            <a:rect l="l" t="t" r="r" b="b"/>
            <a:pathLst>
              <a:path w="26035" h="74929">
                <a:moveTo>
                  <a:pt x="25908" y="74676"/>
                </a:moveTo>
                <a:lnTo>
                  <a:pt x="0" y="74676"/>
                </a:lnTo>
                <a:lnTo>
                  <a:pt x="0" y="0"/>
                </a:lnTo>
                <a:lnTo>
                  <a:pt x="25908" y="0"/>
                </a:lnTo>
                <a:lnTo>
                  <a:pt x="25908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0" name="object 80"/>
          <p:cNvSpPr/>
          <p:nvPr/>
        </p:nvSpPr>
        <p:spPr>
          <a:xfrm>
            <a:off x="5423580" y="3891949"/>
            <a:ext cx="23608" cy="67947"/>
          </a:xfrm>
          <a:custGeom>
            <a:avLst/>
            <a:gdLst/>
            <a:ahLst/>
            <a:cxnLst/>
            <a:rect l="l" t="t" r="r" b="b"/>
            <a:pathLst>
              <a:path w="26035" h="74929">
                <a:moveTo>
                  <a:pt x="25908" y="74675"/>
                </a:moveTo>
                <a:lnTo>
                  <a:pt x="0" y="74675"/>
                </a:lnTo>
                <a:lnTo>
                  <a:pt x="0" y="0"/>
                </a:lnTo>
                <a:lnTo>
                  <a:pt x="25908" y="0"/>
                </a:lnTo>
                <a:lnTo>
                  <a:pt x="25908" y="746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1" name="object 81"/>
          <p:cNvSpPr/>
          <p:nvPr/>
        </p:nvSpPr>
        <p:spPr>
          <a:xfrm>
            <a:off x="5423580" y="3981777"/>
            <a:ext cx="23608" cy="69098"/>
          </a:xfrm>
          <a:custGeom>
            <a:avLst/>
            <a:gdLst/>
            <a:ahLst/>
            <a:cxnLst/>
            <a:rect l="l" t="t" r="r" b="b"/>
            <a:pathLst>
              <a:path w="26035" h="76200">
                <a:moveTo>
                  <a:pt x="25908" y="76200"/>
                </a:moveTo>
                <a:lnTo>
                  <a:pt x="0" y="76200"/>
                </a:lnTo>
                <a:lnTo>
                  <a:pt x="0" y="0"/>
                </a:lnTo>
                <a:lnTo>
                  <a:pt x="25908" y="0"/>
                </a:lnTo>
                <a:lnTo>
                  <a:pt x="25908" y="762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2" name="object 82"/>
          <p:cNvSpPr/>
          <p:nvPr/>
        </p:nvSpPr>
        <p:spPr>
          <a:xfrm>
            <a:off x="5423580" y="4072986"/>
            <a:ext cx="23608" cy="67947"/>
          </a:xfrm>
          <a:custGeom>
            <a:avLst/>
            <a:gdLst/>
            <a:ahLst/>
            <a:cxnLst/>
            <a:rect l="l" t="t" r="r" b="b"/>
            <a:pathLst>
              <a:path w="26035" h="74929">
                <a:moveTo>
                  <a:pt x="25908" y="74675"/>
                </a:moveTo>
                <a:lnTo>
                  <a:pt x="0" y="74675"/>
                </a:lnTo>
                <a:lnTo>
                  <a:pt x="0" y="0"/>
                </a:lnTo>
                <a:lnTo>
                  <a:pt x="25908" y="0"/>
                </a:lnTo>
                <a:lnTo>
                  <a:pt x="25908" y="746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3" name="object 83"/>
          <p:cNvSpPr/>
          <p:nvPr/>
        </p:nvSpPr>
        <p:spPr>
          <a:xfrm>
            <a:off x="5423580" y="4164197"/>
            <a:ext cx="23608" cy="67947"/>
          </a:xfrm>
          <a:custGeom>
            <a:avLst/>
            <a:gdLst/>
            <a:ahLst/>
            <a:cxnLst/>
            <a:rect l="l" t="t" r="r" b="b"/>
            <a:pathLst>
              <a:path w="26035" h="74929">
                <a:moveTo>
                  <a:pt x="25908" y="74676"/>
                </a:moveTo>
                <a:lnTo>
                  <a:pt x="0" y="74676"/>
                </a:lnTo>
                <a:lnTo>
                  <a:pt x="0" y="0"/>
                </a:lnTo>
                <a:lnTo>
                  <a:pt x="25908" y="0"/>
                </a:lnTo>
                <a:lnTo>
                  <a:pt x="25908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4" name="object 84"/>
          <p:cNvSpPr/>
          <p:nvPr/>
        </p:nvSpPr>
        <p:spPr>
          <a:xfrm>
            <a:off x="5423580" y="4255406"/>
            <a:ext cx="23608" cy="67947"/>
          </a:xfrm>
          <a:custGeom>
            <a:avLst/>
            <a:gdLst/>
            <a:ahLst/>
            <a:cxnLst/>
            <a:rect l="l" t="t" r="r" b="b"/>
            <a:pathLst>
              <a:path w="26035" h="74929">
                <a:moveTo>
                  <a:pt x="25908" y="74675"/>
                </a:moveTo>
                <a:lnTo>
                  <a:pt x="0" y="74675"/>
                </a:lnTo>
                <a:lnTo>
                  <a:pt x="0" y="0"/>
                </a:lnTo>
                <a:lnTo>
                  <a:pt x="25908" y="0"/>
                </a:lnTo>
                <a:lnTo>
                  <a:pt x="25908" y="746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5" name="object 85"/>
          <p:cNvSpPr/>
          <p:nvPr/>
        </p:nvSpPr>
        <p:spPr>
          <a:xfrm>
            <a:off x="5423580" y="4345234"/>
            <a:ext cx="23608" cy="69098"/>
          </a:xfrm>
          <a:custGeom>
            <a:avLst/>
            <a:gdLst/>
            <a:ahLst/>
            <a:cxnLst/>
            <a:rect l="l" t="t" r="r" b="b"/>
            <a:pathLst>
              <a:path w="26035" h="76200">
                <a:moveTo>
                  <a:pt x="25908" y="76200"/>
                </a:moveTo>
                <a:lnTo>
                  <a:pt x="0" y="76200"/>
                </a:lnTo>
                <a:lnTo>
                  <a:pt x="0" y="0"/>
                </a:lnTo>
                <a:lnTo>
                  <a:pt x="25908" y="0"/>
                </a:lnTo>
                <a:lnTo>
                  <a:pt x="25908" y="762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6" name="object 86"/>
          <p:cNvSpPr/>
          <p:nvPr/>
        </p:nvSpPr>
        <p:spPr>
          <a:xfrm>
            <a:off x="5423580" y="4436443"/>
            <a:ext cx="23608" cy="69098"/>
          </a:xfrm>
          <a:custGeom>
            <a:avLst/>
            <a:gdLst/>
            <a:ahLst/>
            <a:cxnLst/>
            <a:rect l="l" t="t" r="r" b="b"/>
            <a:pathLst>
              <a:path w="26035" h="76200">
                <a:moveTo>
                  <a:pt x="25908" y="76199"/>
                </a:moveTo>
                <a:lnTo>
                  <a:pt x="0" y="76199"/>
                </a:lnTo>
                <a:lnTo>
                  <a:pt x="0" y="0"/>
                </a:lnTo>
                <a:lnTo>
                  <a:pt x="25908" y="0"/>
                </a:lnTo>
                <a:lnTo>
                  <a:pt x="25908" y="7619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7" name="object 87"/>
          <p:cNvSpPr/>
          <p:nvPr/>
        </p:nvSpPr>
        <p:spPr>
          <a:xfrm>
            <a:off x="5423580" y="4527653"/>
            <a:ext cx="23608" cy="67947"/>
          </a:xfrm>
          <a:custGeom>
            <a:avLst/>
            <a:gdLst/>
            <a:ahLst/>
            <a:cxnLst/>
            <a:rect l="l" t="t" r="r" b="b"/>
            <a:pathLst>
              <a:path w="26035" h="74929">
                <a:moveTo>
                  <a:pt x="25908" y="74675"/>
                </a:moveTo>
                <a:lnTo>
                  <a:pt x="0" y="74675"/>
                </a:lnTo>
                <a:lnTo>
                  <a:pt x="0" y="0"/>
                </a:lnTo>
                <a:lnTo>
                  <a:pt x="25908" y="0"/>
                </a:lnTo>
                <a:lnTo>
                  <a:pt x="25908" y="746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8" name="object 88"/>
          <p:cNvSpPr/>
          <p:nvPr/>
        </p:nvSpPr>
        <p:spPr>
          <a:xfrm>
            <a:off x="5423580" y="4618862"/>
            <a:ext cx="23608" cy="67947"/>
          </a:xfrm>
          <a:custGeom>
            <a:avLst/>
            <a:gdLst/>
            <a:ahLst/>
            <a:cxnLst/>
            <a:rect l="l" t="t" r="r" b="b"/>
            <a:pathLst>
              <a:path w="26035" h="74929">
                <a:moveTo>
                  <a:pt x="25908" y="74676"/>
                </a:moveTo>
                <a:lnTo>
                  <a:pt x="0" y="74676"/>
                </a:lnTo>
                <a:lnTo>
                  <a:pt x="0" y="0"/>
                </a:lnTo>
                <a:lnTo>
                  <a:pt x="25908" y="0"/>
                </a:lnTo>
                <a:lnTo>
                  <a:pt x="25908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9" name="object 89"/>
          <p:cNvSpPr/>
          <p:nvPr/>
        </p:nvSpPr>
        <p:spPr>
          <a:xfrm>
            <a:off x="5423580" y="4710072"/>
            <a:ext cx="23608" cy="67947"/>
          </a:xfrm>
          <a:custGeom>
            <a:avLst/>
            <a:gdLst/>
            <a:ahLst/>
            <a:cxnLst/>
            <a:rect l="l" t="t" r="r" b="b"/>
            <a:pathLst>
              <a:path w="26035" h="74929">
                <a:moveTo>
                  <a:pt x="25908" y="74676"/>
                </a:moveTo>
                <a:lnTo>
                  <a:pt x="0" y="74676"/>
                </a:lnTo>
                <a:lnTo>
                  <a:pt x="0" y="0"/>
                </a:lnTo>
                <a:lnTo>
                  <a:pt x="25908" y="0"/>
                </a:lnTo>
                <a:lnTo>
                  <a:pt x="25908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0" name="object 90"/>
          <p:cNvSpPr/>
          <p:nvPr/>
        </p:nvSpPr>
        <p:spPr>
          <a:xfrm>
            <a:off x="5423580" y="4799899"/>
            <a:ext cx="23608" cy="69098"/>
          </a:xfrm>
          <a:custGeom>
            <a:avLst/>
            <a:gdLst/>
            <a:ahLst/>
            <a:cxnLst/>
            <a:rect l="l" t="t" r="r" b="b"/>
            <a:pathLst>
              <a:path w="26035" h="76200">
                <a:moveTo>
                  <a:pt x="25908" y="76200"/>
                </a:moveTo>
                <a:lnTo>
                  <a:pt x="0" y="76200"/>
                </a:lnTo>
                <a:lnTo>
                  <a:pt x="0" y="0"/>
                </a:lnTo>
                <a:lnTo>
                  <a:pt x="25908" y="0"/>
                </a:lnTo>
                <a:lnTo>
                  <a:pt x="25908" y="762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1" name="object 91"/>
          <p:cNvSpPr/>
          <p:nvPr/>
        </p:nvSpPr>
        <p:spPr>
          <a:xfrm>
            <a:off x="5423580" y="4891109"/>
            <a:ext cx="23608" cy="67947"/>
          </a:xfrm>
          <a:custGeom>
            <a:avLst/>
            <a:gdLst/>
            <a:ahLst/>
            <a:cxnLst/>
            <a:rect l="l" t="t" r="r" b="b"/>
            <a:pathLst>
              <a:path w="26035" h="74929">
                <a:moveTo>
                  <a:pt x="25908" y="74676"/>
                </a:moveTo>
                <a:lnTo>
                  <a:pt x="0" y="74676"/>
                </a:lnTo>
                <a:lnTo>
                  <a:pt x="0" y="0"/>
                </a:lnTo>
                <a:lnTo>
                  <a:pt x="25908" y="0"/>
                </a:lnTo>
                <a:lnTo>
                  <a:pt x="25908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2" name="object 92"/>
          <p:cNvSpPr/>
          <p:nvPr/>
        </p:nvSpPr>
        <p:spPr>
          <a:xfrm>
            <a:off x="5423580" y="4982320"/>
            <a:ext cx="23608" cy="67947"/>
          </a:xfrm>
          <a:custGeom>
            <a:avLst/>
            <a:gdLst/>
            <a:ahLst/>
            <a:cxnLst/>
            <a:rect l="l" t="t" r="r" b="b"/>
            <a:pathLst>
              <a:path w="26035" h="74929">
                <a:moveTo>
                  <a:pt x="25908" y="74675"/>
                </a:moveTo>
                <a:lnTo>
                  <a:pt x="0" y="74675"/>
                </a:lnTo>
                <a:lnTo>
                  <a:pt x="0" y="0"/>
                </a:lnTo>
                <a:lnTo>
                  <a:pt x="25908" y="0"/>
                </a:lnTo>
                <a:lnTo>
                  <a:pt x="25908" y="746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3" name="object 93"/>
          <p:cNvSpPr/>
          <p:nvPr/>
        </p:nvSpPr>
        <p:spPr>
          <a:xfrm>
            <a:off x="5423580" y="5073529"/>
            <a:ext cx="23608" cy="67947"/>
          </a:xfrm>
          <a:custGeom>
            <a:avLst/>
            <a:gdLst/>
            <a:ahLst/>
            <a:cxnLst/>
            <a:rect l="l" t="t" r="r" b="b"/>
            <a:pathLst>
              <a:path w="26035" h="74929">
                <a:moveTo>
                  <a:pt x="25908" y="74676"/>
                </a:moveTo>
                <a:lnTo>
                  <a:pt x="0" y="74676"/>
                </a:lnTo>
                <a:lnTo>
                  <a:pt x="0" y="0"/>
                </a:lnTo>
                <a:lnTo>
                  <a:pt x="25908" y="0"/>
                </a:lnTo>
                <a:lnTo>
                  <a:pt x="25908" y="746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4" name="object 94"/>
          <p:cNvSpPr/>
          <p:nvPr/>
        </p:nvSpPr>
        <p:spPr>
          <a:xfrm>
            <a:off x="5405614" y="5163357"/>
            <a:ext cx="41459" cy="778506"/>
          </a:xfrm>
          <a:custGeom>
            <a:avLst/>
            <a:gdLst/>
            <a:ahLst/>
            <a:cxnLst/>
            <a:rect l="l" t="t" r="r" b="b"/>
            <a:pathLst>
              <a:path w="45720" h="858520">
                <a:moveTo>
                  <a:pt x="45720" y="76200"/>
                </a:moveTo>
                <a:lnTo>
                  <a:pt x="19812" y="76200"/>
                </a:lnTo>
                <a:lnTo>
                  <a:pt x="19812" y="0"/>
                </a:lnTo>
                <a:lnTo>
                  <a:pt x="45720" y="0"/>
                </a:lnTo>
                <a:lnTo>
                  <a:pt x="45720" y="76200"/>
                </a:lnTo>
                <a:close/>
              </a:path>
              <a:path w="45720" h="858520">
                <a:moveTo>
                  <a:pt x="45720" y="176783"/>
                </a:moveTo>
                <a:lnTo>
                  <a:pt x="19812" y="176783"/>
                </a:lnTo>
                <a:lnTo>
                  <a:pt x="19812" y="100584"/>
                </a:lnTo>
                <a:lnTo>
                  <a:pt x="45720" y="100584"/>
                </a:lnTo>
                <a:lnTo>
                  <a:pt x="45720" y="176783"/>
                </a:lnTo>
                <a:close/>
              </a:path>
              <a:path w="45720" h="858520">
                <a:moveTo>
                  <a:pt x="45720" y="275843"/>
                </a:moveTo>
                <a:lnTo>
                  <a:pt x="19812" y="275843"/>
                </a:lnTo>
                <a:lnTo>
                  <a:pt x="19812" y="201168"/>
                </a:lnTo>
                <a:lnTo>
                  <a:pt x="45720" y="201168"/>
                </a:lnTo>
                <a:lnTo>
                  <a:pt x="45720" y="275843"/>
                </a:lnTo>
                <a:close/>
              </a:path>
              <a:path w="45720" h="858520">
                <a:moveTo>
                  <a:pt x="45720" y="376428"/>
                </a:moveTo>
                <a:lnTo>
                  <a:pt x="19812" y="376428"/>
                </a:lnTo>
                <a:lnTo>
                  <a:pt x="19812" y="301752"/>
                </a:lnTo>
                <a:lnTo>
                  <a:pt x="45720" y="301752"/>
                </a:lnTo>
                <a:lnTo>
                  <a:pt x="45720" y="376428"/>
                </a:lnTo>
                <a:close/>
              </a:path>
              <a:path w="45720" h="858520">
                <a:moveTo>
                  <a:pt x="45720" y="477012"/>
                </a:moveTo>
                <a:lnTo>
                  <a:pt x="19812" y="477012"/>
                </a:lnTo>
                <a:lnTo>
                  <a:pt x="19812" y="400812"/>
                </a:lnTo>
                <a:lnTo>
                  <a:pt x="45720" y="400812"/>
                </a:lnTo>
                <a:lnTo>
                  <a:pt x="45720" y="477012"/>
                </a:lnTo>
                <a:close/>
              </a:path>
              <a:path w="45720" h="858520">
                <a:moveTo>
                  <a:pt x="45720" y="577596"/>
                </a:moveTo>
                <a:lnTo>
                  <a:pt x="19812" y="577596"/>
                </a:lnTo>
                <a:lnTo>
                  <a:pt x="19812" y="501396"/>
                </a:lnTo>
                <a:lnTo>
                  <a:pt x="45720" y="501396"/>
                </a:lnTo>
                <a:lnTo>
                  <a:pt x="45720" y="577596"/>
                </a:lnTo>
                <a:close/>
              </a:path>
              <a:path w="45720" h="858520">
                <a:moveTo>
                  <a:pt x="45720" y="676656"/>
                </a:moveTo>
                <a:lnTo>
                  <a:pt x="19812" y="676656"/>
                </a:lnTo>
                <a:lnTo>
                  <a:pt x="19812" y="601980"/>
                </a:lnTo>
                <a:lnTo>
                  <a:pt x="45720" y="601980"/>
                </a:lnTo>
                <a:lnTo>
                  <a:pt x="45720" y="676656"/>
                </a:lnTo>
                <a:close/>
              </a:path>
              <a:path w="45720" h="858520">
                <a:moveTo>
                  <a:pt x="45720" y="777240"/>
                </a:moveTo>
                <a:lnTo>
                  <a:pt x="19812" y="777240"/>
                </a:lnTo>
                <a:lnTo>
                  <a:pt x="19812" y="702564"/>
                </a:lnTo>
                <a:lnTo>
                  <a:pt x="45720" y="702564"/>
                </a:lnTo>
                <a:lnTo>
                  <a:pt x="45720" y="777240"/>
                </a:lnTo>
                <a:close/>
              </a:path>
              <a:path w="45720" h="858520">
                <a:moveTo>
                  <a:pt x="19812" y="845820"/>
                </a:moveTo>
                <a:lnTo>
                  <a:pt x="19812" y="803148"/>
                </a:lnTo>
                <a:lnTo>
                  <a:pt x="45720" y="803148"/>
                </a:lnTo>
                <a:lnTo>
                  <a:pt x="45720" y="832104"/>
                </a:lnTo>
                <a:lnTo>
                  <a:pt x="33528" y="832104"/>
                </a:lnTo>
                <a:lnTo>
                  <a:pt x="19812" y="845820"/>
                </a:lnTo>
                <a:close/>
              </a:path>
              <a:path w="45720" h="858520">
                <a:moveTo>
                  <a:pt x="45720" y="858012"/>
                </a:moveTo>
                <a:lnTo>
                  <a:pt x="0" y="858012"/>
                </a:lnTo>
                <a:lnTo>
                  <a:pt x="0" y="832104"/>
                </a:lnTo>
                <a:lnTo>
                  <a:pt x="19812" y="832104"/>
                </a:lnTo>
                <a:lnTo>
                  <a:pt x="19812" y="845820"/>
                </a:lnTo>
                <a:lnTo>
                  <a:pt x="45720" y="845820"/>
                </a:lnTo>
                <a:lnTo>
                  <a:pt x="45720" y="858012"/>
                </a:lnTo>
                <a:close/>
              </a:path>
              <a:path w="45720" h="858520">
                <a:moveTo>
                  <a:pt x="45720" y="845820"/>
                </a:moveTo>
                <a:lnTo>
                  <a:pt x="19812" y="845820"/>
                </a:lnTo>
                <a:lnTo>
                  <a:pt x="33528" y="832104"/>
                </a:lnTo>
                <a:lnTo>
                  <a:pt x="45720" y="832104"/>
                </a:lnTo>
                <a:lnTo>
                  <a:pt x="45720" y="84582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5" name="object 95"/>
          <p:cNvSpPr/>
          <p:nvPr/>
        </p:nvSpPr>
        <p:spPr>
          <a:xfrm>
            <a:off x="5314404" y="5917910"/>
            <a:ext cx="69098" cy="23608"/>
          </a:xfrm>
          <a:custGeom>
            <a:avLst/>
            <a:gdLst/>
            <a:ahLst/>
            <a:cxnLst/>
            <a:rect l="l" t="t" r="r" b="b"/>
            <a:pathLst>
              <a:path w="76200" h="26035">
                <a:moveTo>
                  <a:pt x="76200" y="25908"/>
                </a:moveTo>
                <a:lnTo>
                  <a:pt x="0" y="25908"/>
                </a:lnTo>
                <a:lnTo>
                  <a:pt x="0" y="0"/>
                </a:lnTo>
                <a:lnTo>
                  <a:pt x="76200" y="0"/>
                </a:lnTo>
                <a:lnTo>
                  <a:pt x="76200" y="2590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6" name="object 96"/>
          <p:cNvSpPr/>
          <p:nvPr/>
        </p:nvSpPr>
        <p:spPr>
          <a:xfrm>
            <a:off x="5224577" y="5917910"/>
            <a:ext cx="67947" cy="23608"/>
          </a:xfrm>
          <a:custGeom>
            <a:avLst/>
            <a:gdLst/>
            <a:ahLst/>
            <a:cxnLst/>
            <a:rect l="l" t="t" r="r" b="b"/>
            <a:pathLst>
              <a:path w="74929" h="26035">
                <a:moveTo>
                  <a:pt x="74676" y="25908"/>
                </a:moveTo>
                <a:lnTo>
                  <a:pt x="0" y="25908"/>
                </a:lnTo>
                <a:lnTo>
                  <a:pt x="0" y="0"/>
                </a:lnTo>
                <a:lnTo>
                  <a:pt x="74676" y="0"/>
                </a:lnTo>
                <a:lnTo>
                  <a:pt x="74676" y="2590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7" name="object 97"/>
          <p:cNvSpPr/>
          <p:nvPr/>
        </p:nvSpPr>
        <p:spPr>
          <a:xfrm>
            <a:off x="5133367" y="5917910"/>
            <a:ext cx="67947" cy="23608"/>
          </a:xfrm>
          <a:custGeom>
            <a:avLst/>
            <a:gdLst/>
            <a:ahLst/>
            <a:cxnLst/>
            <a:rect l="l" t="t" r="r" b="b"/>
            <a:pathLst>
              <a:path w="74929" h="26035">
                <a:moveTo>
                  <a:pt x="74675" y="25908"/>
                </a:moveTo>
                <a:lnTo>
                  <a:pt x="0" y="25908"/>
                </a:lnTo>
                <a:lnTo>
                  <a:pt x="0" y="0"/>
                </a:lnTo>
                <a:lnTo>
                  <a:pt x="74675" y="0"/>
                </a:lnTo>
                <a:lnTo>
                  <a:pt x="74675" y="2590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8" name="object 98"/>
          <p:cNvSpPr/>
          <p:nvPr/>
        </p:nvSpPr>
        <p:spPr>
          <a:xfrm>
            <a:off x="5042158" y="5917910"/>
            <a:ext cx="67947" cy="23608"/>
          </a:xfrm>
          <a:custGeom>
            <a:avLst/>
            <a:gdLst/>
            <a:ahLst/>
            <a:cxnLst/>
            <a:rect l="l" t="t" r="r" b="b"/>
            <a:pathLst>
              <a:path w="74929" h="26035">
                <a:moveTo>
                  <a:pt x="74676" y="25908"/>
                </a:moveTo>
                <a:lnTo>
                  <a:pt x="0" y="25908"/>
                </a:lnTo>
                <a:lnTo>
                  <a:pt x="0" y="0"/>
                </a:lnTo>
                <a:lnTo>
                  <a:pt x="74676" y="0"/>
                </a:lnTo>
                <a:lnTo>
                  <a:pt x="74676" y="2590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9" name="object 99"/>
          <p:cNvSpPr/>
          <p:nvPr/>
        </p:nvSpPr>
        <p:spPr>
          <a:xfrm>
            <a:off x="4950948" y="5917910"/>
            <a:ext cx="69098" cy="23608"/>
          </a:xfrm>
          <a:custGeom>
            <a:avLst/>
            <a:gdLst/>
            <a:ahLst/>
            <a:cxnLst/>
            <a:rect l="l" t="t" r="r" b="b"/>
            <a:pathLst>
              <a:path w="76200" h="26035">
                <a:moveTo>
                  <a:pt x="76200" y="25908"/>
                </a:moveTo>
                <a:lnTo>
                  <a:pt x="0" y="25908"/>
                </a:lnTo>
                <a:lnTo>
                  <a:pt x="0" y="0"/>
                </a:lnTo>
                <a:lnTo>
                  <a:pt x="76200" y="0"/>
                </a:lnTo>
                <a:lnTo>
                  <a:pt x="76200" y="2590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0" name="object 100"/>
          <p:cNvSpPr/>
          <p:nvPr/>
        </p:nvSpPr>
        <p:spPr>
          <a:xfrm>
            <a:off x="4861120" y="5917910"/>
            <a:ext cx="67947" cy="23608"/>
          </a:xfrm>
          <a:custGeom>
            <a:avLst/>
            <a:gdLst/>
            <a:ahLst/>
            <a:cxnLst/>
            <a:rect l="l" t="t" r="r" b="b"/>
            <a:pathLst>
              <a:path w="74929" h="26035">
                <a:moveTo>
                  <a:pt x="74676" y="25908"/>
                </a:moveTo>
                <a:lnTo>
                  <a:pt x="0" y="25908"/>
                </a:lnTo>
                <a:lnTo>
                  <a:pt x="0" y="0"/>
                </a:lnTo>
                <a:lnTo>
                  <a:pt x="74676" y="0"/>
                </a:lnTo>
                <a:lnTo>
                  <a:pt x="74676" y="2590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1" name="object 101"/>
          <p:cNvSpPr/>
          <p:nvPr/>
        </p:nvSpPr>
        <p:spPr>
          <a:xfrm>
            <a:off x="4769910" y="5917910"/>
            <a:ext cx="67947" cy="23608"/>
          </a:xfrm>
          <a:custGeom>
            <a:avLst/>
            <a:gdLst/>
            <a:ahLst/>
            <a:cxnLst/>
            <a:rect l="l" t="t" r="r" b="b"/>
            <a:pathLst>
              <a:path w="74929" h="26035">
                <a:moveTo>
                  <a:pt x="74676" y="25908"/>
                </a:moveTo>
                <a:lnTo>
                  <a:pt x="0" y="25908"/>
                </a:lnTo>
                <a:lnTo>
                  <a:pt x="0" y="0"/>
                </a:lnTo>
                <a:lnTo>
                  <a:pt x="74676" y="0"/>
                </a:lnTo>
                <a:lnTo>
                  <a:pt x="74676" y="2590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2" name="object 102"/>
          <p:cNvSpPr/>
          <p:nvPr/>
        </p:nvSpPr>
        <p:spPr>
          <a:xfrm>
            <a:off x="4678702" y="5917910"/>
            <a:ext cx="67947" cy="23608"/>
          </a:xfrm>
          <a:custGeom>
            <a:avLst/>
            <a:gdLst/>
            <a:ahLst/>
            <a:cxnLst/>
            <a:rect l="l" t="t" r="r" b="b"/>
            <a:pathLst>
              <a:path w="74929" h="26035">
                <a:moveTo>
                  <a:pt x="74675" y="25908"/>
                </a:moveTo>
                <a:lnTo>
                  <a:pt x="0" y="25908"/>
                </a:lnTo>
                <a:lnTo>
                  <a:pt x="0" y="0"/>
                </a:lnTo>
                <a:lnTo>
                  <a:pt x="74675" y="0"/>
                </a:lnTo>
                <a:lnTo>
                  <a:pt x="74675" y="2590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3" name="object 103"/>
          <p:cNvSpPr/>
          <p:nvPr/>
        </p:nvSpPr>
        <p:spPr>
          <a:xfrm>
            <a:off x="4587491" y="5917910"/>
            <a:ext cx="69098" cy="23608"/>
          </a:xfrm>
          <a:custGeom>
            <a:avLst/>
            <a:gdLst/>
            <a:ahLst/>
            <a:cxnLst/>
            <a:rect l="l" t="t" r="r" b="b"/>
            <a:pathLst>
              <a:path w="76200" h="26035">
                <a:moveTo>
                  <a:pt x="76200" y="25908"/>
                </a:moveTo>
                <a:lnTo>
                  <a:pt x="0" y="25908"/>
                </a:lnTo>
                <a:lnTo>
                  <a:pt x="0" y="0"/>
                </a:lnTo>
                <a:lnTo>
                  <a:pt x="76200" y="0"/>
                </a:lnTo>
                <a:lnTo>
                  <a:pt x="76200" y="2590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4" name="object 104"/>
          <p:cNvSpPr/>
          <p:nvPr/>
        </p:nvSpPr>
        <p:spPr>
          <a:xfrm>
            <a:off x="5929379" y="3767573"/>
            <a:ext cx="999621" cy="919007"/>
          </a:xfrm>
          <a:custGeom>
            <a:avLst/>
            <a:gdLst/>
            <a:ahLst/>
            <a:cxnLst/>
            <a:rect l="l" t="t" r="r" b="b"/>
            <a:pathLst>
              <a:path w="1102360" h="1013460">
                <a:moveTo>
                  <a:pt x="12192" y="1001268"/>
                </a:moveTo>
                <a:lnTo>
                  <a:pt x="0" y="1001268"/>
                </a:lnTo>
                <a:lnTo>
                  <a:pt x="0" y="925068"/>
                </a:lnTo>
                <a:lnTo>
                  <a:pt x="24384" y="925068"/>
                </a:lnTo>
                <a:lnTo>
                  <a:pt x="24384" y="987552"/>
                </a:lnTo>
                <a:lnTo>
                  <a:pt x="12192" y="987552"/>
                </a:lnTo>
                <a:lnTo>
                  <a:pt x="12192" y="1001268"/>
                </a:lnTo>
                <a:close/>
              </a:path>
              <a:path w="1102360" h="1013460">
                <a:moveTo>
                  <a:pt x="35052" y="1013460"/>
                </a:moveTo>
                <a:lnTo>
                  <a:pt x="12192" y="1013460"/>
                </a:lnTo>
                <a:lnTo>
                  <a:pt x="12192" y="987552"/>
                </a:lnTo>
                <a:lnTo>
                  <a:pt x="24384" y="987552"/>
                </a:lnTo>
                <a:lnTo>
                  <a:pt x="24384" y="1001268"/>
                </a:lnTo>
                <a:lnTo>
                  <a:pt x="35052" y="1001268"/>
                </a:lnTo>
                <a:lnTo>
                  <a:pt x="35052" y="1013460"/>
                </a:lnTo>
                <a:close/>
              </a:path>
              <a:path w="1102360" h="1013460">
                <a:moveTo>
                  <a:pt x="35052" y="1001268"/>
                </a:moveTo>
                <a:lnTo>
                  <a:pt x="24384" y="1001268"/>
                </a:lnTo>
                <a:lnTo>
                  <a:pt x="24384" y="987552"/>
                </a:lnTo>
                <a:lnTo>
                  <a:pt x="35052" y="987552"/>
                </a:lnTo>
                <a:lnTo>
                  <a:pt x="35052" y="1001268"/>
                </a:lnTo>
                <a:close/>
              </a:path>
              <a:path w="1102360" h="1013460">
                <a:moveTo>
                  <a:pt x="24384" y="900684"/>
                </a:moveTo>
                <a:lnTo>
                  <a:pt x="0" y="900684"/>
                </a:lnTo>
                <a:lnTo>
                  <a:pt x="0" y="826008"/>
                </a:lnTo>
                <a:lnTo>
                  <a:pt x="24384" y="826008"/>
                </a:lnTo>
                <a:lnTo>
                  <a:pt x="24384" y="900684"/>
                </a:lnTo>
                <a:close/>
              </a:path>
              <a:path w="1102360" h="1013460">
                <a:moveTo>
                  <a:pt x="24384" y="800100"/>
                </a:moveTo>
                <a:lnTo>
                  <a:pt x="0" y="800100"/>
                </a:lnTo>
                <a:lnTo>
                  <a:pt x="0" y="725424"/>
                </a:lnTo>
                <a:lnTo>
                  <a:pt x="24384" y="725424"/>
                </a:lnTo>
                <a:lnTo>
                  <a:pt x="24384" y="800100"/>
                </a:lnTo>
                <a:close/>
              </a:path>
              <a:path w="1102360" h="1013460">
                <a:moveTo>
                  <a:pt x="24384" y="699516"/>
                </a:moveTo>
                <a:lnTo>
                  <a:pt x="0" y="699516"/>
                </a:lnTo>
                <a:lnTo>
                  <a:pt x="0" y="624840"/>
                </a:lnTo>
                <a:lnTo>
                  <a:pt x="24384" y="624840"/>
                </a:lnTo>
                <a:lnTo>
                  <a:pt x="24384" y="699516"/>
                </a:lnTo>
                <a:close/>
              </a:path>
              <a:path w="1102360" h="1013460">
                <a:moveTo>
                  <a:pt x="24384" y="600456"/>
                </a:moveTo>
                <a:lnTo>
                  <a:pt x="0" y="600456"/>
                </a:lnTo>
                <a:lnTo>
                  <a:pt x="0" y="524256"/>
                </a:lnTo>
                <a:lnTo>
                  <a:pt x="24384" y="524256"/>
                </a:lnTo>
                <a:lnTo>
                  <a:pt x="24384" y="600456"/>
                </a:lnTo>
                <a:close/>
              </a:path>
              <a:path w="1102360" h="1013460">
                <a:moveTo>
                  <a:pt x="24384" y="499872"/>
                </a:moveTo>
                <a:lnTo>
                  <a:pt x="0" y="499872"/>
                </a:lnTo>
                <a:lnTo>
                  <a:pt x="0" y="425196"/>
                </a:lnTo>
                <a:lnTo>
                  <a:pt x="24384" y="425196"/>
                </a:lnTo>
                <a:lnTo>
                  <a:pt x="24384" y="499872"/>
                </a:lnTo>
                <a:close/>
              </a:path>
              <a:path w="1102360" h="1013460">
                <a:moveTo>
                  <a:pt x="24384" y="399288"/>
                </a:moveTo>
                <a:lnTo>
                  <a:pt x="0" y="399288"/>
                </a:lnTo>
                <a:lnTo>
                  <a:pt x="0" y="324612"/>
                </a:lnTo>
                <a:lnTo>
                  <a:pt x="24384" y="324612"/>
                </a:lnTo>
                <a:lnTo>
                  <a:pt x="24384" y="399288"/>
                </a:lnTo>
                <a:close/>
              </a:path>
              <a:path w="1102360" h="1013460">
                <a:moveTo>
                  <a:pt x="24384" y="298704"/>
                </a:moveTo>
                <a:lnTo>
                  <a:pt x="0" y="298704"/>
                </a:lnTo>
                <a:lnTo>
                  <a:pt x="0" y="224028"/>
                </a:lnTo>
                <a:lnTo>
                  <a:pt x="24384" y="224028"/>
                </a:lnTo>
                <a:lnTo>
                  <a:pt x="24384" y="298704"/>
                </a:lnTo>
                <a:close/>
              </a:path>
              <a:path w="1102360" h="1013460">
                <a:moveTo>
                  <a:pt x="24384" y="199643"/>
                </a:moveTo>
                <a:lnTo>
                  <a:pt x="0" y="199643"/>
                </a:lnTo>
                <a:lnTo>
                  <a:pt x="0" y="123443"/>
                </a:lnTo>
                <a:lnTo>
                  <a:pt x="24384" y="123443"/>
                </a:lnTo>
                <a:lnTo>
                  <a:pt x="24384" y="199643"/>
                </a:lnTo>
                <a:close/>
              </a:path>
              <a:path w="1102360" h="1013460">
                <a:moveTo>
                  <a:pt x="24384" y="99060"/>
                </a:moveTo>
                <a:lnTo>
                  <a:pt x="0" y="99060"/>
                </a:lnTo>
                <a:lnTo>
                  <a:pt x="0" y="22860"/>
                </a:lnTo>
                <a:lnTo>
                  <a:pt x="24384" y="22860"/>
                </a:lnTo>
                <a:lnTo>
                  <a:pt x="24384" y="99060"/>
                </a:lnTo>
                <a:close/>
              </a:path>
              <a:path w="1102360" h="1013460">
                <a:moveTo>
                  <a:pt x="102108" y="24384"/>
                </a:moveTo>
                <a:lnTo>
                  <a:pt x="25908" y="24384"/>
                </a:lnTo>
                <a:lnTo>
                  <a:pt x="25908" y="0"/>
                </a:lnTo>
                <a:lnTo>
                  <a:pt x="102108" y="0"/>
                </a:lnTo>
                <a:lnTo>
                  <a:pt x="102108" y="24384"/>
                </a:lnTo>
                <a:close/>
              </a:path>
              <a:path w="1102360" h="1013460">
                <a:moveTo>
                  <a:pt x="201168" y="24384"/>
                </a:moveTo>
                <a:lnTo>
                  <a:pt x="126492" y="24384"/>
                </a:lnTo>
                <a:lnTo>
                  <a:pt x="126492" y="0"/>
                </a:lnTo>
                <a:lnTo>
                  <a:pt x="201168" y="0"/>
                </a:lnTo>
                <a:lnTo>
                  <a:pt x="201168" y="24384"/>
                </a:lnTo>
                <a:close/>
              </a:path>
              <a:path w="1102360" h="1013460">
                <a:moveTo>
                  <a:pt x="301752" y="24384"/>
                </a:moveTo>
                <a:lnTo>
                  <a:pt x="227076" y="24384"/>
                </a:lnTo>
                <a:lnTo>
                  <a:pt x="227076" y="0"/>
                </a:lnTo>
                <a:lnTo>
                  <a:pt x="301752" y="0"/>
                </a:lnTo>
                <a:lnTo>
                  <a:pt x="301752" y="24384"/>
                </a:lnTo>
                <a:close/>
              </a:path>
              <a:path w="1102360" h="1013460">
                <a:moveTo>
                  <a:pt x="402336" y="24384"/>
                </a:moveTo>
                <a:lnTo>
                  <a:pt x="327660" y="24384"/>
                </a:lnTo>
                <a:lnTo>
                  <a:pt x="327660" y="0"/>
                </a:lnTo>
                <a:lnTo>
                  <a:pt x="402336" y="0"/>
                </a:lnTo>
                <a:lnTo>
                  <a:pt x="402336" y="24384"/>
                </a:lnTo>
                <a:close/>
              </a:path>
              <a:path w="1102360" h="1013460">
                <a:moveTo>
                  <a:pt x="502920" y="24384"/>
                </a:moveTo>
                <a:lnTo>
                  <a:pt x="426720" y="24384"/>
                </a:lnTo>
                <a:lnTo>
                  <a:pt x="426720" y="0"/>
                </a:lnTo>
                <a:lnTo>
                  <a:pt x="502920" y="0"/>
                </a:lnTo>
                <a:lnTo>
                  <a:pt x="502920" y="24384"/>
                </a:lnTo>
                <a:close/>
              </a:path>
              <a:path w="1102360" h="1013460">
                <a:moveTo>
                  <a:pt x="601980" y="24384"/>
                </a:moveTo>
                <a:lnTo>
                  <a:pt x="527304" y="24384"/>
                </a:lnTo>
                <a:lnTo>
                  <a:pt x="527304" y="0"/>
                </a:lnTo>
                <a:lnTo>
                  <a:pt x="601980" y="0"/>
                </a:lnTo>
                <a:lnTo>
                  <a:pt x="601980" y="24384"/>
                </a:lnTo>
                <a:close/>
              </a:path>
              <a:path w="1102360" h="1013460">
                <a:moveTo>
                  <a:pt x="702564" y="24384"/>
                </a:moveTo>
                <a:lnTo>
                  <a:pt x="627887" y="24384"/>
                </a:lnTo>
                <a:lnTo>
                  <a:pt x="627887" y="0"/>
                </a:lnTo>
                <a:lnTo>
                  <a:pt x="702564" y="0"/>
                </a:lnTo>
                <a:lnTo>
                  <a:pt x="702564" y="24384"/>
                </a:lnTo>
                <a:close/>
              </a:path>
              <a:path w="1102360" h="1013460">
                <a:moveTo>
                  <a:pt x="803148" y="24384"/>
                </a:moveTo>
                <a:lnTo>
                  <a:pt x="728472" y="24384"/>
                </a:lnTo>
                <a:lnTo>
                  <a:pt x="728472" y="0"/>
                </a:lnTo>
                <a:lnTo>
                  <a:pt x="803148" y="0"/>
                </a:lnTo>
                <a:lnTo>
                  <a:pt x="803148" y="24384"/>
                </a:lnTo>
                <a:close/>
              </a:path>
              <a:path w="1102360" h="1013460">
                <a:moveTo>
                  <a:pt x="903731" y="24384"/>
                </a:moveTo>
                <a:lnTo>
                  <a:pt x="827531" y="24384"/>
                </a:lnTo>
                <a:lnTo>
                  <a:pt x="827531" y="0"/>
                </a:lnTo>
                <a:lnTo>
                  <a:pt x="903731" y="0"/>
                </a:lnTo>
                <a:lnTo>
                  <a:pt x="903731" y="24384"/>
                </a:lnTo>
                <a:close/>
              </a:path>
              <a:path w="1102360" h="1013460">
                <a:moveTo>
                  <a:pt x="1004316" y="24384"/>
                </a:moveTo>
                <a:lnTo>
                  <a:pt x="928116" y="24384"/>
                </a:lnTo>
                <a:lnTo>
                  <a:pt x="928116" y="0"/>
                </a:lnTo>
                <a:lnTo>
                  <a:pt x="1004316" y="0"/>
                </a:lnTo>
                <a:lnTo>
                  <a:pt x="1004316" y="24384"/>
                </a:lnTo>
                <a:close/>
              </a:path>
              <a:path w="1102360" h="1013460">
                <a:moveTo>
                  <a:pt x="1077468" y="24384"/>
                </a:moveTo>
                <a:lnTo>
                  <a:pt x="1028700" y="24384"/>
                </a:lnTo>
                <a:lnTo>
                  <a:pt x="1028700" y="0"/>
                </a:lnTo>
                <a:lnTo>
                  <a:pt x="1101852" y="0"/>
                </a:lnTo>
                <a:lnTo>
                  <a:pt x="1101852" y="12192"/>
                </a:lnTo>
                <a:lnTo>
                  <a:pt x="1077468" y="12192"/>
                </a:lnTo>
                <a:lnTo>
                  <a:pt x="1077468" y="24384"/>
                </a:lnTo>
                <a:close/>
              </a:path>
              <a:path w="1102360" h="1013460">
                <a:moveTo>
                  <a:pt x="1101852" y="25908"/>
                </a:moveTo>
                <a:lnTo>
                  <a:pt x="1077468" y="25908"/>
                </a:lnTo>
                <a:lnTo>
                  <a:pt x="1077468" y="12192"/>
                </a:lnTo>
                <a:lnTo>
                  <a:pt x="1089660" y="24384"/>
                </a:lnTo>
                <a:lnTo>
                  <a:pt x="1101852" y="24384"/>
                </a:lnTo>
                <a:lnTo>
                  <a:pt x="1101852" y="25908"/>
                </a:lnTo>
                <a:close/>
              </a:path>
              <a:path w="1102360" h="1013460">
                <a:moveTo>
                  <a:pt x="1101852" y="24384"/>
                </a:moveTo>
                <a:lnTo>
                  <a:pt x="1089660" y="24384"/>
                </a:lnTo>
                <a:lnTo>
                  <a:pt x="1077468" y="12192"/>
                </a:lnTo>
                <a:lnTo>
                  <a:pt x="1101852" y="12192"/>
                </a:lnTo>
                <a:lnTo>
                  <a:pt x="1101852" y="24384"/>
                </a:lnTo>
                <a:close/>
              </a:path>
              <a:path w="1102360" h="1013460">
                <a:moveTo>
                  <a:pt x="1101852" y="126492"/>
                </a:moveTo>
                <a:lnTo>
                  <a:pt x="1077468" y="126492"/>
                </a:lnTo>
                <a:lnTo>
                  <a:pt x="1077468" y="51816"/>
                </a:lnTo>
                <a:lnTo>
                  <a:pt x="1101852" y="51816"/>
                </a:lnTo>
                <a:lnTo>
                  <a:pt x="1101852" y="126492"/>
                </a:lnTo>
                <a:close/>
              </a:path>
              <a:path w="1102360" h="1013460">
                <a:moveTo>
                  <a:pt x="1101852" y="227076"/>
                </a:moveTo>
                <a:lnTo>
                  <a:pt x="1077468" y="227076"/>
                </a:lnTo>
                <a:lnTo>
                  <a:pt x="1077468" y="152400"/>
                </a:lnTo>
                <a:lnTo>
                  <a:pt x="1101852" y="152400"/>
                </a:lnTo>
                <a:lnTo>
                  <a:pt x="1101852" y="227076"/>
                </a:lnTo>
                <a:close/>
              </a:path>
              <a:path w="1102360" h="1013460">
                <a:moveTo>
                  <a:pt x="1101852" y="327660"/>
                </a:moveTo>
                <a:lnTo>
                  <a:pt x="1077468" y="327660"/>
                </a:lnTo>
                <a:lnTo>
                  <a:pt x="1077468" y="251460"/>
                </a:lnTo>
                <a:lnTo>
                  <a:pt x="1101852" y="251460"/>
                </a:lnTo>
                <a:lnTo>
                  <a:pt x="1101852" y="327660"/>
                </a:lnTo>
                <a:close/>
              </a:path>
              <a:path w="1102360" h="1013460">
                <a:moveTo>
                  <a:pt x="1101852" y="426720"/>
                </a:moveTo>
                <a:lnTo>
                  <a:pt x="1077468" y="426720"/>
                </a:lnTo>
                <a:lnTo>
                  <a:pt x="1077468" y="352044"/>
                </a:lnTo>
                <a:lnTo>
                  <a:pt x="1101852" y="352044"/>
                </a:lnTo>
                <a:lnTo>
                  <a:pt x="1101852" y="426720"/>
                </a:lnTo>
                <a:close/>
              </a:path>
              <a:path w="1102360" h="1013460">
                <a:moveTo>
                  <a:pt x="1101852" y="527304"/>
                </a:moveTo>
                <a:lnTo>
                  <a:pt x="1077468" y="527304"/>
                </a:lnTo>
                <a:lnTo>
                  <a:pt x="1077468" y="452628"/>
                </a:lnTo>
                <a:lnTo>
                  <a:pt x="1101852" y="452628"/>
                </a:lnTo>
                <a:lnTo>
                  <a:pt x="1101852" y="527304"/>
                </a:lnTo>
                <a:close/>
              </a:path>
              <a:path w="1102360" h="1013460">
                <a:moveTo>
                  <a:pt x="1101852" y="627888"/>
                </a:moveTo>
                <a:lnTo>
                  <a:pt x="1077468" y="627888"/>
                </a:lnTo>
                <a:lnTo>
                  <a:pt x="1077468" y="553212"/>
                </a:lnTo>
                <a:lnTo>
                  <a:pt x="1101852" y="553212"/>
                </a:lnTo>
                <a:lnTo>
                  <a:pt x="1101852" y="627888"/>
                </a:lnTo>
                <a:close/>
              </a:path>
              <a:path w="1102360" h="1013460">
                <a:moveTo>
                  <a:pt x="1101852" y="728472"/>
                </a:moveTo>
                <a:lnTo>
                  <a:pt x="1077468" y="728472"/>
                </a:lnTo>
                <a:lnTo>
                  <a:pt x="1077468" y="652272"/>
                </a:lnTo>
                <a:lnTo>
                  <a:pt x="1101852" y="652272"/>
                </a:lnTo>
                <a:lnTo>
                  <a:pt x="1101852" y="728472"/>
                </a:lnTo>
                <a:close/>
              </a:path>
              <a:path w="1102360" h="1013460">
                <a:moveTo>
                  <a:pt x="1101852" y="827532"/>
                </a:moveTo>
                <a:lnTo>
                  <a:pt x="1077468" y="827532"/>
                </a:lnTo>
                <a:lnTo>
                  <a:pt x="1077468" y="752856"/>
                </a:lnTo>
                <a:lnTo>
                  <a:pt x="1101852" y="752856"/>
                </a:lnTo>
                <a:lnTo>
                  <a:pt x="1101852" y="827532"/>
                </a:lnTo>
                <a:close/>
              </a:path>
              <a:path w="1102360" h="1013460">
                <a:moveTo>
                  <a:pt x="1101852" y="928116"/>
                </a:moveTo>
                <a:lnTo>
                  <a:pt x="1077468" y="928116"/>
                </a:lnTo>
                <a:lnTo>
                  <a:pt x="1077468" y="853440"/>
                </a:lnTo>
                <a:lnTo>
                  <a:pt x="1101852" y="853440"/>
                </a:lnTo>
                <a:lnTo>
                  <a:pt x="1101852" y="928116"/>
                </a:lnTo>
                <a:close/>
              </a:path>
              <a:path w="1102360" h="1013460">
                <a:moveTo>
                  <a:pt x="1077468" y="1001268"/>
                </a:moveTo>
                <a:lnTo>
                  <a:pt x="1077468" y="954024"/>
                </a:lnTo>
                <a:lnTo>
                  <a:pt x="1101852" y="954024"/>
                </a:lnTo>
                <a:lnTo>
                  <a:pt x="1101852" y="987552"/>
                </a:lnTo>
                <a:lnTo>
                  <a:pt x="1089660" y="987552"/>
                </a:lnTo>
                <a:lnTo>
                  <a:pt x="1077468" y="1001268"/>
                </a:lnTo>
                <a:close/>
              </a:path>
              <a:path w="1102360" h="1013460">
                <a:moveTo>
                  <a:pt x="1101852" y="1013460"/>
                </a:moveTo>
                <a:lnTo>
                  <a:pt x="1062228" y="1013460"/>
                </a:lnTo>
                <a:lnTo>
                  <a:pt x="1062228" y="987552"/>
                </a:lnTo>
                <a:lnTo>
                  <a:pt x="1077468" y="987552"/>
                </a:lnTo>
                <a:lnTo>
                  <a:pt x="1077468" y="1001268"/>
                </a:lnTo>
                <a:lnTo>
                  <a:pt x="1101852" y="1001268"/>
                </a:lnTo>
                <a:lnTo>
                  <a:pt x="1101852" y="1013460"/>
                </a:lnTo>
                <a:close/>
              </a:path>
              <a:path w="1102360" h="1013460">
                <a:moveTo>
                  <a:pt x="1101852" y="1001268"/>
                </a:moveTo>
                <a:lnTo>
                  <a:pt x="1077468" y="1001268"/>
                </a:lnTo>
                <a:lnTo>
                  <a:pt x="1089660" y="987552"/>
                </a:lnTo>
                <a:lnTo>
                  <a:pt x="1101852" y="987552"/>
                </a:lnTo>
                <a:lnTo>
                  <a:pt x="1101852" y="1001268"/>
                </a:lnTo>
                <a:close/>
              </a:path>
              <a:path w="1102360" h="1013460">
                <a:moveTo>
                  <a:pt x="1036320" y="1013460"/>
                </a:moveTo>
                <a:lnTo>
                  <a:pt x="961644" y="1013460"/>
                </a:lnTo>
                <a:lnTo>
                  <a:pt x="961644" y="987552"/>
                </a:lnTo>
                <a:lnTo>
                  <a:pt x="1036320" y="987552"/>
                </a:lnTo>
                <a:lnTo>
                  <a:pt x="1036320" y="1013460"/>
                </a:lnTo>
                <a:close/>
              </a:path>
              <a:path w="1102360" h="1013460">
                <a:moveTo>
                  <a:pt x="937260" y="1013460"/>
                </a:moveTo>
                <a:lnTo>
                  <a:pt x="861060" y="1013460"/>
                </a:lnTo>
                <a:lnTo>
                  <a:pt x="861060" y="987552"/>
                </a:lnTo>
                <a:lnTo>
                  <a:pt x="937260" y="987552"/>
                </a:lnTo>
                <a:lnTo>
                  <a:pt x="937260" y="1013460"/>
                </a:lnTo>
                <a:close/>
              </a:path>
              <a:path w="1102360" h="1013460">
                <a:moveTo>
                  <a:pt x="836675" y="1013460"/>
                </a:moveTo>
                <a:lnTo>
                  <a:pt x="762000" y="1013460"/>
                </a:lnTo>
                <a:lnTo>
                  <a:pt x="762000" y="987552"/>
                </a:lnTo>
                <a:lnTo>
                  <a:pt x="836675" y="987552"/>
                </a:lnTo>
                <a:lnTo>
                  <a:pt x="836675" y="1013460"/>
                </a:lnTo>
                <a:close/>
              </a:path>
              <a:path w="1102360" h="1013460">
                <a:moveTo>
                  <a:pt x="736092" y="1013460"/>
                </a:moveTo>
                <a:lnTo>
                  <a:pt x="661416" y="1013460"/>
                </a:lnTo>
                <a:lnTo>
                  <a:pt x="661416" y="987552"/>
                </a:lnTo>
                <a:lnTo>
                  <a:pt x="736092" y="987552"/>
                </a:lnTo>
                <a:lnTo>
                  <a:pt x="736092" y="1013460"/>
                </a:lnTo>
                <a:close/>
              </a:path>
              <a:path w="1102360" h="1013460">
                <a:moveTo>
                  <a:pt x="635508" y="1013460"/>
                </a:moveTo>
                <a:lnTo>
                  <a:pt x="560832" y="1013460"/>
                </a:lnTo>
                <a:lnTo>
                  <a:pt x="560832" y="987552"/>
                </a:lnTo>
                <a:lnTo>
                  <a:pt x="635508" y="987552"/>
                </a:lnTo>
                <a:lnTo>
                  <a:pt x="635508" y="1013460"/>
                </a:lnTo>
                <a:close/>
              </a:path>
              <a:path w="1102360" h="1013460">
                <a:moveTo>
                  <a:pt x="536448" y="1013460"/>
                </a:moveTo>
                <a:lnTo>
                  <a:pt x="460248" y="1013460"/>
                </a:lnTo>
                <a:lnTo>
                  <a:pt x="460248" y="987552"/>
                </a:lnTo>
                <a:lnTo>
                  <a:pt x="536448" y="987552"/>
                </a:lnTo>
                <a:lnTo>
                  <a:pt x="536448" y="1013460"/>
                </a:lnTo>
                <a:close/>
              </a:path>
              <a:path w="1102360" h="1013460">
                <a:moveTo>
                  <a:pt x="435863" y="1013460"/>
                </a:moveTo>
                <a:lnTo>
                  <a:pt x="359663" y="1013460"/>
                </a:lnTo>
                <a:lnTo>
                  <a:pt x="359663" y="987552"/>
                </a:lnTo>
                <a:lnTo>
                  <a:pt x="435863" y="987552"/>
                </a:lnTo>
                <a:lnTo>
                  <a:pt x="435863" y="1013460"/>
                </a:lnTo>
                <a:close/>
              </a:path>
              <a:path w="1102360" h="1013460">
                <a:moveTo>
                  <a:pt x="335280" y="1013460"/>
                </a:moveTo>
                <a:lnTo>
                  <a:pt x="260604" y="1013460"/>
                </a:lnTo>
                <a:lnTo>
                  <a:pt x="260604" y="987552"/>
                </a:lnTo>
                <a:lnTo>
                  <a:pt x="335280" y="987552"/>
                </a:lnTo>
                <a:lnTo>
                  <a:pt x="335280" y="1013460"/>
                </a:lnTo>
                <a:close/>
              </a:path>
              <a:path w="1102360" h="1013460">
                <a:moveTo>
                  <a:pt x="234695" y="1013460"/>
                </a:moveTo>
                <a:lnTo>
                  <a:pt x="160019" y="1013460"/>
                </a:lnTo>
                <a:lnTo>
                  <a:pt x="160019" y="987552"/>
                </a:lnTo>
                <a:lnTo>
                  <a:pt x="234695" y="987552"/>
                </a:lnTo>
                <a:lnTo>
                  <a:pt x="234695" y="1013460"/>
                </a:lnTo>
                <a:close/>
              </a:path>
              <a:path w="1102360" h="1013460">
                <a:moveTo>
                  <a:pt x="134112" y="1013460"/>
                </a:moveTo>
                <a:lnTo>
                  <a:pt x="59436" y="1013460"/>
                </a:lnTo>
                <a:lnTo>
                  <a:pt x="59436" y="987552"/>
                </a:lnTo>
                <a:lnTo>
                  <a:pt x="134112" y="987552"/>
                </a:lnTo>
                <a:lnTo>
                  <a:pt x="134112" y="10134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5" name="object 105"/>
          <p:cNvSpPr/>
          <p:nvPr/>
        </p:nvSpPr>
        <p:spPr>
          <a:xfrm>
            <a:off x="2141414" y="3322580"/>
            <a:ext cx="1243768" cy="944343"/>
          </a:xfrm>
          <a:custGeom>
            <a:avLst/>
            <a:gdLst/>
            <a:ahLst/>
            <a:cxnLst/>
            <a:rect l="l" t="t" r="r" b="b"/>
            <a:pathLst>
              <a:path w="1371600" h="1041400">
                <a:moveTo>
                  <a:pt x="851916" y="1040892"/>
                </a:moveTo>
                <a:lnTo>
                  <a:pt x="851916" y="780287"/>
                </a:lnTo>
                <a:lnTo>
                  <a:pt x="0" y="780287"/>
                </a:lnTo>
                <a:lnTo>
                  <a:pt x="0" y="260603"/>
                </a:lnTo>
                <a:lnTo>
                  <a:pt x="851916" y="260603"/>
                </a:lnTo>
                <a:lnTo>
                  <a:pt x="851916" y="0"/>
                </a:lnTo>
                <a:lnTo>
                  <a:pt x="1371600" y="521208"/>
                </a:lnTo>
                <a:lnTo>
                  <a:pt x="851916" y="1040892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6" name="object 106"/>
          <p:cNvSpPr txBox="1"/>
          <p:nvPr/>
        </p:nvSpPr>
        <p:spPr>
          <a:xfrm>
            <a:off x="2293009" y="3639975"/>
            <a:ext cx="506720" cy="30480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5" b="1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职等</a:t>
            </a:r>
            <a:endParaRPr sz="190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108" name="图形 107">
            <a:extLst>
              <a:ext uri="{FF2B5EF4-FFF2-40B4-BE49-F238E27FC236}">
                <a16:creationId xmlns:a16="http://schemas.microsoft.com/office/drawing/2014/main" id="{3441144A-113D-4B56-83BF-C9B38B499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  <p:sp>
        <p:nvSpPr>
          <p:cNvPr id="110" name="Oval 7">
            <a:extLst>
              <a:ext uri="{FF2B5EF4-FFF2-40B4-BE49-F238E27FC236}">
                <a16:creationId xmlns:a16="http://schemas.microsoft.com/office/drawing/2014/main" id="{5A3E0290-C8AF-4509-824D-5474D493D817}"/>
              </a:ext>
            </a:extLst>
          </p:cNvPr>
          <p:cNvSpPr/>
          <p:nvPr/>
        </p:nvSpPr>
        <p:spPr>
          <a:xfrm>
            <a:off x="515938" y="447820"/>
            <a:ext cx="412966" cy="412966"/>
          </a:xfrm>
          <a:prstGeom prst="ellipse">
            <a:avLst/>
          </a:prstGeom>
          <a:noFill/>
          <a:ln w="6350">
            <a:solidFill>
              <a:srgbClr val="397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en-US" sz="2800" dirty="0">
              <a:solidFill>
                <a:srgbClr val="397F52"/>
              </a:solidFill>
              <a:latin typeface="Calibri" panose="020F0502020204030204"/>
            </a:endParaRPr>
          </a:p>
        </p:txBody>
      </p:sp>
      <p:sp>
        <p:nvSpPr>
          <p:cNvPr id="114" name="Freeform 5">
            <a:extLst>
              <a:ext uri="{FF2B5EF4-FFF2-40B4-BE49-F238E27FC236}">
                <a16:creationId xmlns:a16="http://schemas.microsoft.com/office/drawing/2014/main" id="{C171A9AB-92DF-4F99-B464-72CCC324BC89}"/>
              </a:ext>
            </a:extLst>
          </p:cNvPr>
          <p:cNvSpPr>
            <a:spLocks noEditPoints="1"/>
          </p:cNvSpPr>
          <p:nvPr/>
        </p:nvSpPr>
        <p:spPr bwMode="auto">
          <a:xfrm>
            <a:off x="641315" y="573927"/>
            <a:ext cx="162213" cy="160752"/>
          </a:xfrm>
          <a:custGeom>
            <a:avLst/>
            <a:gdLst>
              <a:gd name="T0" fmla="*/ 975 w 1652"/>
              <a:gd name="T1" fmla="*/ 1639 h 1639"/>
              <a:gd name="T2" fmla="*/ 901 w 1652"/>
              <a:gd name="T3" fmla="*/ 1564 h 1639"/>
              <a:gd name="T4" fmla="*/ 901 w 1652"/>
              <a:gd name="T5" fmla="*/ 731 h 1639"/>
              <a:gd name="T6" fmla="*/ 920 w 1652"/>
              <a:gd name="T7" fmla="*/ 681 h 1639"/>
              <a:gd name="T8" fmla="*/ 1404 w 1652"/>
              <a:gd name="T9" fmla="*/ 149 h 1639"/>
              <a:gd name="T10" fmla="*/ 249 w 1652"/>
              <a:gd name="T11" fmla="*/ 149 h 1639"/>
              <a:gd name="T12" fmla="*/ 732 w 1652"/>
              <a:gd name="T13" fmla="*/ 681 h 1639"/>
              <a:gd name="T14" fmla="*/ 752 w 1652"/>
              <a:gd name="T15" fmla="*/ 731 h 1639"/>
              <a:gd name="T16" fmla="*/ 752 w 1652"/>
              <a:gd name="T17" fmla="*/ 1266 h 1639"/>
              <a:gd name="T18" fmla="*/ 677 w 1652"/>
              <a:gd name="T19" fmla="*/ 1341 h 1639"/>
              <a:gd name="T20" fmla="*/ 603 w 1652"/>
              <a:gd name="T21" fmla="*/ 1266 h 1639"/>
              <a:gd name="T22" fmla="*/ 603 w 1652"/>
              <a:gd name="T23" fmla="*/ 760 h 1639"/>
              <a:gd name="T24" fmla="*/ 25 w 1652"/>
              <a:gd name="T25" fmla="*/ 125 h 1639"/>
              <a:gd name="T26" fmla="*/ 12 w 1652"/>
              <a:gd name="T27" fmla="*/ 45 h 1639"/>
              <a:gd name="T28" fmla="*/ 80 w 1652"/>
              <a:gd name="T29" fmla="*/ 0 h 1639"/>
              <a:gd name="T30" fmla="*/ 1572 w 1652"/>
              <a:gd name="T31" fmla="*/ 0 h 1639"/>
              <a:gd name="T32" fmla="*/ 1640 w 1652"/>
              <a:gd name="T33" fmla="*/ 45 h 1639"/>
              <a:gd name="T34" fmla="*/ 1627 w 1652"/>
              <a:gd name="T35" fmla="*/ 125 h 1639"/>
              <a:gd name="T36" fmla="*/ 1050 w 1652"/>
              <a:gd name="T37" fmla="*/ 760 h 1639"/>
              <a:gd name="T38" fmla="*/ 1050 w 1652"/>
              <a:gd name="T39" fmla="*/ 1564 h 1639"/>
              <a:gd name="T40" fmla="*/ 975 w 1652"/>
              <a:gd name="T41" fmla="*/ 1639 h 1639"/>
              <a:gd name="T42" fmla="*/ 975 w 1652"/>
              <a:gd name="T43" fmla="*/ 1639 h 1639"/>
              <a:gd name="T44" fmla="*/ 975 w 1652"/>
              <a:gd name="T45" fmla="*/ 1639 h 1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52" h="1639">
                <a:moveTo>
                  <a:pt x="975" y="1639"/>
                </a:moveTo>
                <a:cubicBezTo>
                  <a:pt x="934" y="1639"/>
                  <a:pt x="901" y="1605"/>
                  <a:pt x="901" y="1564"/>
                </a:cubicBezTo>
                <a:cubicBezTo>
                  <a:pt x="901" y="731"/>
                  <a:pt x="901" y="731"/>
                  <a:pt x="901" y="731"/>
                </a:cubicBezTo>
                <a:cubicBezTo>
                  <a:pt x="901" y="713"/>
                  <a:pt x="908" y="695"/>
                  <a:pt x="920" y="681"/>
                </a:cubicBezTo>
                <a:cubicBezTo>
                  <a:pt x="1404" y="149"/>
                  <a:pt x="1404" y="149"/>
                  <a:pt x="1404" y="149"/>
                </a:cubicBezTo>
                <a:cubicBezTo>
                  <a:pt x="249" y="149"/>
                  <a:pt x="249" y="149"/>
                  <a:pt x="249" y="149"/>
                </a:cubicBezTo>
                <a:cubicBezTo>
                  <a:pt x="732" y="681"/>
                  <a:pt x="732" y="681"/>
                  <a:pt x="732" y="681"/>
                </a:cubicBezTo>
                <a:cubicBezTo>
                  <a:pt x="745" y="695"/>
                  <a:pt x="752" y="713"/>
                  <a:pt x="752" y="731"/>
                </a:cubicBezTo>
                <a:cubicBezTo>
                  <a:pt x="752" y="1266"/>
                  <a:pt x="752" y="1266"/>
                  <a:pt x="752" y="1266"/>
                </a:cubicBezTo>
                <a:cubicBezTo>
                  <a:pt x="752" y="1307"/>
                  <a:pt x="718" y="1341"/>
                  <a:pt x="677" y="1341"/>
                </a:cubicBezTo>
                <a:cubicBezTo>
                  <a:pt x="636" y="1341"/>
                  <a:pt x="603" y="1307"/>
                  <a:pt x="603" y="1266"/>
                </a:cubicBezTo>
                <a:cubicBezTo>
                  <a:pt x="603" y="760"/>
                  <a:pt x="603" y="760"/>
                  <a:pt x="603" y="760"/>
                </a:cubicBezTo>
                <a:cubicBezTo>
                  <a:pt x="25" y="125"/>
                  <a:pt x="25" y="125"/>
                  <a:pt x="25" y="125"/>
                </a:cubicBezTo>
                <a:cubicBezTo>
                  <a:pt x="6" y="103"/>
                  <a:pt x="0" y="72"/>
                  <a:pt x="12" y="45"/>
                </a:cubicBezTo>
                <a:cubicBezTo>
                  <a:pt x="24" y="18"/>
                  <a:pt x="51" y="0"/>
                  <a:pt x="80" y="0"/>
                </a:cubicBezTo>
                <a:cubicBezTo>
                  <a:pt x="1572" y="0"/>
                  <a:pt x="1572" y="0"/>
                  <a:pt x="1572" y="0"/>
                </a:cubicBezTo>
                <a:cubicBezTo>
                  <a:pt x="1602" y="0"/>
                  <a:pt x="1628" y="18"/>
                  <a:pt x="1640" y="45"/>
                </a:cubicBezTo>
                <a:cubicBezTo>
                  <a:pt x="1652" y="72"/>
                  <a:pt x="1647" y="103"/>
                  <a:pt x="1627" y="125"/>
                </a:cubicBezTo>
                <a:cubicBezTo>
                  <a:pt x="1050" y="760"/>
                  <a:pt x="1050" y="760"/>
                  <a:pt x="1050" y="760"/>
                </a:cubicBezTo>
                <a:cubicBezTo>
                  <a:pt x="1050" y="1564"/>
                  <a:pt x="1050" y="1564"/>
                  <a:pt x="1050" y="1564"/>
                </a:cubicBezTo>
                <a:cubicBezTo>
                  <a:pt x="1050" y="1605"/>
                  <a:pt x="1016" y="1639"/>
                  <a:pt x="975" y="1639"/>
                </a:cubicBezTo>
                <a:close/>
                <a:moveTo>
                  <a:pt x="975" y="1639"/>
                </a:moveTo>
                <a:cubicBezTo>
                  <a:pt x="975" y="1639"/>
                  <a:pt x="975" y="1639"/>
                  <a:pt x="975" y="1639"/>
                </a:cubicBezTo>
              </a:path>
            </a:pathLst>
          </a:custGeom>
          <a:solidFill>
            <a:srgbClr val="397F5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6" name="矩形 115">
            <a:extLst>
              <a:ext uri="{FF2B5EF4-FFF2-40B4-BE49-F238E27FC236}">
                <a16:creationId xmlns:a16="http://schemas.microsoft.com/office/drawing/2014/main" id="{CDCB97AA-364A-4DD7-872A-F691149105BB}"/>
              </a:ext>
            </a:extLst>
          </p:cNvPr>
          <p:cNvSpPr/>
          <p:nvPr/>
        </p:nvSpPr>
        <p:spPr>
          <a:xfrm>
            <a:off x="984061" y="408646"/>
            <a:ext cx="61158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岗位价值评估的</a:t>
            </a:r>
            <a:r>
              <a:rPr lang="en-US" alt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7</a:t>
            </a: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大应用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小米兰亭" panose="03000502000000000000" pitchFamily="66" charset="-122"/>
              <a:ea typeface="小米兰亭" panose="03000502000000000000" pitchFamily="66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88EDF8A-500F-4241-A04E-6C1C0BBAE7D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49A63"/>
              </a:gs>
              <a:gs pos="100000">
                <a:srgbClr val="2B6640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F89D26F5-B858-47C4-8D2D-1EA1951C8FE6}"/>
              </a:ext>
            </a:extLst>
          </p:cNvPr>
          <p:cNvGrpSpPr/>
          <p:nvPr/>
        </p:nvGrpSpPr>
        <p:grpSpPr>
          <a:xfrm>
            <a:off x="6727580" y="2310382"/>
            <a:ext cx="5154178" cy="4971511"/>
            <a:chOff x="8705175" y="708628"/>
            <a:chExt cx="408400" cy="393926"/>
          </a:xfrm>
          <a:solidFill>
            <a:schemeClr val="bg1">
              <a:alpha val="10000"/>
            </a:schemeClr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53FC160D-2165-4B73-A024-D9F44624C5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05175" y="791951"/>
              <a:ext cx="210459" cy="310603"/>
            </a:xfrm>
            <a:custGeom>
              <a:avLst/>
              <a:gdLst>
                <a:gd name="T0" fmla="*/ 286 w 286"/>
                <a:gd name="T1" fmla="*/ 229 h 421"/>
                <a:gd name="T2" fmla="*/ 265 w 286"/>
                <a:gd name="T3" fmla="*/ 163 h 421"/>
                <a:gd name="T4" fmla="*/ 176 w 286"/>
                <a:gd name="T5" fmla="*/ 0 h 421"/>
                <a:gd name="T6" fmla="*/ 109 w 286"/>
                <a:gd name="T7" fmla="*/ 38 h 421"/>
                <a:gd name="T8" fmla="*/ 170 w 286"/>
                <a:gd name="T9" fmla="*/ 31 h 421"/>
                <a:gd name="T10" fmla="*/ 250 w 286"/>
                <a:gd name="T11" fmla="*/ 146 h 421"/>
                <a:gd name="T12" fmla="*/ 186 w 286"/>
                <a:gd name="T13" fmla="*/ 116 h 421"/>
                <a:gd name="T14" fmla="*/ 83 w 286"/>
                <a:gd name="T15" fmla="*/ 42 h 421"/>
                <a:gd name="T16" fmla="*/ 34 w 286"/>
                <a:gd name="T17" fmla="*/ 101 h 421"/>
                <a:gd name="T18" fmla="*/ 88 w 286"/>
                <a:gd name="T19" fmla="*/ 73 h 421"/>
                <a:gd name="T20" fmla="*/ 169 w 286"/>
                <a:gd name="T21" fmla="*/ 115 h 421"/>
                <a:gd name="T22" fmla="*/ 0 w 286"/>
                <a:gd name="T23" fmla="*/ 237 h 421"/>
                <a:gd name="T24" fmla="*/ 159 w 286"/>
                <a:gd name="T25" fmla="*/ 343 h 421"/>
                <a:gd name="T26" fmla="*/ 130 w 286"/>
                <a:gd name="T27" fmla="*/ 421 h 421"/>
                <a:gd name="T28" fmla="*/ 269 w 286"/>
                <a:gd name="T29" fmla="*/ 290 h 421"/>
                <a:gd name="T30" fmla="*/ 268 w 286"/>
                <a:gd name="T31" fmla="*/ 290 h 421"/>
                <a:gd name="T32" fmla="*/ 286 w 286"/>
                <a:gd name="T33" fmla="*/ 229 h 421"/>
                <a:gd name="T34" fmla="*/ 109 w 286"/>
                <a:gd name="T35" fmla="*/ 224 h 421"/>
                <a:gd name="T36" fmla="*/ 140 w 286"/>
                <a:gd name="T37" fmla="*/ 193 h 421"/>
                <a:gd name="T38" fmla="*/ 171 w 286"/>
                <a:gd name="T39" fmla="*/ 224 h 421"/>
                <a:gd name="T40" fmla="*/ 140 w 286"/>
                <a:gd name="T41" fmla="*/ 255 h 421"/>
                <a:gd name="T42" fmla="*/ 109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286" y="229"/>
                  </a:moveTo>
                  <a:cubicBezTo>
                    <a:pt x="286" y="204"/>
                    <a:pt x="278" y="182"/>
                    <a:pt x="265" y="163"/>
                  </a:cubicBezTo>
                  <a:cubicBezTo>
                    <a:pt x="258" y="137"/>
                    <a:pt x="229" y="39"/>
                    <a:pt x="176" y="0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109" y="38"/>
                    <a:pt x="158" y="57"/>
                    <a:pt x="170" y="31"/>
                  </a:cubicBezTo>
                  <a:cubicBezTo>
                    <a:pt x="180" y="8"/>
                    <a:pt x="232" y="88"/>
                    <a:pt x="250" y="146"/>
                  </a:cubicBezTo>
                  <a:cubicBezTo>
                    <a:pt x="233" y="130"/>
                    <a:pt x="211" y="119"/>
                    <a:pt x="186" y="116"/>
                  </a:cubicBezTo>
                  <a:cubicBezTo>
                    <a:pt x="159" y="86"/>
                    <a:pt x="121" y="53"/>
                    <a:pt x="83" y="42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87" y="101"/>
                    <a:pt x="88" y="73"/>
                  </a:cubicBezTo>
                  <a:cubicBezTo>
                    <a:pt x="90" y="54"/>
                    <a:pt x="132" y="81"/>
                    <a:pt x="169" y="115"/>
                  </a:cubicBezTo>
                  <a:cubicBezTo>
                    <a:pt x="106" y="117"/>
                    <a:pt x="0" y="175"/>
                    <a:pt x="0" y="237"/>
                  </a:cubicBezTo>
                  <a:cubicBezTo>
                    <a:pt x="0" y="296"/>
                    <a:pt x="95" y="337"/>
                    <a:pt x="159" y="343"/>
                  </a:cubicBezTo>
                  <a:cubicBezTo>
                    <a:pt x="154" y="395"/>
                    <a:pt x="130" y="421"/>
                    <a:pt x="130" y="421"/>
                  </a:cubicBezTo>
                  <a:cubicBezTo>
                    <a:pt x="228" y="375"/>
                    <a:pt x="269" y="290"/>
                    <a:pt x="269" y="290"/>
                  </a:cubicBezTo>
                  <a:cubicBezTo>
                    <a:pt x="268" y="290"/>
                    <a:pt x="268" y="290"/>
                    <a:pt x="268" y="290"/>
                  </a:cubicBezTo>
                  <a:cubicBezTo>
                    <a:pt x="280" y="273"/>
                    <a:pt x="286" y="252"/>
                    <a:pt x="286" y="229"/>
                  </a:cubicBezTo>
                  <a:moveTo>
                    <a:pt x="109" y="224"/>
                  </a:moveTo>
                  <a:cubicBezTo>
                    <a:pt x="109" y="207"/>
                    <a:pt x="123" y="193"/>
                    <a:pt x="140" y="193"/>
                  </a:cubicBezTo>
                  <a:cubicBezTo>
                    <a:pt x="157" y="193"/>
                    <a:pt x="171" y="207"/>
                    <a:pt x="171" y="224"/>
                  </a:cubicBezTo>
                  <a:cubicBezTo>
                    <a:pt x="171" y="241"/>
                    <a:pt x="157" y="255"/>
                    <a:pt x="140" y="255"/>
                  </a:cubicBezTo>
                  <a:cubicBezTo>
                    <a:pt x="123" y="255"/>
                    <a:pt x="109" y="241"/>
                    <a:pt x="109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EF88DD9-05DC-45D3-8F5D-87308260F8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03116" y="708628"/>
              <a:ext cx="210459" cy="310603"/>
            </a:xfrm>
            <a:custGeom>
              <a:avLst/>
              <a:gdLst>
                <a:gd name="T0" fmla="*/ 0 w 286"/>
                <a:gd name="T1" fmla="*/ 229 h 421"/>
                <a:gd name="T2" fmla="*/ 21 w 286"/>
                <a:gd name="T3" fmla="*/ 163 h 421"/>
                <a:gd name="T4" fmla="*/ 110 w 286"/>
                <a:gd name="T5" fmla="*/ 0 h 421"/>
                <a:gd name="T6" fmla="*/ 177 w 286"/>
                <a:gd name="T7" fmla="*/ 38 h 421"/>
                <a:gd name="T8" fmla="*/ 116 w 286"/>
                <a:gd name="T9" fmla="*/ 30 h 421"/>
                <a:gd name="T10" fmla="*/ 36 w 286"/>
                <a:gd name="T11" fmla="*/ 146 h 421"/>
                <a:gd name="T12" fmla="*/ 100 w 286"/>
                <a:gd name="T13" fmla="*/ 116 h 421"/>
                <a:gd name="T14" fmla="*/ 203 w 286"/>
                <a:gd name="T15" fmla="*/ 42 h 421"/>
                <a:gd name="T16" fmla="*/ 252 w 286"/>
                <a:gd name="T17" fmla="*/ 101 h 421"/>
                <a:gd name="T18" fmla="*/ 198 w 286"/>
                <a:gd name="T19" fmla="*/ 72 h 421"/>
                <a:gd name="T20" fmla="*/ 117 w 286"/>
                <a:gd name="T21" fmla="*/ 115 h 421"/>
                <a:gd name="T22" fmla="*/ 286 w 286"/>
                <a:gd name="T23" fmla="*/ 237 h 421"/>
                <a:gd name="T24" fmla="*/ 127 w 286"/>
                <a:gd name="T25" fmla="*/ 342 h 421"/>
                <a:gd name="T26" fmla="*/ 156 w 286"/>
                <a:gd name="T27" fmla="*/ 421 h 421"/>
                <a:gd name="T28" fmla="*/ 17 w 286"/>
                <a:gd name="T29" fmla="*/ 290 h 421"/>
                <a:gd name="T30" fmla="*/ 18 w 286"/>
                <a:gd name="T31" fmla="*/ 290 h 421"/>
                <a:gd name="T32" fmla="*/ 0 w 286"/>
                <a:gd name="T33" fmla="*/ 229 h 421"/>
                <a:gd name="T34" fmla="*/ 177 w 286"/>
                <a:gd name="T35" fmla="*/ 224 h 421"/>
                <a:gd name="T36" fmla="*/ 146 w 286"/>
                <a:gd name="T37" fmla="*/ 193 h 421"/>
                <a:gd name="T38" fmla="*/ 115 w 286"/>
                <a:gd name="T39" fmla="*/ 224 h 421"/>
                <a:gd name="T40" fmla="*/ 146 w 286"/>
                <a:gd name="T41" fmla="*/ 254 h 421"/>
                <a:gd name="T42" fmla="*/ 177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0" y="229"/>
                  </a:moveTo>
                  <a:cubicBezTo>
                    <a:pt x="0" y="204"/>
                    <a:pt x="8" y="182"/>
                    <a:pt x="21" y="163"/>
                  </a:cubicBezTo>
                  <a:cubicBezTo>
                    <a:pt x="28" y="137"/>
                    <a:pt x="57" y="39"/>
                    <a:pt x="110" y="0"/>
                  </a:cubicBezTo>
                  <a:cubicBezTo>
                    <a:pt x="177" y="38"/>
                    <a:pt x="177" y="38"/>
                    <a:pt x="177" y="38"/>
                  </a:cubicBezTo>
                  <a:cubicBezTo>
                    <a:pt x="177" y="38"/>
                    <a:pt x="128" y="57"/>
                    <a:pt x="116" y="30"/>
                  </a:cubicBezTo>
                  <a:cubicBezTo>
                    <a:pt x="106" y="8"/>
                    <a:pt x="54" y="88"/>
                    <a:pt x="36" y="146"/>
                  </a:cubicBezTo>
                  <a:cubicBezTo>
                    <a:pt x="53" y="130"/>
                    <a:pt x="75" y="119"/>
                    <a:pt x="100" y="116"/>
                  </a:cubicBezTo>
                  <a:cubicBezTo>
                    <a:pt x="127" y="86"/>
                    <a:pt x="165" y="52"/>
                    <a:pt x="203" y="42"/>
                  </a:cubicBezTo>
                  <a:cubicBezTo>
                    <a:pt x="252" y="101"/>
                    <a:pt x="252" y="101"/>
                    <a:pt x="252" y="101"/>
                  </a:cubicBezTo>
                  <a:cubicBezTo>
                    <a:pt x="252" y="101"/>
                    <a:pt x="199" y="101"/>
                    <a:pt x="198" y="72"/>
                  </a:cubicBezTo>
                  <a:cubicBezTo>
                    <a:pt x="197" y="54"/>
                    <a:pt x="154" y="81"/>
                    <a:pt x="117" y="115"/>
                  </a:cubicBezTo>
                  <a:cubicBezTo>
                    <a:pt x="180" y="117"/>
                    <a:pt x="286" y="175"/>
                    <a:pt x="286" y="237"/>
                  </a:cubicBezTo>
                  <a:cubicBezTo>
                    <a:pt x="286" y="296"/>
                    <a:pt x="191" y="337"/>
                    <a:pt x="127" y="342"/>
                  </a:cubicBezTo>
                  <a:cubicBezTo>
                    <a:pt x="132" y="395"/>
                    <a:pt x="156" y="421"/>
                    <a:pt x="156" y="421"/>
                  </a:cubicBezTo>
                  <a:cubicBezTo>
                    <a:pt x="58" y="375"/>
                    <a:pt x="17" y="290"/>
                    <a:pt x="17" y="290"/>
                  </a:cubicBezTo>
                  <a:cubicBezTo>
                    <a:pt x="18" y="290"/>
                    <a:pt x="18" y="290"/>
                    <a:pt x="18" y="290"/>
                  </a:cubicBezTo>
                  <a:cubicBezTo>
                    <a:pt x="6" y="272"/>
                    <a:pt x="0" y="251"/>
                    <a:pt x="0" y="229"/>
                  </a:cubicBezTo>
                  <a:moveTo>
                    <a:pt x="177" y="224"/>
                  </a:moveTo>
                  <a:cubicBezTo>
                    <a:pt x="177" y="207"/>
                    <a:pt x="163" y="193"/>
                    <a:pt x="146" y="193"/>
                  </a:cubicBezTo>
                  <a:cubicBezTo>
                    <a:pt x="129" y="193"/>
                    <a:pt x="115" y="207"/>
                    <a:pt x="115" y="224"/>
                  </a:cubicBezTo>
                  <a:cubicBezTo>
                    <a:pt x="115" y="241"/>
                    <a:pt x="129" y="254"/>
                    <a:pt x="146" y="254"/>
                  </a:cubicBezTo>
                  <a:cubicBezTo>
                    <a:pt x="163" y="254"/>
                    <a:pt x="177" y="241"/>
                    <a:pt x="177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pic>
        <p:nvPicPr>
          <p:cNvPr id="9" name="图形 8">
            <a:extLst>
              <a:ext uri="{FF2B5EF4-FFF2-40B4-BE49-F238E27FC236}">
                <a16:creationId xmlns:a16="http://schemas.microsoft.com/office/drawing/2014/main" id="{034A582D-829F-4F13-BB95-5E025043AF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7AB7B099-742A-4194-A420-2C37720FFA24}"/>
              </a:ext>
            </a:extLst>
          </p:cNvPr>
          <p:cNvSpPr/>
          <p:nvPr/>
        </p:nvSpPr>
        <p:spPr>
          <a:xfrm>
            <a:off x="2033576" y="2321004"/>
            <a:ext cx="3000593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3800">
                <a:solidFill>
                  <a:schemeClr val="bg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03</a:t>
            </a:r>
            <a:endParaRPr lang="zh-CN" altLang="en-US" sz="13800" dirty="0">
              <a:solidFill>
                <a:schemeClr val="bg1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2C5D558-3841-452B-9D27-1DE02CC62178}"/>
              </a:ext>
            </a:extLst>
          </p:cNvPr>
          <p:cNvSpPr txBox="1"/>
          <p:nvPr/>
        </p:nvSpPr>
        <p:spPr>
          <a:xfrm>
            <a:off x="5134056" y="2550007"/>
            <a:ext cx="5853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4000">
                <a:solidFill>
                  <a:schemeClr val="bg1"/>
                </a:solidFill>
              </a:rPr>
              <a:t>如何组织岗位价值评估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7825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20452" y="2537150"/>
            <a:ext cx="285606" cy="1912620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 marR="5080" algn="just">
              <a:lnSpc>
                <a:spcPct val="101000"/>
              </a:lnSpc>
              <a:spcBef>
                <a:spcPts val="105"/>
              </a:spcBef>
            </a:pPr>
            <a:r>
              <a:rPr sz="2040" b="1" spc="2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岗 位 价 值 评 估</a:t>
            </a:r>
            <a:endParaRPr sz="204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56236" y="2061419"/>
            <a:ext cx="3251648" cy="25527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85" dirty="0">
                <a:solidFill>
                  <a:srgbClr val="3F3F3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评价的是职位，而不是任职者的状态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56236" y="2616967"/>
            <a:ext cx="5672965" cy="25527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85" dirty="0">
                <a:solidFill>
                  <a:srgbClr val="3F3F3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评估的是职位的状态，即满足职责描述的内容和产出要求的状态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56236" y="3172515"/>
            <a:ext cx="3453184" cy="25527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85" dirty="0">
                <a:solidFill>
                  <a:srgbClr val="3F3F3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考虑职位上通常的情景，而非特殊情况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56236" y="3728063"/>
            <a:ext cx="6076038" cy="25527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85" dirty="0">
                <a:solidFill>
                  <a:srgbClr val="3F3F3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评估时，不要考虑现有的职位级别、工资级别、任职人的等级等因素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56236" y="4283611"/>
            <a:ext cx="5470853" cy="25527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85" dirty="0">
                <a:solidFill>
                  <a:srgbClr val="3F3F3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根据定义客观判断，避免对某些职位产生“先入为主”的偏见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56236" y="4837780"/>
            <a:ext cx="3251648" cy="25527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85" dirty="0">
                <a:solidFill>
                  <a:srgbClr val="3F3F3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评估过程中保持标准尺度一致性原则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56236" y="5393328"/>
            <a:ext cx="4462019" cy="25527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85" dirty="0">
                <a:solidFill>
                  <a:srgbClr val="3F3F3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评估时应遵循“由上至下、由高到低”的评估顺序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150030" y="2016287"/>
            <a:ext cx="341460" cy="341460"/>
          </a:xfrm>
          <a:custGeom>
            <a:avLst/>
            <a:gdLst/>
            <a:ahLst/>
            <a:cxnLst/>
            <a:rect l="l" t="t" r="r" b="b"/>
            <a:pathLst>
              <a:path w="376555" h="376555">
                <a:moveTo>
                  <a:pt x="187452" y="376428"/>
                </a:moveTo>
                <a:lnTo>
                  <a:pt x="137583" y="369739"/>
                </a:lnTo>
                <a:lnTo>
                  <a:pt x="92794" y="350858"/>
                </a:lnTo>
                <a:lnTo>
                  <a:pt x="54864" y="321564"/>
                </a:lnTo>
                <a:lnTo>
                  <a:pt x="25569" y="283633"/>
                </a:lnTo>
                <a:lnTo>
                  <a:pt x="6688" y="238844"/>
                </a:lnTo>
                <a:lnTo>
                  <a:pt x="0" y="188976"/>
                </a:lnTo>
                <a:lnTo>
                  <a:pt x="6688" y="138465"/>
                </a:lnTo>
                <a:lnTo>
                  <a:pt x="25569" y="93246"/>
                </a:lnTo>
                <a:lnTo>
                  <a:pt x="54864" y="55054"/>
                </a:lnTo>
                <a:lnTo>
                  <a:pt x="92794" y="25625"/>
                </a:lnTo>
                <a:lnTo>
                  <a:pt x="137583" y="6695"/>
                </a:lnTo>
                <a:lnTo>
                  <a:pt x="187452" y="0"/>
                </a:lnTo>
                <a:lnTo>
                  <a:pt x="237962" y="6695"/>
                </a:lnTo>
                <a:lnTo>
                  <a:pt x="283181" y="25625"/>
                </a:lnTo>
                <a:lnTo>
                  <a:pt x="321373" y="55054"/>
                </a:lnTo>
                <a:lnTo>
                  <a:pt x="350802" y="93246"/>
                </a:lnTo>
                <a:lnTo>
                  <a:pt x="369732" y="138465"/>
                </a:lnTo>
                <a:lnTo>
                  <a:pt x="376428" y="188976"/>
                </a:lnTo>
                <a:lnTo>
                  <a:pt x="369732" y="238844"/>
                </a:lnTo>
                <a:lnTo>
                  <a:pt x="350802" y="283633"/>
                </a:lnTo>
                <a:lnTo>
                  <a:pt x="321373" y="321564"/>
                </a:lnTo>
                <a:lnTo>
                  <a:pt x="283181" y="350858"/>
                </a:lnTo>
                <a:lnTo>
                  <a:pt x="237962" y="369739"/>
                </a:lnTo>
                <a:lnTo>
                  <a:pt x="187452" y="376428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" name="object 11"/>
          <p:cNvSpPr txBox="1"/>
          <p:nvPr/>
        </p:nvSpPr>
        <p:spPr>
          <a:xfrm>
            <a:off x="2214521" y="2072455"/>
            <a:ext cx="213629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spc="5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r>
              <a:rPr sz="127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150030" y="2573218"/>
            <a:ext cx="341460" cy="343188"/>
          </a:xfrm>
          <a:custGeom>
            <a:avLst/>
            <a:gdLst/>
            <a:ahLst/>
            <a:cxnLst/>
            <a:rect l="l" t="t" r="r" b="b"/>
            <a:pathLst>
              <a:path w="376555" h="378460">
                <a:moveTo>
                  <a:pt x="187452" y="377952"/>
                </a:moveTo>
                <a:lnTo>
                  <a:pt x="137583" y="371150"/>
                </a:lnTo>
                <a:lnTo>
                  <a:pt x="92794" y="351987"/>
                </a:lnTo>
                <a:lnTo>
                  <a:pt x="54864" y="322326"/>
                </a:lnTo>
                <a:lnTo>
                  <a:pt x="25569" y="284028"/>
                </a:lnTo>
                <a:lnTo>
                  <a:pt x="6688" y="238957"/>
                </a:lnTo>
                <a:lnTo>
                  <a:pt x="0" y="188976"/>
                </a:lnTo>
                <a:lnTo>
                  <a:pt x="6688" y="138994"/>
                </a:lnTo>
                <a:lnTo>
                  <a:pt x="25569" y="93923"/>
                </a:lnTo>
                <a:lnTo>
                  <a:pt x="54864" y="55626"/>
                </a:lnTo>
                <a:lnTo>
                  <a:pt x="92794" y="25964"/>
                </a:lnTo>
                <a:lnTo>
                  <a:pt x="137583" y="6801"/>
                </a:lnTo>
                <a:lnTo>
                  <a:pt x="187452" y="0"/>
                </a:lnTo>
                <a:lnTo>
                  <a:pt x="237962" y="6801"/>
                </a:lnTo>
                <a:lnTo>
                  <a:pt x="283181" y="25964"/>
                </a:lnTo>
                <a:lnTo>
                  <a:pt x="321373" y="55626"/>
                </a:lnTo>
                <a:lnTo>
                  <a:pt x="350802" y="93923"/>
                </a:lnTo>
                <a:lnTo>
                  <a:pt x="369732" y="138994"/>
                </a:lnTo>
                <a:lnTo>
                  <a:pt x="376428" y="188976"/>
                </a:lnTo>
                <a:lnTo>
                  <a:pt x="369732" y="238957"/>
                </a:lnTo>
                <a:lnTo>
                  <a:pt x="350802" y="284028"/>
                </a:lnTo>
                <a:lnTo>
                  <a:pt x="321373" y="322326"/>
                </a:lnTo>
                <a:lnTo>
                  <a:pt x="283181" y="351987"/>
                </a:lnTo>
                <a:lnTo>
                  <a:pt x="237962" y="371150"/>
                </a:lnTo>
                <a:lnTo>
                  <a:pt x="187452" y="377952"/>
                </a:lnTo>
                <a:close/>
              </a:path>
            </a:pathLst>
          </a:custGeom>
          <a:solidFill>
            <a:srgbClr val="A5A5A5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" name="object 13"/>
          <p:cNvSpPr txBox="1"/>
          <p:nvPr/>
        </p:nvSpPr>
        <p:spPr>
          <a:xfrm>
            <a:off x="2214521" y="2629448"/>
            <a:ext cx="213629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spc="5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r>
              <a:rPr sz="127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150030" y="3131531"/>
            <a:ext cx="341460" cy="341460"/>
          </a:xfrm>
          <a:custGeom>
            <a:avLst/>
            <a:gdLst/>
            <a:ahLst/>
            <a:cxnLst/>
            <a:rect l="l" t="t" r="r" b="b"/>
            <a:pathLst>
              <a:path w="376555" h="376554">
                <a:moveTo>
                  <a:pt x="187452" y="376428"/>
                </a:moveTo>
                <a:lnTo>
                  <a:pt x="137583" y="369732"/>
                </a:lnTo>
                <a:lnTo>
                  <a:pt x="92794" y="350802"/>
                </a:lnTo>
                <a:lnTo>
                  <a:pt x="54864" y="321373"/>
                </a:lnTo>
                <a:lnTo>
                  <a:pt x="25569" y="283181"/>
                </a:lnTo>
                <a:lnTo>
                  <a:pt x="6688" y="237962"/>
                </a:lnTo>
                <a:lnTo>
                  <a:pt x="0" y="187452"/>
                </a:lnTo>
                <a:lnTo>
                  <a:pt x="6688" y="137583"/>
                </a:lnTo>
                <a:lnTo>
                  <a:pt x="25569" y="92794"/>
                </a:lnTo>
                <a:lnTo>
                  <a:pt x="54864" y="54864"/>
                </a:lnTo>
                <a:lnTo>
                  <a:pt x="92794" y="25569"/>
                </a:lnTo>
                <a:lnTo>
                  <a:pt x="137583" y="6688"/>
                </a:lnTo>
                <a:lnTo>
                  <a:pt x="187452" y="0"/>
                </a:lnTo>
                <a:lnTo>
                  <a:pt x="237962" y="6688"/>
                </a:lnTo>
                <a:lnTo>
                  <a:pt x="283181" y="25569"/>
                </a:lnTo>
                <a:lnTo>
                  <a:pt x="321373" y="54864"/>
                </a:lnTo>
                <a:lnTo>
                  <a:pt x="350802" y="92794"/>
                </a:lnTo>
                <a:lnTo>
                  <a:pt x="369732" y="137583"/>
                </a:lnTo>
                <a:lnTo>
                  <a:pt x="376428" y="187452"/>
                </a:lnTo>
                <a:lnTo>
                  <a:pt x="369732" y="237962"/>
                </a:lnTo>
                <a:lnTo>
                  <a:pt x="350802" y="283181"/>
                </a:lnTo>
                <a:lnTo>
                  <a:pt x="321373" y="321373"/>
                </a:lnTo>
                <a:lnTo>
                  <a:pt x="283181" y="350802"/>
                </a:lnTo>
                <a:lnTo>
                  <a:pt x="237962" y="369732"/>
                </a:lnTo>
                <a:lnTo>
                  <a:pt x="187452" y="376428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5" name="object 15"/>
          <p:cNvSpPr txBox="1"/>
          <p:nvPr/>
        </p:nvSpPr>
        <p:spPr>
          <a:xfrm>
            <a:off x="2214521" y="3186364"/>
            <a:ext cx="213629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spc="5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r>
              <a:rPr sz="127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150030" y="3688463"/>
            <a:ext cx="341460" cy="341460"/>
          </a:xfrm>
          <a:custGeom>
            <a:avLst/>
            <a:gdLst/>
            <a:ahLst/>
            <a:cxnLst/>
            <a:rect l="l" t="t" r="r" b="b"/>
            <a:pathLst>
              <a:path w="376555" h="376554">
                <a:moveTo>
                  <a:pt x="187452" y="376428"/>
                </a:moveTo>
                <a:lnTo>
                  <a:pt x="137583" y="369732"/>
                </a:lnTo>
                <a:lnTo>
                  <a:pt x="92794" y="350802"/>
                </a:lnTo>
                <a:lnTo>
                  <a:pt x="54864" y="321373"/>
                </a:lnTo>
                <a:lnTo>
                  <a:pt x="25569" y="283181"/>
                </a:lnTo>
                <a:lnTo>
                  <a:pt x="6688" y="237962"/>
                </a:lnTo>
                <a:lnTo>
                  <a:pt x="0" y="187452"/>
                </a:lnTo>
                <a:lnTo>
                  <a:pt x="6688" y="137583"/>
                </a:lnTo>
                <a:lnTo>
                  <a:pt x="25569" y="92794"/>
                </a:lnTo>
                <a:lnTo>
                  <a:pt x="54864" y="54864"/>
                </a:lnTo>
                <a:lnTo>
                  <a:pt x="92794" y="25569"/>
                </a:lnTo>
                <a:lnTo>
                  <a:pt x="137583" y="6688"/>
                </a:lnTo>
                <a:lnTo>
                  <a:pt x="187452" y="0"/>
                </a:lnTo>
                <a:lnTo>
                  <a:pt x="237962" y="6688"/>
                </a:lnTo>
                <a:lnTo>
                  <a:pt x="283181" y="25569"/>
                </a:lnTo>
                <a:lnTo>
                  <a:pt x="321373" y="54864"/>
                </a:lnTo>
                <a:lnTo>
                  <a:pt x="350802" y="92794"/>
                </a:lnTo>
                <a:lnTo>
                  <a:pt x="369732" y="137583"/>
                </a:lnTo>
                <a:lnTo>
                  <a:pt x="376428" y="187452"/>
                </a:lnTo>
                <a:lnTo>
                  <a:pt x="369732" y="237962"/>
                </a:lnTo>
                <a:lnTo>
                  <a:pt x="350802" y="283181"/>
                </a:lnTo>
                <a:lnTo>
                  <a:pt x="321373" y="321373"/>
                </a:lnTo>
                <a:lnTo>
                  <a:pt x="283181" y="350802"/>
                </a:lnTo>
                <a:lnTo>
                  <a:pt x="237962" y="369732"/>
                </a:lnTo>
                <a:lnTo>
                  <a:pt x="187452" y="376428"/>
                </a:lnTo>
                <a:close/>
              </a:path>
            </a:pathLst>
          </a:custGeom>
          <a:solidFill>
            <a:srgbClr val="A5A5A5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7" name="object 17"/>
          <p:cNvSpPr txBox="1"/>
          <p:nvPr/>
        </p:nvSpPr>
        <p:spPr>
          <a:xfrm>
            <a:off x="2214521" y="3744700"/>
            <a:ext cx="213629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spc="5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r>
              <a:rPr sz="127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4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150030" y="4245395"/>
            <a:ext cx="341460" cy="341460"/>
          </a:xfrm>
          <a:custGeom>
            <a:avLst/>
            <a:gdLst/>
            <a:ahLst/>
            <a:cxnLst/>
            <a:rect l="l" t="t" r="r" b="b"/>
            <a:pathLst>
              <a:path w="376555" h="376554">
                <a:moveTo>
                  <a:pt x="187452" y="376428"/>
                </a:moveTo>
                <a:lnTo>
                  <a:pt x="137583" y="369739"/>
                </a:lnTo>
                <a:lnTo>
                  <a:pt x="92794" y="350858"/>
                </a:lnTo>
                <a:lnTo>
                  <a:pt x="54864" y="321564"/>
                </a:lnTo>
                <a:lnTo>
                  <a:pt x="25569" y="283633"/>
                </a:lnTo>
                <a:lnTo>
                  <a:pt x="6688" y="238844"/>
                </a:lnTo>
                <a:lnTo>
                  <a:pt x="0" y="188976"/>
                </a:lnTo>
                <a:lnTo>
                  <a:pt x="6688" y="138465"/>
                </a:lnTo>
                <a:lnTo>
                  <a:pt x="25569" y="93246"/>
                </a:lnTo>
                <a:lnTo>
                  <a:pt x="54864" y="55054"/>
                </a:lnTo>
                <a:lnTo>
                  <a:pt x="92794" y="25625"/>
                </a:lnTo>
                <a:lnTo>
                  <a:pt x="137583" y="6695"/>
                </a:lnTo>
                <a:lnTo>
                  <a:pt x="187452" y="0"/>
                </a:lnTo>
                <a:lnTo>
                  <a:pt x="237962" y="6695"/>
                </a:lnTo>
                <a:lnTo>
                  <a:pt x="283181" y="25625"/>
                </a:lnTo>
                <a:lnTo>
                  <a:pt x="321373" y="55054"/>
                </a:lnTo>
                <a:lnTo>
                  <a:pt x="350802" y="93246"/>
                </a:lnTo>
                <a:lnTo>
                  <a:pt x="369732" y="138465"/>
                </a:lnTo>
                <a:lnTo>
                  <a:pt x="376428" y="188976"/>
                </a:lnTo>
                <a:lnTo>
                  <a:pt x="369732" y="238844"/>
                </a:lnTo>
                <a:lnTo>
                  <a:pt x="350802" y="283633"/>
                </a:lnTo>
                <a:lnTo>
                  <a:pt x="321373" y="321564"/>
                </a:lnTo>
                <a:lnTo>
                  <a:pt x="283181" y="350858"/>
                </a:lnTo>
                <a:lnTo>
                  <a:pt x="237962" y="369739"/>
                </a:lnTo>
                <a:lnTo>
                  <a:pt x="187452" y="376428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9" name="object 19"/>
          <p:cNvSpPr txBox="1"/>
          <p:nvPr/>
        </p:nvSpPr>
        <p:spPr>
          <a:xfrm>
            <a:off x="2214521" y="4301615"/>
            <a:ext cx="213629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spc="5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r>
              <a:rPr sz="127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150030" y="4802327"/>
            <a:ext cx="341460" cy="343188"/>
          </a:xfrm>
          <a:custGeom>
            <a:avLst/>
            <a:gdLst/>
            <a:ahLst/>
            <a:cxnLst/>
            <a:rect l="l" t="t" r="r" b="b"/>
            <a:pathLst>
              <a:path w="376555" h="378460">
                <a:moveTo>
                  <a:pt x="187452" y="377952"/>
                </a:moveTo>
                <a:lnTo>
                  <a:pt x="137583" y="371150"/>
                </a:lnTo>
                <a:lnTo>
                  <a:pt x="92794" y="351987"/>
                </a:lnTo>
                <a:lnTo>
                  <a:pt x="54864" y="322326"/>
                </a:lnTo>
                <a:lnTo>
                  <a:pt x="25569" y="284028"/>
                </a:lnTo>
                <a:lnTo>
                  <a:pt x="6688" y="238957"/>
                </a:lnTo>
                <a:lnTo>
                  <a:pt x="0" y="188976"/>
                </a:lnTo>
                <a:lnTo>
                  <a:pt x="6688" y="138994"/>
                </a:lnTo>
                <a:lnTo>
                  <a:pt x="25569" y="93923"/>
                </a:lnTo>
                <a:lnTo>
                  <a:pt x="54864" y="55626"/>
                </a:lnTo>
                <a:lnTo>
                  <a:pt x="92794" y="25964"/>
                </a:lnTo>
                <a:lnTo>
                  <a:pt x="137583" y="6801"/>
                </a:lnTo>
                <a:lnTo>
                  <a:pt x="187452" y="0"/>
                </a:lnTo>
                <a:lnTo>
                  <a:pt x="237962" y="6801"/>
                </a:lnTo>
                <a:lnTo>
                  <a:pt x="283181" y="25964"/>
                </a:lnTo>
                <a:lnTo>
                  <a:pt x="321373" y="55626"/>
                </a:lnTo>
                <a:lnTo>
                  <a:pt x="350802" y="93923"/>
                </a:lnTo>
                <a:lnTo>
                  <a:pt x="369732" y="138994"/>
                </a:lnTo>
                <a:lnTo>
                  <a:pt x="376428" y="188976"/>
                </a:lnTo>
                <a:lnTo>
                  <a:pt x="369732" y="238957"/>
                </a:lnTo>
                <a:lnTo>
                  <a:pt x="350802" y="284028"/>
                </a:lnTo>
                <a:lnTo>
                  <a:pt x="321373" y="322326"/>
                </a:lnTo>
                <a:lnTo>
                  <a:pt x="283181" y="351987"/>
                </a:lnTo>
                <a:lnTo>
                  <a:pt x="237962" y="371150"/>
                </a:lnTo>
                <a:lnTo>
                  <a:pt x="187452" y="377952"/>
                </a:lnTo>
                <a:close/>
              </a:path>
            </a:pathLst>
          </a:custGeom>
          <a:solidFill>
            <a:srgbClr val="A5A5A5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1" name="object 21"/>
          <p:cNvSpPr txBox="1"/>
          <p:nvPr/>
        </p:nvSpPr>
        <p:spPr>
          <a:xfrm>
            <a:off x="2214521" y="4858540"/>
            <a:ext cx="213629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spc="5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r>
              <a:rPr sz="127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6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150030" y="5360641"/>
            <a:ext cx="341460" cy="341460"/>
          </a:xfrm>
          <a:custGeom>
            <a:avLst/>
            <a:gdLst/>
            <a:ahLst/>
            <a:cxnLst/>
            <a:rect l="l" t="t" r="r" b="b"/>
            <a:pathLst>
              <a:path w="376555" h="376554">
                <a:moveTo>
                  <a:pt x="187452" y="376428"/>
                </a:moveTo>
                <a:lnTo>
                  <a:pt x="137583" y="369732"/>
                </a:lnTo>
                <a:lnTo>
                  <a:pt x="92794" y="350802"/>
                </a:lnTo>
                <a:lnTo>
                  <a:pt x="54864" y="321373"/>
                </a:lnTo>
                <a:lnTo>
                  <a:pt x="25569" y="283181"/>
                </a:lnTo>
                <a:lnTo>
                  <a:pt x="6688" y="237962"/>
                </a:lnTo>
                <a:lnTo>
                  <a:pt x="0" y="187452"/>
                </a:lnTo>
                <a:lnTo>
                  <a:pt x="6688" y="137583"/>
                </a:lnTo>
                <a:lnTo>
                  <a:pt x="25569" y="92794"/>
                </a:lnTo>
                <a:lnTo>
                  <a:pt x="54864" y="54864"/>
                </a:lnTo>
                <a:lnTo>
                  <a:pt x="92794" y="25569"/>
                </a:lnTo>
                <a:lnTo>
                  <a:pt x="137583" y="6688"/>
                </a:lnTo>
                <a:lnTo>
                  <a:pt x="187452" y="0"/>
                </a:lnTo>
                <a:lnTo>
                  <a:pt x="237962" y="6688"/>
                </a:lnTo>
                <a:lnTo>
                  <a:pt x="283181" y="25569"/>
                </a:lnTo>
                <a:lnTo>
                  <a:pt x="321373" y="54864"/>
                </a:lnTo>
                <a:lnTo>
                  <a:pt x="350802" y="92794"/>
                </a:lnTo>
                <a:lnTo>
                  <a:pt x="369732" y="137583"/>
                </a:lnTo>
                <a:lnTo>
                  <a:pt x="376428" y="187452"/>
                </a:lnTo>
                <a:lnTo>
                  <a:pt x="369732" y="237962"/>
                </a:lnTo>
                <a:lnTo>
                  <a:pt x="350802" y="283181"/>
                </a:lnTo>
                <a:lnTo>
                  <a:pt x="321373" y="321373"/>
                </a:lnTo>
                <a:lnTo>
                  <a:pt x="283181" y="350802"/>
                </a:lnTo>
                <a:lnTo>
                  <a:pt x="237962" y="369732"/>
                </a:lnTo>
                <a:lnTo>
                  <a:pt x="187452" y="376428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3" name="object 23"/>
          <p:cNvSpPr txBox="1"/>
          <p:nvPr/>
        </p:nvSpPr>
        <p:spPr>
          <a:xfrm>
            <a:off x="2214521" y="5415436"/>
            <a:ext cx="213629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spc="5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r>
              <a:rPr sz="127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7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758095" y="2360396"/>
            <a:ext cx="6122104" cy="0"/>
          </a:xfrm>
          <a:custGeom>
            <a:avLst/>
            <a:gdLst/>
            <a:ahLst/>
            <a:cxnLst/>
            <a:rect l="l" t="t" r="r" b="b"/>
            <a:pathLst>
              <a:path w="6751320">
                <a:moveTo>
                  <a:pt x="0" y="0"/>
                </a:moveTo>
                <a:lnTo>
                  <a:pt x="6751319" y="0"/>
                </a:lnTo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5" name="object 25"/>
          <p:cNvSpPr/>
          <p:nvPr/>
        </p:nvSpPr>
        <p:spPr>
          <a:xfrm>
            <a:off x="2758095" y="2917328"/>
            <a:ext cx="6122104" cy="0"/>
          </a:xfrm>
          <a:custGeom>
            <a:avLst/>
            <a:gdLst/>
            <a:ahLst/>
            <a:cxnLst/>
            <a:rect l="l" t="t" r="r" b="b"/>
            <a:pathLst>
              <a:path w="6751320">
                <a:moveTo>
                  <a:pt x="0" y="0"/>
                </a:moveTo>
                <a:lnTo>
                  <a:pt x="6751319" y="0"/>
                </a:lnTo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6" name="object 26"/>
          <p:cNvSpPr/>
          <p:nvPr/>
        </p:nvSpPr>
        <p:spPr>
          <a:xfrm>
            <a:off x="2758095" y="3474258"/>
            <a:ext cx="6122104" cy="0"/>
          </a:xfrm>
          <a:custGeom>
            <a:avLst/>
            <a:gdLst/>
            <a:ahLst/>
            <a:cxnLst/>
            <a:rect l="l" t="t" r="r" b="b"/>
            <a:pathLst>
              <a:path w="6751320">
                <a:moveTo>
                  <a:pt x="0" y="0"/>
                </a:moveTo>
                <a:lnTo>
                  <a:pt x="6751319" y="0"/>
                </a:lnTo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7" name="object 27"/>
          <p:cNvSpPr/>
          <p:nvPr/>
        </p:nvSpPr>
        <p:spPr>
          <a:xfrm>
            <a:off x="2758095" y="4031191"/>
            <a:ext cx="6122104" cy="0"/>
          </a:xfrm>
          <a:custGeom>
            <a:avLst/>
            <a:gdLst/>
            <a:ahLst/>
            <a:cxnLst/>
            <a:rect l="l" t="t" r="r" b="b"/>
            <a:pathLst>
              <a:path w="6751320">
                <a:moveTo>
                  <a:pt x="0" y="0"/>
                </a:moveTo>
                <a:lnTo>
                  <a:pt x="6751319" y="0"/>
                </a:lnTo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8" name="object 28"/>
          <p:cNvSpPr/>
          <p:nvPr/>
        </p:nvSpPr>
        <p:spPr>
          <a:xfrm>
            <a:off x="2758095" y="4588123"/>
            <a:ext cx="6122104" cy="0"/>
          </a:xfrm>
          <a:custGeom>
            <a:avLst/>
            <a:gdLst/>
            <a:ahLst/>
            <a:cxnLst/>
            <a:rect l="l" t="t" r="r" b="b"/>
            <a:pathLst>
              <a:path w="6751320">
                <a:moveTo>
                  <a:pt x="0" y="0"/>
                </a:moveTo>
                <a:lnTo>
                  <a:pt x="6751319" y="0"/>
                </a:lnTo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9" name="object 29"/>
          <p:cNvSpPr/>
          <p:nvPr/>
        </p:nvSpPr>
        <p:spPr>
          <a:xfrm>
            <a:off x="2758095" y="5145055"/>
            <a:ext cx="6122104" cy="0"/>
          </a:xfrm>
          <a:custGeom>
            <a:avLst/>
            <a:gdLst/>
            <a:ahLst/>
            <a:cxnLst/>
            <a:rect l="l" t="t" r="r" b="b"/>
            <a:pathLst>
              <a:path w="6751320">
                <a:moveTo>
                  <a:pt x="0" y="0"/>
                </a:moveTo>
                <a:lnTo>
                  <a:pt x="6751319" y="0"/>
                </a:lnTo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0" name="object 30"/>
          <p:cNvSpPr/>
          <p:nvPr/>
        </p:nvSpPr>
        <p:spPr>
          <a:xfrm>
            <a:off x="2758095" y="5701986"/>
            <a:ext cx="6122104" cy="0"/>
          </a:xfrm>
          <a:custGeom>
            <a:avLst/>
            <a:gdLst/>
            <a:ahLst/>
            <a:cxnLst/>
            <a:rect l="l" t="t" r="r" b="b"/>
            <a:pathLst>
              <a:path w="6751320">
                <a:moveTo>
                  <a:pt x="0" y="0"/>
                </a:moveTo>
                <a:lnTo>
                  <a:pt x="6751319" y="0"/>
                </a:lnTo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2098413" y="1087195"/>
            <a:ext cx="4384859" cy="891540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>
                <a:solidFill>
                  <a:srgbClr val="000000"/>
                </a:solidFill>
              </a:rPr>
              <a:t>组织岗位价值评估七大原则</a:t>
            </a:r>
          </a:p>
        </p:txBody>
      </p:sp>
      <p:pic>
        <p:nvPicPr>
          <p:cNvPr id="33" name="图形 32">
            <a:extLst>
              <a:ext uri="{FF2B5EF4-FFF2-40B4-BE49-F238E27FC236}">
                <a16:creationId xmlns:a16="http://schemas.microsoft.com/office/drawing/2014/main" id="{398FFE7B-AB2E-466D-8E0E-809035694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  <p:sp>
        <p:nvSpPr>
          <p:cNvPr id="35" name="Oval 7">
            <a:extLst>
              <a:ext uri="{FF2B5EF4-FFF2-40B4-BE49-F238E27FC236}">
                <a16:creationId xmlns:a16="http://schemas.microsoft.com/office/drawing/2014/main" id="{870AFFF0-8FB4-4B82-9EB7-69BCC2D6C7EF}"/>
              </a:ext>
            </a:extLst>
          </p:cNvPr>
          <p:cNvSpPr/>
          <p:nvPr/>
        </p:nvSpPr>
        <p:spPr>
          <a:xfrm>
            <a:off x="515938" y="447820"/>
            <a:ext cx="412966" cy="412966"/>
          </a:xfrm>
          <a:prstGeom prst="ellipse">
            <a:avLst/>
          </a:prstGeom>
          <a:noFill/>
          <a:ln w="6350">
            <a:solidFill>
              <a:srgbClr val="397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en-US" sz="2800" dirty="0">
              <a:solidFill>
                <a:srgbClr val="397F52"/>
              </a:solidFill>
              <a:latin typeface="Calibri" panose="020F0502020204030204"/>
            </a:endParaRPr>
          </a:p>
        </p:txBody>
      </p:sp>
      <p:sp>
        <p:nvSpPr>
          <p:cNvPr id="37" name="Freeform 5">
            <a:extLst>
              <a:ext uri="{FF2B5EF4-FFF2-40B4-BE49-F238E27FC236}">
                <a16:creationId xmlns:a16="http://schemas.microsoft.com/office/drawing/2014/main" id="{868BB412-2123-4B11-BA0E-FF45D19FB892}"/>
              </a:ext>
            </a:extLst>
          </p:cNvPr>
          <p:cNvSpPr>
            <a:spLocks noEditPoints="1"/>
          </p:cNvSpPr>
          <p:nvPr/>
        </p:nvSpPr>
        <p:spPr bwMode="auto">
          <a:xfrm>
            <a:off x="641315" y="573927"/>
            <a:ext cx="162213" cy="160752"/>
          </a:xfrm>
          <a:custGeom>
            <a:avLst/>
            <a:gdLst>
              <a:gd name="T0" fmla="*/ 975 w 1652"/>
              <a:gd name="T1" fmla="*/ 1639 h 1639"/>
              <a:gd name="T2" fmla="*/ 901 w 1652"/>
              <a:gd name="T3" fmla="*/ 1564 h 1639"/>
              <a:gd name="T4" fmla="*/ 901 w 1652"/>
              <a:gd name="T5" fmla="*/ 731 h 1639"/>
              <a:gd name="T6" fmla="*/ 920 w 1652"/>
              <a:gd name="T7" fmla="*/ 681 h 1639"/>
              <a:gd name="T8" fmla="*/ 1404 w 1652"/>
              <a:gd name="T9" fmla="*/ 149 h 1639"/>
              <a:gd name="T10" fmla="*/ 249 w 1652"/>
              <a:gd name="T11" fmla="*/ 149 h 1639"/>
              <a:gd name="T12" fmla="*/ 732 w 1652"/>
              <a:gd name="T13" fmla="*/ 681 h 1639"/>
              <a:gd name="T14" fmla="*/ 752 w 1652"/>
              <a:gd name="T15" fmla="*/ 731 h 1639"/>
              <a:gd name="T16" fmla="*/ 752 w 1652"/>
              <a:gd name="T17" fmla="*/ 1266 h 1639"/>
              <a:gd name="T18" fmla="*/ 677 w 1652"/>
              <a:gd name="T19" fmla="*/ 1341 h 1639"/>
              <a:gd name="T20" fmla="*/ 603 w 1652"/>
              <a:gd name="T21" fmla="*/ 1266 h 1639"/>
              <a:gd name="T22" fmla="*/ 603 w 1652"/>
              <a:gd name="T23" fmla="*/ 760 h 1639"/>
              <a:gd name="T24" fmla="*/ 25 w 1652"/>
              <a:gd name="T25" fmla="*/ 125 h 1639"/>
              <a:gd name="T26" fmla="*/ 12 w 1652"/>
              <a:gd name="T27" fmla="*/ 45 h 1639"/>
              <a:gd name="T28" fmla="*/ 80 w 1652"/>
              <a:gd name="T29" fmla="*/ 0 h 1639"/>
              <a:gd name="T30" fmla="*/ 1572 w 1652"/>
              <a:gd name="T31" fmla="*/ 0 h 1639"/>
              <a:gd name="T32" fmla="*/ 1640 w 1652"/>
              <a:gd name="T33" fmla="*/ 45 h 1639"/>
              <a:gd name="T34" fmla="*/ 1627 w 1652"/>
              <a:gd name="T35" fmla="*/ 125 h 1639"/>
              <a:gd name="T36" fmla="*/ 1050 w 1652"/>
              <a:gd name="T37" fmla="*/ 760 h 1639"/>
              <a:gd name="T38" fmla="*/ 1050 w 1652"/>
              <a:gd name="T39" fmla="*/ 1564 h 1639"/>
              <a:gd name="T40" fmla="*/ 975 w 1652"/>
              <a:gd name="T41" fmla="*/ 1639 h 1639"/>
              <a:gd name="T42" fmla="*/ 975 w 1652"/>
              <a:gd name="T43" fmla="*/ 1639 h 1639"/>
              <a:gd name="T44" fmla="*/ 975 w 1652"/>
              <a:gd name="T45" fmla="*/ 1639 h 1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52" h="1639">
                <a:moveTo>
                  <a:pt x="975" y="1639"/>
                </a:moveTo>
                <a:cubicBezTo>
                  <a:pt x="934" y="1639"/>
                  <a:pt x="901" y="1605"/>
                  <a:pt x="901" y="1564"/>
                </a:cubicBezTo>
                <a:cubicBezTo>
                  <a:pt x="901" y="731"/>
                  <a:pt x="901" y="731"/>
                  <a:pt x="901" y="731"/>
                </a:cubicBezTo>
                <a:cubicBezTo>
                  <a:pt x="901" y="713"/>
                  <a:pt x="908" y="695"/>
                  <a:pt x="920" y="681"/>
                </a:cubicBezTo>
                <a:cubicBezTo>
                  <a:pt x="1404" y="149"/>
                  <a:pt x="1404" y="149"/>
                  <a:pt x="1404" y="149"/>
                </a:cubicBezTo>
                <a:cubicBezTo>
                  <a:pt x="249" y="149"/>
                  <a:pt x="249" y="149"/>
                  <a:pt x="249" y="149"/>
                </a:cubicBezTo>
                <a:cubicBezTo>
                  <a:pt x="732" y="681"/>
                  <a:pt x="732" y="681"/>
                  <a:pt x="732" y="681"/>
                </a:cubicBezTo>
                <a:cubicBezTo>
                  <a:pt x="745" y="695"/>
                  <a:pt x="752" y="713"/>
                  <a:pt x="752" y="731"/>
                </a:cubicBezTo>
                <a:cubicBezTo>
                  <a:pt x="752" y="1266"/>
                  <a:pt x="752" y="1266"/>
                  <a:pt x="752" y="1266"/>
                </a:cubicBezTo>
                <a:cubicBezTo>
                  <a:pt x="752" y="1307"/>
                  <a:pt x="718" y="1341"/>
                  <a:pt x="677" y="1341"/>
                </a:cubicBezTo>
                <a:cubicBezTo>
                  <a:pt x="636" y="1341"/>
                  <a:pt x="603" y="1307"/>
                  <a:pt x="603" y="1266"/>
                </a:cubicBezTo>
                <a:cubicBezTo>
                  <a:pt x="603" y="760"/>
                  <a:pt x="603" y="760"/>
                  <a:pt x="603" y="760"/>
                </a:cubicBezTo>
                <a:cubicBezTo>
                  <a:pt x="25" y="125"/>
                  <a:pt x="25" y="125"/>
                  <a:pt x="25" y="125"/>
                </a:cubicBezTo>
                <a:cubicBezTo>
                  <a:pt x="6" y="103"/>
                  <a:pt x="0" y="72"/>
                  <a:pt x="12" y="45"/>
                </a:cubicBezTo>
                <a:cubicBezTo>
                  <a:pt x="24" y="18"/>
                  <a:pt x="51" y="0"/>
                  <a:pt x="80" y="0"/>
                </a:cubicBezTo>
                <a:cubicBezTo>
                  <a:pt x="1572" y="0"/>
                  <a:pt x="1572" y="0"/>
                  <a:pt x="1572" y="0"/>
                </a:cubicBezTo>
                <a:cubicBezTo>
                  <a:pt x="1602" y="0"/>
                  <a:pt x="1628" y="18"/>
                  <a:pt x="1640" y="45"/>
                </a:cubicBezTo>
                <a:cubicBezTo>
                  <a:pt x="1652" y="72"/>
                  <a:pt x="1647" y="103"/>
                  <a:pt x="1627" y="125"/>
                </a:cubicBezTo>
                <a:cubicBezTo>
                  <a:pt x="1050" y="760"/>
                  <a:pt x="1050" y="760"/>
                  <a:pt x="1050" y="760"/>
                </a:cubicBezTo>
                <a:cubicBezTo>
                  <a:pt x="1050" y="1564"/>
                  <a:pt x="1050" y="1564"/>
                  <a:pt x="1050" y="1564"/>
                </a:cubicBezTo>
                <a:cubicBezTo>
                  <a:pt x="1050" y="1605"/>
                  <a:pt x="1016" y="1639"/>
                  <a:pt x="975" y="1639"/>
                </a:cubicBezTo>
                <a:close/>
                <a:moveTo>
                  <a:pt x="975" y="1639"/>
                </a:moveTo>
                <a:cubicBezTo>
                  <a:pt x="975" y="1639"/>
                  <a:pt x="975" y="1639"/>
                  <a:pt x="975" y="1639"/>
                </a:cubicBezTo>
              </a:path>
            </a:pathLst>
          </a:custGeom>
          <a:solidFill>
            <a:srgbClr val="397F5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DE2E7DB9-5189-4D25-884E-52A6C936429D}"/>
              </a:ext>
            </a:extLst>
          </p:cNvPr>
          <p:cNvSpPr/>
          <p:nvPr/>
        </p:nvSpPr>
        <p:spPr>
          <a:xfrm>
            <a:off x="984061" y="408646"/>
            <a:ext cx="61158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如何组织岗位价值评估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小米兰亭" panose="03000502000000000000" pitchFamily="66" charset="-122"/>
              <a:ea typeface="小米兰亭" panose="03000502000000000000" pitchFamily="66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88EDF8A-500F-4241-A04E-6C1C0BBAE7D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49A63"/>
              </a:gs>
              <a:gs pos="100000">
                <a:srgbClr val="2B6640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F89D26F5-B858-47C4-8D2D-1EA1951C8FE6}"/>
              </a:ext>
            </a:extLst>
          </p:cNvPr>
          <p:cNvGrpSpPr/>
          <p:nvPr/>
        </p:nvGrpSpPr>
        <p:grpSpPr>
          <a:xfrm>
            <a:off x="6727580" y="2310382"/>
            <a:ext cx="5154178" cy="4971511"/>
            <a:chOff x="8705175" y="708628"/>
            <a:chExt cx="408400" cy="393926"/>
          </a:xfrm>
          <a:solidFill>
            <a:schemeClr val="bg1">
              <a:alpha val="10000"/>
            </a:schemeClr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53FC160D-2165-4B73-A024-D9F44624C5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05175" y="791951"/>
              <a:ext cx="210459" cy="310603"/>
            </a:xfrm>
            <a:custGeom>
              <a:avLst/>
              <a:gdLst>
                <a:gd name="T0" fmla="*/ 286 w 286"/>
                <a:gd name="T1" fmla="*/ 229 h 421"/>
                <a:gd name="T2" fmla="*/ 265 w 286"/>
                <a:gd name="T3" fmla="*/ 163 h 421"/>
                <a:gd name="T4" fmla="*/ 176 w 286"/>
                <a:gd name="T5" fmla="*/ 0 h 421"/>
                <a:gd name="T6" fmla="*/ 109 w 286"/>
                <a:gd name="T7" fmla="*/ 38 h 421"/>
                <a:gd name="T8" fmla="*/ 170 w 286"/>
                <a:gd name="T9" fmla="*/ 31 h 421"/>
                <a:gd name="T10" fmla="*/ 250 w 286"/>
                <a:gd name="T11" fmla="*/ 146 h 421"/>
                <a:gd name="T12" fmla="*/ 186 w 286"/>
                <a:gd name="T13" fmla="*/ 116 h 421"/>
                <a:gd name="T14" fmla="*/ 83 w 286"/>
                <a:gd name="T15" fmla="*/ 42 h 421"/>
                <a:gd name="T16" fmla="*/ 34 w 286"/>
                <a:gd name="T17" fmla="*/ 101 h 421"/>
                <a:gd name="T18" fmla="*/ 88 w 286"/>
                <a:gd name="T19" fmla="*/ 73 h 421"/>
                <a:gd name="T20" fmla="*/ 169 w 286"/>
                <a:gd name="T21" fmla="*/ 115 h 421"/>
                <a:gd name="T22" fmla="*/ 0 w 286"/>
                <a:gd name="T23" fmla="*/ 237 h 421"/>
                <a:gd name="T24" fmla="*/ 159 w 286"/>
                <a:gd name="T25" fmla="*/ 343 h 421"/>
                <a:gd name="T26" fmla="*/ 130 w 286"/>
                <a:gd name="T27" fmla="*/ 421 h 421"/>
                <a:gd name="T28" fmla="*/ 269 w 286"/>
                <a:gd name="T29" fmla="*/ 290 h 421"/>
                <a:gd name="T30" fmla="*/ 268 w 286"/>
                <a:gd name="T31" fmla="*/ 290 h 421"/>
                <a:gd name="T32" fmla="*/ 286 w 286"/>
                <a:gd name="T33" fmla="*/ 229 h 421"/>
                <a:gd name="T34" fmla="*/ 109 w 286"/>
                <a:gd name="T35" fmla="*/ 224 h 421"/>
                <a:gd name="T36" fmla="*/ 140 w 286"/>
                <a:gd name="T37" fmla="*/ 193 h 421"/>
                <a:gd name="T38" fmla="*/ 171 w 286"/>
                <a:gd name="T39" fmla="*/ 224 h 421"/>
                <a:gd name="T40" fmla="*/ 140 w 286"/>
                <a:gd name="T41" fmla="*/ 255 h 421"/>
                <a:gd name="T42" fmla="*/ 109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286" y="229"/>
                  </a:moveTo>
                  <a:cubicBezTo>
                    <a:pt x="286" y="204"/>
                    <a:pt x="278" y="182"/>
                    <a:pt x="265" y="163"/>
                  </a:cubicBezTo>
                  <a:cubicBezTo>
                    <a:pt x="258" y="137"/>
                    <a:pt x="229" y="39"/>
                    <a:pt x="176" y="0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109" y="38"/>
                    <a:pt x="158" y="57"/>
                    <a:pt x="170" y="31"/>
                  </a:cubicBezTo>
                  <a:cubicBezTo>
                    <a:pt x="180" y="8"/>
                    <a:pt x="232" y="88"/>
                    <a:pt x="250" y="146"/>
                  </a:cubicBezTo>
                  <a:cubicBezTo>
                    <a:pt x="233" y="130"/>
                    <a:pt x="211" y="119"/>
                    <a:pt x="186" y="116"/>
                  </a:cubicBezTo>
                  <a:cubicBezTo>
                    <a:pt x="159" y="86"/>
                    <a:pt x="121" y="53"/>
                    <a:pt x="83" y="42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87" y="101"/>
                    <a:pt x="88" y="73"/>
                  </a:cubicBezTo>
                  <a:cubicBezTo>
                    <a:pt x="90" y="54"/>
                    <a:pt x="132" y="81"/>
                    <a:pt x="169" y="115"/>
                  </a:cubicBezTo>
                  <a:cubicBezTo>
                    <a:pt x="106" y="117"/>
                    <a:pt x="0" y="175"/>
                    <a:pt x="0" y="237"/>
                  </a:cubicBezTo>
                  <a:cubicBezTo>
                    <a:pt x="0" y="296"/>
                    <a:pt x="95" y="337"/>
                    <a:pt x="159" y="343"/>
                  </a:cubicBezTo>
                  <a:cubicBezTo>
                    <a:pt x="154" y="395"/>
                    <a:pt x="130" y="421"/>
                    <a:pt x="130" y="421"/>
                  </a:cubicBezTo>
                  <a:cubicBezTo>
                    <a:pt x="228" y="375"/>
                    <a:pt x="269" y="290"/>
                    <a:pt x="269" y="290"/>
                  </a:cubicBezTo>
                  <a:cubicBezTo>
                    <a:pt x="268" y="290"/>
                    <a:pt x="268" y="290"/>
                    <a:pt x="268" y="290"/>
                  </a:cubicBezTo>
                  <a:cubicBezTo>
                    <a:pt x="280" y="273"/>
                    <a:pt x="286" y="252"/>
                    <a:pt x="286" y="229"/>
                  </a:cubicBezTo>
                  <a:moveTo>
                    <a:pt x="109" y="224"/>
                  </a:moveTo>
                  <a:cubicBezTo>
                    <a:pt x="109" y="207"/>
                    <a:pt x="123" y="193"/>
                    <a:pt x="140" y="193"/>
                  </a:cubicBezTo>
                  <a:cubicBezTo>
                    <a:pt x="157" y="193"/>
                    <a:pt x="171" y="207"/>
                    <a:pt x="171" y="224"/>
                  </a:cubicBezTo>
                  <a:cubicBezTo>
                    <a:pt x="171" y="241"/>
                    <a:pt x="157" y="255"/>
                    <a:pt x="140" y="255"/>
                  </a:cubicBezTo>
                  <a:cubicBezTo>
                    <a:pt x="123" y="255"/>
                    <a:pt x="109" y="241"/>
                    <a:pt x="109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EF88DD9-05DC-45D3-8F5D-87308260F8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03116" y="708628"/>
              <a:ext cx="210459" cy="310603"/>
            </a:xfrm>
            <a:custGeom>
              <a:avLst/>
              <a:gdLst>
                <a:gd name="T0" fmla="*/ 0 w 286"/>
                <a:gd name="T1" fmla="*/ 229 h 421"/>
                <a:gd name="T2" fmla="*/ 21 w 286"/>
                <a:gd name="T3" fmla="*/ 163 h 421"/>
                <a:gd name="T4" fmla="*/ 110 w 286"/>
                <a:gd name="T5" fmla="*/ 0 h 421"/>
                <a:gd name="T6" fmla="*/ 177 w 286"/>
                <a:gd name="T7" fmla="*/ 38 h 421"/>
                <a:gd name="T8" fmla="*/ 116 w 286"/>
                <a:gd name="T9" fmla="*/ 30 h 421"/>
                <a:gd name="T10" fmla="*/ 36 w 286"/>
                <a:gd name="T11" fmla="*/ 146 h 421"/>
                <a:gd name="T12" fmla="*/ 100 w 286"/>
                <a:gd name="T13" fmla="*/ 116 h 421"/>
                <a:gd name="T14" fmla="*/ 203 w 286"/>
                <a:gd name="T15" fmla="*/ 42 h 421"/>
                <a:gd name="T16" fmla="*/ 252 w 286"/>
                <a:gd name="T17" fmla="*/ 101 h 421"/>
                <a:gd name="T18" fmla="*/ 198 w 286"/>
                <a:gd name="T19" fmla="*/ 72 h 421"/>
                <a:gd name="T20" fmla="*/ 117 w 286"/>
                <a:gd name="T21" fmla="*/ 115 h 421"/>
                <a:gd name="T22" fmla="*/ 286 w 286"/>
                <a:gd name="T23" fmla="*/ 237 h 421"/>
                <a:gd name="T24" fmla="*/ 127 w 286"/>
                <a:gd name="T25" fmla="*/ 342 h 421"/>
                <a:gd name="T26" fmla="*/ 156 w 286"/>
                <a:gd name="T27" fmla="*/ 421 h 421"/>
                <a:gd name="T28" fmla="*/ 17 w 286"/>
                <a:gd name="T29" fmla="*/ 290 h 421"/>
                <a:gd name="T30" fmla="*/ 18 w 286"/>
                <a:gd name="T31" fmla="*/ 290 h 421"/>
                <a:gd name="T32" fmla="*/ 0 w 286"/>
                <a:gd name="T33" fmla="*/ 229 h 421"/>
                <a:gd name="T34" fmla="*/ 177 w 286"/>
                <a:gd name="T35" fmla="*/ 224 h 421"/>
                <a:gd name="T36" fmla="*/ 146 w 286"/>
                <a:gd name="T37" fmla="*/ 193 h 421"/>
                <a:gd name="T38" fmla="*/ 115 w 286"/>
                <a:gd name="T39" fmla="*/ 224 h 421"/>
                <a:gd name="T40" fmla="*/ 146 w 286"/>
                <a:gd name="T41" fmla="*/ 254 h 421"/>
                <a:gd name="T42" fmla="*/ 177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0" y="229"/>
                  </a:moveTo>
                  <a:cubicBezTo>
                    <a:pt x="0" y="204"/>
                    <a:pt x="8" y="182"/>
                    <a:pt x="21" y="163"/>
                  </a:cubicBezTo>
                  <a:cubicBezTo>
                    <a:pt x="28" y="137"/>
                    <a:pt x="57" y="39"/>
                    <a:pt x="110" y="0"/>
                  </a:cubicBezTo>
                  <a:cubicBezTo>
                    <a:pt x="177" y="38"/>
                    <a:pt x="177" y="38"/>
                    <a:pt x="177" y="38"/>
                  </a:cubicBezTo>
                  <a:cubicBezTo>
                    <a:pt x="177" y="38"/>
                    <a:pt x="128" y="57"/>
                    <a:pt x="116" y="30"/>
                  </a:cubicBezTo>
                  <a:cubicBezTo>
                    <a:pt x="106" y="8"/>
                    <a:pt x="54" y="88"/>
                    <a:pt x="36" y="146"/>
                  </a:cubicBezTo>
                  <a:cubicBezTo>
                    <a:pt x="53" y="130"/>
                    <a:pt x="75" y="119"/>
                    <a:pt x="100" y="116"/>
                  </a:cubicBezTo>
                  <a:cubicBezTo>
                    <a:pt x="127" y="86"/>
                    <a:pt x="165" y="52"/>
                    <a:pt x="203" y="42"/>
                  </a:cubicBezTo>
                  <a:cubicBezTo>
                    <a:pt x="252" y="101"/>
                    <a:pt x="252" y="101"/>
                    <a:pt x="252" y="101"/>
                  </a:cubicBezTo>
                  <a:cubicBezTo>
                    <a:pt x="252" y="101"/>
                    <a:pt x="199" y="101"/>
                    <a:pt x="198" y="72"/>
                  </a:cubicBezTo>
                  <a:cubicBezTo>
                    <a:pt x="197" y="54"/>
                    <a:pt x="154" y="81"/>
                    <a:pt x="117" y="115"/>
                  </a:cubicBezTo>
                  <a:cubicBezTo>
                    <a:pt x="180" y="117"/>
                    <a:pt x="286" y="175"/>
                    <a:pt x="286" y="237"/>
                  </a:cubicBezTo>
                  <a:cubicBezTo>
                    <a:pt x="286" y="296"/>
                    <a:pt x="191" y="337"/>
                    <a:pt x="127" y="342"/>
                  </a:cubicBezTo>
                  <a:cubicBezTo>
                    <a:pt x="132" y="395"/>
                    <a:pt x="156" y="421"/>
                    <a:pt x="156" y="421"/>
                  </a:cubicBezTo>
                  <a:cubicBezTo>
                    <a:pt x="58" y="375"/>
                    <a:pt x="17" y="290"/>
                    <a:pt x="17" y="290"/>
                  </a:cubicBezTo>
                  <a:cubicBezTo>
                    <a:pt x="18" y="290"/>
                    <a:pt x="18" y="290"/>
                    <a:pt x="18" y="290"/>
                  </a:cubicBezTo>
                  <a:cubicBezTo>
                    <a:pt x="6" y="272"/>
                    <a:pt x="0" y="251"/>
                    <a:pt x="0" y="229"/>
                  </a:cubicBezTo>
                  <a:moveTo>
                    <a:pt x="177" y="224"/>
                  </a:moveTo>
                  <a:cubicBezTo>
                    <a:pt x="177" y="207"/>
                    <a:pt x="163" y="193"/>
                    <a:pt x="146" y="193"/>
                  </a:cubicBezTo>
                  <a:cubicBezTo>
                    <a:pt x="129" y="193"/>
                    <a:pt x="115" y="207"/>
                    <a:pt x="115" y="224"/>
                  </a:cubicBezTo>
                  <a:cubicBezTo>
                    <a:pt x="115" y="241"/>
                    <a:pt x="129" y="254"/>
                    <a:pt x="146" y="254"/>
                  </a:cubicBezTo>
                  <a:cubicBezTo>
                    <a:pt x="163" y="254"/>
                    <a:pt x="177" y="241"/>
                    <a:pt x="177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pic>
        <p:nvPicPr>
          <p:cNvPr id="9" name="图形 8">
            <a:extLst>
              <a:ext uri="{FF2B5EF4-FFF2-40B4-BE49-F238E27FC236}">
                <a16:creationId xmlns:a16="http://schemas.microsoft.com/office/drawing/2014/main" id="{034A582D-829F-4F13-BB95-5E025043AF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7AB7B099-742A-4194-A420-2C37720FFA24}"/>
              </a:ext>
            </a:extLst>
          </p:cNvPr>
          <p:cNvSpPr/>
          <p:nvPr/>
        </p:nvSpPr>
        <p:spPr>
          <a:xfrm>
            <a:off x="2033576" y="2321004"/>
            <a:ext cx="3000593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3800">
                <a:solidFill>
                  <a:schemeClr val="bg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04</a:t>
            </a:r>
            <a:endParaRPr lang="zh-CN" altLang="en-US" sz="13800" dirty="0">
              <a:solidFill>
                <a:schemeClr val="bg1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2C5D558-3841-452B-9D27-1DE02CC62178}"/>
              </a:ext>
            </a:extLst>
          </p:cNvPr>
          <p:cNvSpPr txBox="1"/>
          <p:nvPr/>
        </p:nvSpPr>
        <p:spPr>
          <a:xfrm>
            <a:off x="5134056" y="2550007"/>
            <a:ext cx="5853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4000">
                <a:solidFill>
                  <a:schemeClr val="bg1"/>
                </a:solidFill>
              </a:rPr>
              <a:t>岗位价值评估流程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7293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20452" y="2537150"/>
            <a:ext cx="285606" cy="1912620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 marR="5080" algn="just">
              <a:lnSpc>
                <a:spcPct val="101000"/>
              </a:lnSpc>
              <a:spcBef>
                <a:spcPts val="105"/>
              </a:spcBef>
            </a:pPr>
            <a:r>
              <a:rPr sz="2040" b="1" spc="2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岗 位 价 值 评 估</a:t>
            </a:r>
            <a:endParaRPr sz="204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74483" y="1211063"/>
            <a:ext cx="4021517" cy="891540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岗位价值评估作业流程图</a:t>
            </a:r>
          </a:p>
        </p:txBody>
      </p:sp>
      <p:sp>
        <p:nvSpPr>
          <p:cNvPr id="4" name="object 4"/>
          <p:cNvSpPr/>
          <p:nvPr/>
        </p:nvSpPr>
        <p:spPr>
          <a:xfrm>
            <a:off x="2839630" y="3671879"/>
            <a:ext cx="861425" cy="522843"/>
          </a:xfrm>
          <a:custGeom>
            <a:avLst/>
            <a:gdLst/>
            <a:ahLst/>
            <a:cxnLst/>
            <a:rect l="l" t="t" r="r" b="b"/>
            <a:pathLst>
              <a:path w="949960" h="576579">
                <a:moveTo>
                  <a:pt x="0" y="576072"/>
                </a:moveTo>
                <a:lnTo>
                  <a:pt x="949451" y="0"/>
                </a:lnTo>
              </a:path>
            </a:pathLst>
          </a:custGeom>
          <a:ln w="16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" name="object 5"/>
          <p:cNvSpPr/>
          <p:nvPr/>
        </p:nvSpPr>
        <p:spPr>
          <a:xfrm>
            <a:off x="3925854" y="3696756"/>
            <a:ext cx="1250678" cy="865455"/>
          </a:xfrm>
          <a:custGeom>
            <a:avLst/>
            <a:gdLst/>
            <a:ahLst/>
            <a:cxnLst/>
            <a:rect l="l" t="t" r="r" b="b"/>
            <a:pathLst>
              <a:path w="1379220" h="954404">
                <a:moveTo>
                  <a:pt x="0" y="0"/>
                </a:moveTo>
                <a:lnTo>
                  <a:pt x="1379220" y="954023"/>
                </a:lnTo>
              </a:path>
            </a:pathLst>
          </a:custGeom>
          <a:ln w="16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" name="object 6"/>
          <p:cNvSpPr/>
          <p:nvPr/>
        </p:nvSpPr>
        <p:spPr>
          <a:xfrm>
            <a:off x="5401793" y="3371993"/>
            <a:ext cx="913823" cy="1253557"/>
          </a:xfrm>
          <a:custGeom>
            <a:avLst/>
            <a:gdLst/>
            <a:ahLst/>
            <a:cxnLst/>
            <a:rect l="l" t="t" r="r" b="b"/>
            <a:pathLst>
              <a:path w="1007745" h="1382395">
                <a:moveTo>
                  <a:pt x="0" y="1382268"/>
                </a:moveTo>
                <a:lnTo>
                  <a:pt x="1007363" y="0"/>
                </a:lnTo>
              </a:path>
            </a:pathLst>
          </a:custGeom>
          <a:ln w="16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" name="object 7"/>
          <p:cNvSpPr txBox="1"/>
          <p:nvPr/>
        </p:nvSpPr>
        <p:spPr>
          <a:xfrm>
            <a:off x="2586730" y="4174915"/>
            <a:ext cx="253360" cy="248285"/>
          </a:xfrm>
          <a:prstGeom prst="rect">
            <a:avLst/>
          </a:prstGeom>
          <a:solidFill>
            <a:srgbClr val="5B9AD4"/>
          </a:solidFill>
        </p:spPr>
        <p:txBody>
          <a:bodyPr vert="horz" wrap="square" lIns="0" tIns="54126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470"/>
              </a:spcBef>
            </a:pPr>
            <a:r>
              <a:rPr sz="127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1</a:t>
            </a:r>
            <a:endParaRPr sz="127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90921" y="3414834"/>
            <a:ext cx="236661" cy="227330"/>
          </a:xfrm>
          <a:prstGeom prst="rect">
            <a:avLst/>
          </a:prstGeom>
          <a:solidFill>
            <a:srgbClr val="5B9AD4"/>
          </a:solidFill>
        </p:spPr>
        <p:txBody>
          <a:bodyPr vert="horz" wrap="square" lIns="0" tIns="33397" rIns="0" bIns="0" rtlCol="0">
            <a:spAutoFit/>
          </a:bodyPr>
          <a:lstStyle/>
          <a:p>
            <a:pPr marL="85090">
              <a:lnSpc>
                <a:spcPct val="100000"/>
              </a:lnSpc>
              <a:spcBef>
                <a:spcPts val="290"/>
              </a:spcBef>
            </a:pPr>
            <a:r>
              <a:rPr sz="127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</a:t>
            </a:r>
            <a:endParaRPr sz="127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84825" y="4561865"/>
            <a:ext cx="268331" cy="247015"/>
          </a:xfrm>
          <a:prstGeom prst="rect">
            <a:avLst/>
          </a:prstGeom>
          <a:solidFill>
            <a:srgbClr val="5B9AD4"/>
          </a:solidFill>
        </p:spPr>
        <p:txBody>
          <a:bodyPr vert="horz" wrap="square" lIns="0" tIns="52974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460"/>
              </a:spcBef>
            </a:pPr>
            <a:r>
              <a:rPr sz="127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3</a:t>
            </a:r>
            <a:endParaRPr sz="127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15271" y="3074872"/>
            <a:ext cx="250481" cy="235585"/>
          </a:xfrm>
          <a:prstGeom prst="rect">
            <a:avLst/>
          </a:prstGeom>
          <a:solidFill>
            <a:srgbClr val="5B9AD4"/>
          </a:solidFill>
        </p:spPr>
        <p:txBody>
          <a:bodyPr vert="horz" wrap="square" lIns="0" tIns="41458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sz="127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4</a:t>
            </a:r>
            <a:endParaRPr sz="127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64454" y="3884703"/>
            <a:ext cx="240692" cy="230505"/>
          </a:xfrm>
          <a:prstGeom prst="rect">
            <a:avLst/>
          </a:prstGeom>
          <a:solidFill>
            <a:srgbClr val="5B9AD4"/>
          </a:solidFill>
        </p:spPr>
        <p:txBody>
          <a:bodyPr vert="horz" wrap="square" lIns="0" tIns="36276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315"/>
              </a:spcBef>
            </a:pPr>
            <a:r>
              <a:rPr sz="127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5</a:t>
            </a:r>
            <a:endParaRPr sz="127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568171" y="3373376"/>
            <a:ext cx="1312866" cy="511327"/>
          </a:xfrm>
          <a:custGeom>
            <a:avLst/>
            <a:gdLst/>
            <a:ahLst/>
            <a:cxnLst/>
            <a:rect l="l" t="t" r="r" b="b"/>
            <a:pathLst>
              <a:path w="1447800" h="563879">
                <a:moveTo>
                  <a:pt x="0" y="0"/>
                </a:moveTo>
                <a:lnTo>
                  <a:pt x="1447800" y="563880"/>
                </a:lnTo>
              </a:path>
            </a:pathLst>
          </a:custGeom>
          <a:ln w="16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" name="object 13"/>
          <p:cNvSpPr txBox="1"/>
          <p:nvPr/>
        </p:nvSpPr>
        <p:spPr>
          <a:xfrm>
            <a:off x="2340313" y="4587615"/>
            <a:ext cx="749140" cy="464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7000"/>
              </a:lnSpc>
            </a:pPr>
            <a:r>
              <a:rPr sz="1405" b="1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确定</a:t>
            </a:r>
            <a:r>
              <a:rPr sz="1405" b="1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组织 挑</a:t>
            </a:r>
            <a:r>
              <a:rPr sz="1405" b="1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选职</a:t>
            </a: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位</a:t>
            </a:r>
            <a:endParaRPr sz="140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77200" y="4922080"/>
            <a:ext cx="1296744" cy="231140"/>
          </a:xfrm>
          <a:prstGeom prst="rect">
            <a:avLst/>
          </a:prstGeom>
        </p:spPr>
        <p:txBody>
          <a:bodyPr vert="horz" wrap="square" lIns="0" tIns="1497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成立评</a:t>
            </a:r>
            <a:r>
              <a:rPr sz="1405" b="1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估</a:t>
            </a: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委员会</a:t>
            </a:r>
            <a:endParaRPr sz="140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08286" y="4244956"/>
            <a:ext cx="753171" cy="231140"/>
          </a:xfrm>
          <a:prstGeom prst="rect">
            <a:avLst/>
          </a:prstGeom>
        </p:spPr>
        <p:txBody>
          <a:bodyPr vert="horz" wrap="square" lIns="0" tIns="1497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进行评估</a:t>
            </a:r>
            <a:endParaRPr sz="140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76341" y="2854635"/>
            <a:ext cx="1296744" cy="464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1150" marR="5080" indent="-299085">
              <a:lnSpc>
                <a:spcPct val="107000"/>
              </a:lnSpc>
            </a:pP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收集组</a:t>
            </a:r>
            <a:r>
              <a:rPr sz="1405" b="1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织</a:t>
            </a:r>
            <a:r>
              <a:rPr sz="1405" b="1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信息与 </a:t>
            </a:r>
            <a:r>
              <a:rPr sz="1405" b="1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职</a:t>
            </a: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位描述</a:t>
            </a:r>
            <a:endParaRPr sz="140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87267" y="2784179"/>
            <a:ext cx="929947" cy="231140"/>
          </a:xfrm>
          <a:prstGeom prst="rect">
            <a:avLst/>
          </a:prstGeom>
        </p:spPr>
        <p:txBody>
          <a:bodyPr vert="horz" wrap="square" lIns="0" tIns="1497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5" b="1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沟通</a:t>
            </a: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与</a:t>
            </a:r>
            <a:r>
              <a:rPr sz="1405" b="1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培</a:t>
            </a: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训</a:t>
            </a:r>
            <a:endParaRPr sz="140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491027" y="2433640"/>
            <a:ext cx="250481" cy="235585"/>
          </a:xfrm>
          <a:prstGeom prst="rect">
            <a:avLst/>
          </a:prstGeom>
          <a:solidFill>
            <a:srgbClr val="5B9AD4"/>
          </a:solidFill>
        </p:spPr>
        <p:txBody>
          <a:bodyPr vert="horz" wrap="square" lIns="0" tIns="41458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sz="127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6</a:t>
            </a:r>
            <a:endParaRPr sz="127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092477" y="2582892"/>
            <a:ext cx="1398663" cy="1387723"/>
          </a:xfrm>
          <a:custGeom>
            <a:avLst/>
            <a:gdLst/>
            <a:ahLst/>
            <a:cxnLst/>
            <a:rect l="l" t="t" r="r" b="b"/>
            <a:pathLst>
              <a:path w="1542415" h="1530350">
                <a:moveTo>
                  <a:pt x="0" y="1530095"/>
                </a:moveTo>
                <a:lnTo>
                  <a:pt x="1542288" y="0"/>
                </a:lnTo>
              </a:path>
            </a:pathLst>
          </a:custGeom>
          <a:ln w="16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0" name="object 20"/>
          <p:cNvSpPr txBox="1"/>
          <p:nvPr/>
        </p:nvSpPr>
        <p:spPr>
          <a:xfrm>
            <a:off x="9421452" y="2853298"/>
            <a:ext cx="1114209" cy="452755"/>
          </a:xfrm>
          <a:prstGeom prst="rect">
            <a:avLst/>
          </a:prstGeom>
        </p:spPr>
        <p:txBody>
          <a:bodyPr vert="horz" wrap="square" lIns="0" tIns="10940" rIns="0" bIns="0" rtlCol="0">
            <a:spAutoFit/>
          </a:bodyPr>
          <a:lstStyle/>
          <a:p>
            <a:pPr marL="314325" marR="5080" indent="-302260">
              <a:lnSpc>
                <a:spcPct val="102000"/>
              </a:lnSpc>
              <a:spcBef>
                <a:spcPts val="95"/>
              </a:spcBef>
            </a:pP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确认评</a:t>
            </a:r>
            <a:r>
              <a:rPr sz="1405" b="1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估</a:t>
            </a:r>
            <a:r>
              <a:rPr sz="1405" b="1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结果 </a:t>
            </a:r>
            <a:r>
              <a:rPr sz="1405" b="1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并应</a:t>
            </a: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用</a:t>
            </a:r>
            <a:endParaRPr sz="140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22" name="图形 21">
            <a:extLst>
              <a:ext uri="{FF2B5EF4-FFF2-40B4-BE49-F238E27FC236}">
                <a16:creationId xmlns:a16="http://schemas.microsoft.com/office/drawing/2014/main" id="{1B28EBB7-7F93-4478-9499-7C4181DE01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  <p:sp>
        <p:nvSpPr>
          <p:cNvPr id="24" name="Oval 7">
            <a:extLst>
              <a:ext uri="{FF2B5EF4-FFF2-40B4-BE49-F238E27FC236}">
                <a16:creationId xmlns:a16="http://schemas.microsoft.com/office/drawing/2014/main" id="{D0A3BE90-867C-4140-837E-A5B05F57384B}"/>
              </a:ext>
            </a:extLst>
          </p:cNvPr>
          <p:cNvSpPr/>
          <p:nvPr/>
        </p:nvSpPr>
        <p:spPr>
          <a:xfrm>
            <a:off x="515938" y="447820"/>
            <a:ext cx="412966" cy="412966"/>
          </a:xfrm>
          <a:prstGeom prst="ellipse">
            <a:avLst/>
          </a:prstGeom>
          <a:noFill/>
          <a:ln w="6350">
            <a:solidFill>
              <a:srgbClr val="397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en-US" sz="2800" dirty="0">
              <a:solidFill>
                <a:srgbClr val="397F52"/>
              </a:solidFill>
              <a:latin typeface="Calibri" panose="020F0502020204030204"/>
            </a:endParaRPr>
          </a:p>
        </p:txBody>
      </p:sp>
      <p:sp>
        <p:nvSpPr>
          <p:cNvPr id="26" name="Freeform 5">
            <a:extLst>
              <a:ext uri="{FF2B5EF4-FFF2-40B4-BE49-F238E27FC236}">
                <a16:creationId xmlns:a16="http://schemas.microsoft.com/office/drawing/2014/main" id="{A5AC589E-89DB-4737-A13F-3FF347B9956F}"/>
              </a:ext>
            </a:extLst>
          </p:cNvPr>
          <p:cNvSpPr>
            <a:spLocks noEditPoints="1"/>
          </p:cNvSpPr>
          <p:nvPr/>
        </p:nvSpPr>
        <p:spPr bwMode="auto">
          <a:xfrm>
            <a:off x="641315" y="573927"/>
            <a:ext cx="162213" cy="160752"/>
          </a:xfrm>
          <a:custGeom>
            <a:avLst/>
            <a:gdLst>
              <a:gd name="T0" fmla="*/ 975 w 1652"/>
              <a:gd name="T1" fmla="*/ 1639 h 1639"/>
              <a:gd name="T2" fmla="*/ 901 w 1652"/>
              <a:gd name="T3" fmla="*/ 1564 h 1639"/>
              <a:gd name="T4" fmla="*/ 901 w 1652"/>
              <a:gd name="T5" fmla="*/ 731 h 1639"/>
              <a:gd name="T6" fmla="*/ 920 w 1652"/>
              <a:gd name="T7" fmla="*/ 681 h 1639"/>
              <a:gd name="T8" fmla="*/ 1404 w 1652"/>
              <a:gd name="T9" fmla="*/ 149 h 1639"/>
              <a:gd name="T10" fmla="*/ 249 w 1652"/>
              <a:gd name="T11" fmla="*/ 149 h 1639"/>
              <a:gd name="T12" fmla="*/ 732 w 1652"/>
              <a:gd name="T13" fmla="*/ 681 h 1639"/>
              <a:gd name="T14" fmla="*/ 752 w 1652"/>
              <a:gd name="T15" fmla="*/ 731 h 1639"/>
              <a:gd name="T16" fmla="*/ 752 w 1652"/>
              <a:gd name="T17" fmla="*/ 1266 h 1639"/>
              <a:gd name="T18" fmla="*/ 677 w 1652"/>
              <a:gd name="T19" fmla="*/ 1341 h 1639"/>
              <a:gd name="T20" fmla="*/ 603 w 1652"/>
              <a:gd name="T21" fmla="*/ 1266 h 1639"/>
              <a:gd name="T22" fmla="*/ 603 w 1652"/>
              <a:gd name="T23" fmla="*/ 760 h 1639"/>
              <a:gd name="T24" fmla="*/ 25 w 1652"/>
              <a:gd name="T25" fmla="*/ 125 h 1639"/>
              <a:gd name="T26" fmla="*/ 12 w 1652"/>
              <a:gd name="T27" fmla="*/ 45 h 1639"/>
              <a:gd name="T28" fmla="*/ 80 w 1652"/>
              <a:gd name="T29" fmla="*/ 0 h 1639"/>
              <a:gd name="T30" fmla="*/ 1572 w 1652"/>
              <a:gd name="T31" fmla="*/ 0 h 1639"/>
              <a:gd name="T32" fmla="*/ 1640 w 1652"/>
              <a:gd name="T33" fmla="*/ 45 h 1639"/>
              <a:gd name="T34" fmla="*/ 1627 w 1652"/>
              <a:gd name="T35" fmla="*/ 125 h 1639"/>
              <a:gd name="T36" fmla="*/ 1050 w 1652"/>
              <a:gd name="T37" fmla="*/ 760 h 1639"/>
              <a:gd name="T38" fmla="*/ 1050 w 1652"/>
              <a:gd name="T39" fmla="*/ 1564 h 1639"/>
              <a:gd name="T40" fmla="*/ 975 w 1652"/>
              <a:gd name="T41" fmla="*/ 1639 h 1639"/>
              <a:gd name="T42" fmla="*/ 975 w 1652"/>
              <a:gd name="T43" fmla="*/ 1639 h 1639"/>
              <a:gd name="T44" fmla="*/ 975 w 1652"/>
              <a:gd name="T45" fmla="*/ 1639 h 1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52" h="1639">
                <a:moveTo>
                  <a:pt x="975" y="1639"/>
                </a:moveTo>
                <a:cubicBezTo>
                  <a:pt x="934" y="1639"/>
                  <a:pt x="901" y="1605"/>
                  <a:pt x="901" y="1564"/>
                </a:cubicBezTo>
                <a:cubicBezTo>
                  <a:pt x="901" y="731"/>
                  <a:pt x="901" y="731"/>
                  <a:pt x="901" y="731"/>
                </a:cubicBezTo>
                <a:cubicBezTo>
                  <a:pt x="901" y="713"/>
                  <a:pt x="908" y="695"/>
                  <a:pt x="920" y="681"/>
                </a:cubicBezTo>
                <a:cubicBezTo>
                  <a:pt x="1404" y="149"/>
                  <a:pt x="1404" y="149"/>
                  <a:pt x="1404" y="149"/>
                </a:cubicBezTo>
                <a:cubicBezTo>
                  <a:pt x="249" y="149"/>
                  <a:pt x="249" y="149"/>
                  <a:pt x="249" y="149"/>
                </a:cubicBezTo>
                <a:cubicBezTo>
                  <a:pt x="732" y="681"/>
                  <a:pt x="732" y="681"/>
                  <a:pt x="732" y="681"/>
                </a:cubicBezTo>
                <a:cubicBezTo>
                  <a:pt x="745" y="695"/>
                  <a:pt x="752" y="713"/>
                  <a:pt x="752" y="731"/>
                </a:cubicBezTo>
                <a:cubicBezTo>
                  <a:pt x="752" y="1266"/>
                  <a:pt x="752" y="1266"/>
                  <a:pt x="752" y="1266"/>
                </a:cubicBezTo>
                <a:cubicBezTo>
                  <a:pt x="752" y="1307"/>
                  <a:pt x="718" y="1341"/>
                  <a:pt x="677" y="1341"/>
                </a:cubicBezTo>
                <a:cubicBezTo>
                  <a:pt x="636" y="1341"/>
                  <a:pt x="603" y="1307"/>
                  <a:pt x="603" y="1266"/>
                </a:cubicBezTo>
                <a:cubicBezTo>
                  <a:pt x="603" y="760"/>
                  <a:pt x="603" y="760"/>
                  <a:pt x="603" y="760"/>
                </a:cubicBezTo>
                <a:cubicBezTo>
                  <a:pt x="25" y="125"/>
                  <a:pt x="25" y="125"/>
                  <a:pt x="25" y="125"/>
                </a:cubicBezTo>
                <a:cubicBezTo>
                  <a:pt x="6" y="103"/>
                  <a:pt x="0" y="72"/>
                  <a:pt x="12" y="45"/>
                </a:cubicBezTo>
                <a:cubicBezTo>
                  <a:pt x="24" y="18"/>
                  <a:pt x="51" y="0"/>
                  <a:pt x="80" y="0"/>
                </a:cubicBezTo>
                <a:cubicBezTo>
                  <a:pt x="1572" y="0"/>
                  <a:pt x="1572" y="0"/>
                  <a:pt x="1572" y="0"/>
                </a:cubicBezTo>
                <a:cubicBezTo>
                  <a:pt x="1602" y="0"/>
                  <a:pt x="1628" y="18"/>
                  <a:pt x="1640" y="45"/>
                </a:cubicBezTo>
                <a:cubicBezTo>
                  <a:pt x="1652" y="72"/>
                  <a:pt x="1647" y="103"/>
                  <a:pt x="1627" y="125"/>
                </a:cubicBezTo>
                <a:cubicBezTo>
                  <a:pt x="1050" y="760"/>
                  <a:pt x="1050" y="760"/>
                  <a:pt x="1050" y="760"/>
                </a:cubicBezTo>
                <a:cubicBezTo>
                  <a:pt x="1050" y="1564"/>
                  <a:pt x="1050" y="1564"/>
                  <a:pt x="1050" y="1564"/>
                </a:cubicBezTo>
                <a:cubicBezTo>
                  <a:pt x="1050" y="1605"/>
                  <a:pt x="1016" y="1639"/>
                  <a:pt x="975" y="1639"/>
                </a:cubicBezTo>
                <a:close/>
                <a:moveTo>
                  <a:pt x="975" y="1639"/>
                </a:moveTo>
                <a:cubicBezTo>
                  <a:pt x="975" y="1639"/>
                  <a:pt x="975" y="1639"/>
                  <a:pt x="975" y="1639"/>
                </a:cubicBezTo>
              </a:path>
            </a:pathLst>
          </a:custGeom>
          <a:solidFill>
            <a:srgbClr val="397F5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A5266949-F0F0-4168-982B-90D9CCC56FC0}"/>
              </a:ext>
            </a:extLst>
          </p:cNvPr>
          <p:cNvSpPr/>
          <p:nvPr/>
        </p:nvSpPr>
        <p:spPr>
          <a:xfrm>
            <a:off x="984061" y="408646"/>
            <a:ext cx="61158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岗位价值评估流程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小米兰亭" panose="03000502000000000000" pitchFamily="66" charset="-122"/>
              <a:ea typeface="小米兰亭" panose="03000502000000000000" pitchFamily="66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20452" y="2537150"/>
            <a:ext cx="285606" cy="1912620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 marR="5080" algn="just">
              <a:lnSpc>
                <a:spcPct val="101000"/>
              </a:lnSpc>
              <a:spcBef>
                <a:spcPts val="105"/>
              </a:spcBef>
            </a:pPr>
            <a:r>
              <a:rPr sz="2040" b="1" spc="2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岗 位 价 值 评 估</a:t>
            </a:r>
            <a:endParaRPr sz="204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392416" y="2006613"/>
            <a:ext cx="2561241" cy="3090419"/>
          </a:xfrm>
          <a:custGeom>
            <a:avLst/>
            <a:gdLst/>
            <a:ahLst/>
            <a:cxnLst/>
            <a:rect l="l" t="t" r="r" b="b"/>
            <a:pathLst>
              <a:path w="2824479" h="3408045">
                <a:moveTo>
                  <a:pt x="0" y="3407664"/>
                </a:moveTo>
                <a:lnTo>
                  <a:pt x="1411224" y="0"/>
                </a:lnTo>
                <a:lnTo>
                  <a:pt x="2823971" y="3407664"/>
                </a:lnTo>
                <a:lnTo>
                  <a:pt x="0" y="3407664"/>
                </a:lnTo>
                <a:close/>
              </a:path>
            </a:pathLst>
          </a:custGeom>
          <a:ln w="16764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" name="object 4"/>
          <p:cNvSpPr txBox="1"/>
          <p:nvPr/>
        </p:nvSpPr>
        <p:spPr>
          <a:xfrm>
            <a:off x="4609477" y="2406887"/>
            <a:ext cx="113436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dirty="0">
                <a:latin typeface="Arial" panose="020B0604020202020204"/>
                <a:cs typeface="Arial" panose="020B0604020202020204"/>
              </a:rPr>
              <a:t>L</a:t>
            </a:r>
            <a:endParaRPr sz="127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36211" y="2879563"/>
            <a:ext cx="257391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spc="5" dirty="0">
                <a:latin typeface="Arial" panose="020B0604020202020204"/>
                <a:cs typeface="Arial" panose="020B0604020202020204"/>
              </a:rPr>
              <a:t>L</a:t>
            </a:r>
            <a:r>
              <a:rPr sz="1270" spc="-5" dirty="0">
                <a:latin typeface="Arial" panose="020B0604020202020204"/>
                <a:cs typeface="Arial" panose="020B0604020202020204"/>
              </a:rPr>
              <a:t>-</a:t>
            </a:r>
            <a:r>
              <a:rPr sz="1270" dirty="0">
                <a:latin typeface="Arial" panose="020B0604020202020204"/>
                <a:cs typeface="Arial" panose="020B0604020202020204"/>
              </a:rPr>
              <a:t>1</a:t>
            </a:r>
            <a:endParaRPr sz="1270">
              <a:latin typeface="Arial" panose="020B0604020202020204"/>
              <a:cs typeface="Arial" panose="020B060402020202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36211" y="3350817"/>
            <a:ext cx="257391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spc="5" dirty="0">
                <a:latin typeface="Arial" panose="020B0604020202020204"/>
                <a:cs typeface="Arial" panose="020B0604020202020204"/>
              </a:rPr>
              <a:t>L</a:t>
            </a:r>
            <a:r>
              <a:rPr sz="1270" spc="-5" dirty="0">
                <a:latin typeface="Arial" panose="020B0604020202020204"/>
                <a:cs typeface="Arial" panose="020B0604020202020204"/>
              </a:rPr>
              <a:t>-</a:t>
            </a:r>
            <a:r>
              <a:rPr sz="1270" dirty="0">
                <a:latin typeface="Arial" panose="020B0604020202020204"/>
                <a:cs typeface="Arial" panose="020B0604020202020204"/>
              </a:rPr>
              <a:t>2</a:t>
            </a:r>
            <a:endParaRPr sz="1270">
              <a:latin typeface="Arial" panose="020B0604020202020204"/>
              <a:cs typeface="Arial" panose="020B060402020202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36211" y="3824834"/>
            <a:ext cx="257391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spc="5" dirty="0">
                <a:latin typeface="Arial" panose="020B0604020202020204"/>
                <a:cs typeface="Arial" panose="020B0604020202020204"/>
              </a:rPr>
              <a:t>L</a:t>
            </a:r>
            <a:r>
              <a:rPr sz="1270" spc="-5" dirty="0">
                <a:latin typeface="Arial" panose="020B0604020202020204"/>
                <a:cs typeface="Arial" panose="020B0604020202020204"/>
              </a:rPr>
              <a:t>-</a:t>
            </a:r>
            <a:r>
              <a:rPr sz="1270" dirty="0">
                <a:latin typeface="Arial" panose="020B0604020202020204"/>
                <a:cs typeface="Arial" panose="020B0604020202020204"/>
              </a:rPr>
              <a:t>3</a:t>
            </a:r>
            <a:endParaRPr sz="1270">
              <a:latin typeface="Arial" panose="020B0604020202020204"/>
              <a:cs typeface="Arial" panose="020B060402020202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36211" y="4297431"/>
            <a:ext cx="257391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spc="5" dirty="0">
                <a:latin typeface="Arial" panose="020B0604020202020204"/>
                <a:cs typeface="Arial" panose="020B0604020202020204"/>
              </a:rPr>
              <a:t>L</a:t>
            </a:r>
            <a:r>
              <a:rPr sz="1270" spc="-5" dirty="0">
                <a:latin typeface="Arial" panose="020B0604020202020204"/>
                <a:cs typeface="Arial" panose="020B0604020202020204"/>
              </a:rPr>
              <a:t>-</a:t>
            </a:r>
            <a:r>
              <a:rPr sz="1270" dirty="0">
                <a:latin typeface="Arial" panose="020B0604020202020204"/>
                <a:cs typeface="Arial" panose="020B0604020202020204"/>
              </a:rPr>
              <a:t>4</a:t>
            </a:r>
            <a:endParaRPr sz="1270">
              <a:latin typeface="Arial" panose="020B0604020202020204"/>
              <a:cs typeface="Arial" panose="020B060402020202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36211" y="4770116"/>
            <a:ext cx="257391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spc="5" dirty="0">
                <a:latin typeface="Arial" panose="020B0604020202020204"/>
                <a:cs typeface="Arial" panose="020B0604020202020204"/>
              </a:rPr>
              <a:t>L</a:t>
            </a:r>
            <a:r>
              <a:rPr sz="1270" spc="-5" dirty="0">
                <a:latin typeface="Arial" panose="020B0604020202020204"/>
                <a:cs typeface="Arial" panose="020B0604020202020204"/>
              </a:rPr>
              <a:t>-</a:t>
            </a:r>
            <a:r>
              <a:rPr sz="1270" dirty="0">
                <a:latin typeface="Arial" panose="020B0604020202020204"/>
                <a:cs typeface="Arial" panose="020B0604020202020204"/>
              </a:rPr>
              <a:t>5</a:t>
            </a:r>
            <a:endParaRPr sz="127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95723" y="2671338"/>
            <a:ext cx="552786" cy="2879"/>
          </a:xfrm>
          <a:custGeom>
            <a:avLst/>
            <a:gdLst/>
            <a:ahLst/>
            <a:cxnLst/>
            <a:rect l="l" t="t" r="r" b="b"/>
            <a:pathLst>
              <a:path w="609600" h="3175">
                <a:moveTo>
                  <a:pt x="0" y="3048"/>
                </a:moveTo>
                <a:lnTo>
                  <a:pt x="609600" y="0"/>
                </a:lnTo>
              </a:path>
            </a:pathLst>
          </a:custGeom>
          <a:ln w="13716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" name="object 11"/>
          <p:cNvSpPr/>
          <p:nvPr/>
        </p:nvSpPr>
        <p:spPr>
          <a:xfrm>
            <a:off x="4188428" y="3168845"/>
            <a:ext cx="967375" cy="0"/>
          </a:xfrm>
          <a:custGeom>
            <a:avLst/>
            <a:gdLst/>
            <a:ahLst/>
            <a:cxnLst/>
            <a:rect l="l" t="t" r="r" b="b"/>
            <a:pathLst>
              <a:path w="1066800">
                <a:moveTo>
                  <a:pt x="0" y="0"/>
                </a:moveTo>
                <a:lnTo>
                  <a:pt x="1066799" y="0"/>
                </a:lnTo>
              </a:path>
            </a:pathLst>
          </a:custGeom>
          <a:ln w="13716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" name="object 12"/>
          <p:cNvSpPr/>
          <p:nvPr/>
        </p:nvSpPr>
        <p:spPr>
          <a:xfrm>
            <a:off x="3983896" y="3653914"/>
            <a:ext cx="1368145" cy="0"/>
          </a:xfrm>
          <a:custGeom>
            <a:avLst/>
            <a:gdLst/>
            <a:ahLst/>
            <a:cxnLst/>
            <a:rect l="l" t="t" r="r" b="b"/>
            <a:pathLst>
              <a:path w="1508760">
                <a:moveTo>
                  <a:pt x="0" y="0"/>
                </a:moveTo>
                <a:lnTo>
                  <a:pt x="1508760" y="0"/>
                </a:lnTo>
              </a:path>
            </a:pathLst>
          </a:custGeom>
          <a:ln w="13716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" name="object 13"/>
          <p:cNvSpPr/>
          <p:nvPr/>
        </p:nvSpPr>
        <p:spPr>
          <a:xfrm>
            <a:off x="3791803" y="4122400"/>
            <a:ext cx="1755095" cy="9789"/>
          </a:xfrm>
          <a:custGeom>
            <a:avLst/>
            <a:gdLst/>
            <a:ahLst/>
            <a:cxnLst/>
            <a:rect l="l" t="t" r="r" b="b"/>
            <a:pathLst>
              <a:path w="1935479" h="10795">
                <a:moveTo>
                  <a:pt x="0" y="0"/>
                </a:moveTo>
                <a:lnTo>
                  <a:pt x="1935480" y="10667"/>
                </a:lnTo>
              </a:path>
            </a:pathLst>
          </a:custGeom>
          <a:ln w="13716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4" name="object 14"/>
          <p:cNvSpPr/>
          <p:nvPr/>
        </p:nvSpPr>
        <p:spPr>
          <a:xfrm>
            <a:off x="3583127" y="4611616"/>
            <a:ext cx="2171412" cy="0"/>
          </a:xfrm>
          <a:custGeom>
            <a:avLst/>
            <a:gdLst/>
            <a:ahLst/>
            <a:cxnLst/>
            <a:rect l="l" t="t" r="r" b="b"/>
            <a:pathLst>
              <a:path w="2394585">
                <a:moveTo>
                  <a:pt x="0" y="0"/>
                </a:moveTo>
                <a:lnTo>
                  <a:pt x="2394204" y="0"/>
                </a:lnTo>
              </a:path>
            </a:pathLst>
          </a:custGeom>
          <a:ln w="13716">
            <a:solidFill>
              <a:srgbClr val="5B9AD4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5" name="object 15"/>
          <p:cNvSpPr txBox="1"/>
          <p:nvPr/>
        </p:nvSpPr>
        <p:spPr>
          <a:xfrm>
            <a:off x="6877234" y="1749074"/>
            <a:ext cx="1316897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典型职位选择比例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24857" y="1749074"/>
            <a:ext cx="670253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职位数量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483680" y="1749074"/>
            <a:ext cx="993287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典型职位数量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31101" y="2355806"/>
            <a:ext cx="508448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高管层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21469" y="2850509"/>
            <a:ext cx="670253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高级经理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03468" y="3345290"/>
            <a:ext cx="746261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经理</a:t>
            </a:r>
            <a:r>
              <a:rPr sz="1270" b="1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/</a:t>
            </a: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专家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03468" y="3839993"/>
            <a:ext cx="746261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主管</a:t>
            </a:r>
            <a:r>
              <a:rPr sz="1270" b="1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/</a:t>
            </a: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专员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03468" y="4334775"/>
            <a:ext cx="746261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领班</a:t>
            </a:r>
            <a:r>
              <a:rPr sz="1270" b="1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/</a:t>
            </a: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组长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31101" y="4830907"/>
            <a:ext cx="508448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操作者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331557" y="1730220"/>
            <a:ext cx="0" cy="3575258"/>
          </a:xfrm>
          <a:custGeom>
            <a:avLst/>
            <a:gdLst/>
            <a:ahLst/>
            <a:cxnLst/>
            <a:rect l="l" t="t" r="r" b="b"/>
            <a:pathLst>
              <a:path h="3942715">
                <a:moveTo>
                  <a:pt x="0" y="0"/>
                </a:moveTo>
                <a:lnTo>
                  <a:pt x="0" y="3942587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5" name="object 25"/>
          <p:cNvSpPr txBox="1"/>
          <p:nvPr/>
        </p:nvSpPr>
        <p:spPr>
          <a:xfrm>
            <a:off x="7173002" y="2166466"/>
            <a:ext cx="488294" cy="231140"/>
          </a:xfrm>
          <a:prstGeom prst="rect">
            <a:avLst/>
          </a:prstGeom>
        </p:spPr>
        <p:txBody>
          <a:bodyPr vert="horz" wrap="square" lIns="0" tIns="1497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5" spc="5" dirty="0">
                <a:latin typeface="Arial" panose="020B0604020202020204"/>
                <a:cs typeface="Arial" panose="020B0604020202020204"/>
              </a:rPr>
              <a:t>1</a:t>
            </a:r>
            <a:r>
              <a:rPr sz="1405" spc="20" dirty="0">
                <a:latin typeface="Arial" panose="020B0604020202020204"/>
                <a:cs typeface="Arial" panose="020B0604020202020204"/>
              </a:rPr>
              <a:t>0</a:t>
            </a:r>
            <a:r>
              <a:rPr sz="1405" spc="5" dirty="0">
                <a:latin typeface="Arial" panose="020B0604020202020204"/>
                <a:cs typeface="Arial" panose="020B0604020202020204"/>
              </a:rPr>
              <a:t>0</a:t>
            </a:r>
            <a:r>
              <a:rPr sz="1405" spc="30" dirty="0">
                <a:latin typeface="Arial" panose="020B0604020202020204"/>
                <a:cs typeface="Arial" panose="020B0604020202020204"/>
              </a:rPr>
              <a:t>%</a:t>
            </a:r>
            <a:endParaRPr sz="1405">
              <a:latin typeface="Arial" panose="020B0604020202020204"/>
              <a:cs typeface="Arial" panose="020B0604020202020204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222772" y="2655648"/>
            <a:ext cx="388102" cy="231140"/>
          </a:xfrm>
          <a:prstGeom prst="rect">
            <a:avLst/>
          </a:prstGeom>
        </p:spPr>
        <p:txBody>
          <a:bodyPr vert="horz" wrap="square" lIns="0" tIns="1497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5" spc="5" dirty="0">
                <a:latin typeface="Arial" panose="020B0604020202020204"/>
                <a:cs typeface="Arial" panose="020B0604020202020204"/>
              </a:rPr>
              <a:t>8</a:t>
            </a:r>
            <a:r>
              <a:rPr sz="1405" spc="20" dirty="0">
                <a:latin typeface="Arial" panose="020B0604020202020204"/>
                <a:cs typeface="Arial" panose="020B0604020202020204"/>
              </a:rPr>
              <a:t>0</a:t>
            </a:r>
            <a:r>
              <a:rPr sz="1405" spc="30" dirty="0">
                <a:latin typeface="Arial" panose="020B0604020202020204"/>
                <a:cs typeface="Arial" panose="020B0604020202020204"/>
              </a:rPr>
              <a:t>%</a:t>
            </a:r>
            <a:endParaRPr sz="1405">
              <a:latin typeface="Arial" panose="020B0604020202020204"/>
              <a:cs typeface="Arial" panose="020B0604020202020204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222772" y="3143495"/>
            <a:ext cx="388102" cy="231140"/>
          </a:xfrm>
          <a:prstGeom prst="rect">
            <a:avLst/>
          </a:prstGeom>
        </p:spPr>
        <p:txBody>
          <a:bodyPr vert="horz" wrap="square" lIns="0" tIns="1497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5" spc="5" dirty="0">
                <a:latin typeface="Arial" panose="020B0604020202020204"/>
                <a:cs typeface="Arial" panose="020B0604020202020204"/>
              </a:rPr>
              <a:t>6</a:t>
            </a:r>
            <a:r>
              <a:rPr sz="1405" spc="20" dirty="0">
                <a:latin typeface="Arial" panose="020B0604020202020204"/>
                <a:cs typeface="Arial" panose="020B0604020202020204"/>
              </a:rPr>
              <a:t>0</a:t>
            </a:r>
            <a:r>
              <a:rPr sz="1405" spc="30" dirty="0">
                <a:latin typeface="Arial" panose="020B0604020202020204"/>
                <a:cs typeface="Arial" panose="020B0604020202020204"/>
              </a:rPr>
              <a:t>%</a:t>
            </a:r>
            <a:endParaRPr sz="1405">
              <a:latin typeface="Arial" panose="020B0604020202020204"/>
              <a:cs typeface="Arial" panose="020B0604020202020204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222772" y="3634101"/>
            <a:ext cx="388102" cy="231140"/>
          </a:xfrm>
          <a:prstGeom prst="rect">
            <a:avLst/>
          </a:prstGeom>
        </p:spPr>
        <p:txBody>
          <a:bodyPr vert="horz" wrap="square" lIns="0" tIns="1497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5" spc="5" dirty="0">
                <a:latin typeface="Arial" panose="020B0604020202020204"/>
                <a:cs typeface="Arial" panose="020B0604020202020204"/>
              </a:rPr>
              <a:t>4</a:t>
            </a:r>
            <a:r>
              <a:rPr sz="1405" spc="20" dirty="0">
                <a:latin typeface="Arial" panose="020B0604020202020204"/>
                <a:cs typeface="Arial" panose="020B0604020202020204"/>
              </a:rPr>
              <a:t>0</a:t>
            </a:r>
            <a:r>
              <a:rPr sz="1405" spc="30" dirty="0">
                <a:latin typeface="Arial" panose="020B0604020202020204"/>
                <a:cs typeface="Arial" panose="020B0604020202020204"/>
              </a:rPr>
              <a:t>%</a:t>
            </a:r>
            <a:endParaRPr sz="1405">
              <a:latin typeface="Arial" panose="020B0604020202020204"/>
              <a:cs typeface="Arial" panose="020B0604020202020204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222772" y="4121948"/>
            <a:ext cx="388102" cy="231140"/>
          </a:xfrm>
          <a:prstGeom prst="rect">
            <a:avLst/>
          </a:prstGeom>
        </p:spPr>
        <p:txBody>
          <a:bodyPr vert="horz" wrap="square" lIns="0" tIns="1497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5" spc="5" dirty="0">
                <a:latin typeface="Arial" panose="020B0604020202020204"/>
                <a:cs typeface="Arial" panose="020B0604020202020204"/>
              </a:rPr>
              <a:t>2</a:t>
            </a:r>
            <a:r>
              <a:rPr sz="1405" spc="20" dirty="0">
                <a:latin typeface="Arial" panose="020B0604020202020204"/>
                <a:cs typeface="Arial" panose="020B0604020202020204"/>
              </a:rPr>
              <a:t>0</a:t>
            </a:r>
            <a:r>
              <a:rPr sz="1405" spc="30" dirty="0">
                <a:latin typeface="Arial" panose="020B0604020202020204"/>
                <a:cs typeface="Arial" panose="020B0604020202020204"/>
              </a:rPr>
              <a:t>%</a:t>
            </a:r>
            <a:endParaRPr sz="1405">
              <a:latin typeface="Arial" panose="020B0604020202020204"/>
              <a:cs typeface="Arial" panose="020B0604020202020204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222772" y="4612555"/>
            <a:ext cx="388102" cy="231140"/>
          </a:xfrm>
          <a:prstGeom prst="rect">
            <a:avLst/>
          </a:prstGeom>
        </p:spPr>
        <p:txBody>
          <a:bodyPr vert="horz" wrap="square" lIns="0" tIns="1497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5" spc="5" dirty="0">
                <a:latin typeface="Arial" panose="020B0604020202020204"/>
                <a:cs typeface="Arial" panose="020B0604020202020204"/>
              </a:rPr>
              <a:t>1</a:t>
            </a:r>
            <a:r>
              <a:rPr sz="1405" spc="20" dirty="0">
                <a:latin typeface="Arial" panose="020B0604020202020204"/>
                <a:cs typeface="Arial" panose="020B0604020202020204"/>
              </a:rPr>
              <a:t>0</a:t>
            </a:r>
            <a:r>
              <a:rPr sz="1405" spc="30" dirty="0">
                <a:latin typeface="Arial" panose="020B0604020202020204"/>
                <a:cs typeface="Arial" panose="020B0604020202020204"/>
              </a:rPr>
              <a:t>%</a:t>
            </a:r>
            <a:endParaRPr sz="1405">
              <a:latin typeface="Arial" panose="020B0604020202020204"/>
              <a:cs typeface="Arial" panose="020B0604020202020204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665522" y="2181612"/>
            <a:ext cx="379464" cy="2780665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585" dirty="0">
                <a:latin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80">
              <a:latin typeface="Times New Roman" panose="02020603050405020304"/>
              <a:cs typeface="Times New Roman" panose="02020603050405020304"/>
            </a:endParaRPr>
          </a:p>
          <a:p>
            <a:pPr marL="2540" algn="ctr">
              <a:lnSpc>
                <a:spcPct val="100000"/>
              </a:lnSpc>
            </a:pPr>
            <a:r>
              <a:rPr sz="1585" dirty="0">
                <a:latin typeface="微软雅黑" panose="020B0503020204020204" pitchFamily="34" charset="-122"/>
                <a:cs typeface="微软雅黑" panose="020B0503020204020204" pitchFamily="34" charset="-122"/>
              </a:rPr>
              <a:t>20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80">
              <a:latin typeface="Times New Roman" panose="02020603050405020304"/>
              <a:cs typeface="Times New Roman" panose="02020603050405020304"/>
            </a:endParaRPr>
          </a:p>
          <a:p>
            <a:pPr marL="2540" algn="ctr">
              <a:lnSpc>
                <a:spcPct val="100000"/>
              </a:lnSpc>
            </a:pPr>
            <a:r>
              <a:rPr sz="1585" dirty="0">
                <a:latin typeface="微软雅黑" panose="020B0503020204020204" pitchFamily="34" charset="-122"/>
                <a:cs typeface="微软雅黑" panose="020B0503020204020204" pitchFamily="34" charset="-122"/>
              </a:rPr>
              <a:t>75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80">
              <a:latin typeface="Times New Roman" panose="02020603050405020304"/>
              <a:cs typeface="Times New Roman" panose="02020603050405020304"/>
            </a:endParaRPr>
          </a:p>
          <a:p>
            <a:pPr algn="ctr">
              <a:lnSpc>
                <a:spcPct val="100000"/>
              </a:lnSpc>
            </a:pPr>
            <a:r>
              <a:rPr sz="1585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15</a:t>
            </a:r>
            <a:r>
              <a:rPr sz="1585" dirty="0"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80">
              <a:latin typeface="Times New Roman" panose="02020603050405020304"/>
              <a:cs typeface="Times New Roman" panose="02020603050405020304"/>
            </a:endParaRPr>
          </a:p>
          <a:p>
            <a:pPr algn="ctr">
              <a:lnSpc>
                <a:spcPct val="100000"/>
              </a:lnSpc>
            </a:pPr>
            <a:r>
              <a:rPr sz="1585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25</a:t>
            </a:r>
            <a:r>
              <a:rPr sz="1585" dirty="0"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80">
              <a:latin typeface="Times New Roman" panose="02020603050405020304"/>
              <a:cs typeface="Times New Roman" panose="02020603050405020304"/>
            </a:endParaRPr>
          </a:p>
          <a:p>
            <a:pPr algn="ctr">
              <a:lnSpc>
                <a:spcPct val="100000"/>
              </a:lnSpc>
            </a:pPr>
            <a:r>
              <a:rPr sz="1585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50</a:t>
            </a:r>
            <a:r>
              <a:rPr sz="1585" dirty="0"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941096" y="2192745"/>
            <a:ext cx="141651" cy="25527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85" dirty="0">
                <a:latin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881615" y="2681890"/>
            <a:ext cx="260846" cy="75946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85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sz="1585" dirty="0">
                <a:latin typeface="微软雅黑" panose="020B0503020204020204" pitchFamily="34" charset="-122"/>
                <a:cs typeface="微软雅黑" panose="020B0503020204020204" pitchFamily="34" charset="-122"/>
              </a:rPr>
              <a:t>6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8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</a:pPr>
            <a:r>
              <a:rPr sz="1585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4</a:t>
            </a:r>
            <a:r>
              <a:rPr sz="1585" dirty="0">
                <a:latin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881615" y="3660380"/>
            <a:ext cx="260846" cy="126492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85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6</a:t>
            </a:r>
            <a:r>
              <a:rPr sz="1585" dirty="0"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8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</a:pPr>
            <a:r>
              <a:rPr sz="1585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r>
              <a:rPr sz="1585" dirty="0"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8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</a:pPr>
            <a:r>
              <a:rPr sz="1585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r>
              <a:rPr sz="1585" dirty="0"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8519505" y="4911503"/>
            <a:ext cx="670253" cy="0"/>
          </a:xfrm>
          <a:custGeom>
            <a:avLst/>
            <a:gdLst/>
            <a:ahLst/>
            <a:cxnLst/>
            <a:rect l="l" t="t" r="r" b="b"/>
            <a:pathLst>
              <a:path w="739140">
                <a:moveTo>
                  <a:pt x="0" y="0"/>
                </a:moveTo>
                <a:lnTo>
                  <a:pt x="739140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6" name="object 36"/>
          <p:cNvSpPr/>
          <p:nvPr/>
        </p:nvSpPr>
        <p:spPr>
          <a:xfrm>
            <a:off x="9674828" y="4911503"/>
            <a:ext cx="670253" cy="0"/>
          </a:xfrm>
          <a:custGeom>
            <a:avLst/>
            <a:gdLst/>
            <a:ahLst/>
            <a:cxnLst/>
            <a:rect l="l" t="t" r="r" b="b"/>
            <a:pathLst>
              <a:path w="739140">
                <a:moveTo>
                  <a:pt x="0" y="0"/>
                </a:moveTo>
                <a:lnTo>
                  <a:pt x="739140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7" name="object 37"/>
          <p:cNvSpPr txBox="1"/>
          <p:nvPr/>
        </p:nvSpPr>
        <p:spPr>
          <a:xfrm>
            <a:off x="8606103" y="5051960"/>
            <a:ext cx="498659" cy="25527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85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100</a:t>
            </a:r>
            <a:r>
              <a:rPr sz="1585" dirty="0"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820739" y="5051960"/>
            <a:ext cx="379464" cy="25527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85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22</a:t>
            </a:r>
            <a:r>
              <a:rPr sz="1585" dirty="0">
                <a:latin typeface="微软雅黑" panose="020B0503020204020204" pitchFamily="34" charset="-122"/>
                <a:cs typeface="微软雅黑" panose="020B0503020204020204" pitchFamily="34" charset="-122"/>
              </a:rPr>
              <a:t>6</a:t>
            </a:r>
            <a:endParaRPr sz="158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080879" y="4894918"/>
            <a:ext cx="671980" cy="0"/>
          </a:xfrm>
          <a:custGeom>
            <a:avLst/>
            <a:gdLst/>
            <a:ahLst/>
            <a:cxnLst/>
            <a:rect l="l" t="t" r="r" b="b"/>
            <a:pathLst>
              <a:path w="741045">
                <a:moveTo>
                  <a:pt x="0" y="0"/>
                </a:moveTo>
                <a:lnTo>
                  <a:pt x="740664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0" name="object 40"/>
          <p:cNvSpPr txBox="1"/>
          <p:nvPr/>
        </p:nvSpPr>
        <p:spPr>
          <a:xfrm>
            <a:off x="7132653" y="5045087"/>
            <a:ext cx="570636" cy="231140"/>
          </a:xfrm>
          <a:prstGeom prst="rect">
            <a:avLst/>
          </a:prstGeom>
        </p:spPr>
        <p:txBody>
          <a:bodyPr vert="horz" wrap="square" lIns="0" tIns="1497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5" spc="30" dirty="0">
                <a:latin typeface="宋体" panose="02010600030101010101" pitchFamily="2" charset="-122"/>
                <a:cs typeface="宋体" panose="02010600030101010101" pitchFamily="2" charset="-122"/>
              </a:rPr>
              <a:t>±</a:t>
            </a:r>
            <a:r>
              <a:rPr sz="1405" spc="5" dirty="0">
                <a:latin typeface="Arial" panose="020B0604020202020204"/>
                <a:cs typeface="Arial" panose="020B0604020202020204"/>
              </a:rPr>
              <a:t>2</a:t>
            </a:r>
            <a:r>
              <a:rPr sz="1405" spc="20" dirty="0">
                <a:latin typeface="Arial" panose="020B0604020202020204"/>
                <a:cs typeface="Arial" panose="020B0604020202020204"/>
              </a:rPr>
              <a:t>5</a:t>
            </a:r>
            <a:r>
              <a:rPr sz="1405" spc="30" dirty="0">
                <a:latin typeface="Arial" panose="020B0604020202020204"/>
                <a:cs typeface="Arial" panose="020B0604020202020204"/>
              </a:rPr>
              <a:t>%</a:t>
            </a:r>
            <a:endParaRPr sz="1405">
              <a:latin typeface="Arial" panose="020B0604020202020204"/>
              <a:cs typeface="Arial" panose="020B0604020202020204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title"/>
          </p:nvPr>
        </p:nvSpPr>
        <p:spPr>
          <a:xfrm>
            <a:off x="2098413" y="1087195"/>
            <a:ext cx="3657600" cy="45148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选取典型岗位操作示例</a:t>
            </a:r>
          </a:p>
        </p:txBody>
      </p:sp>
      <p:sp>
        <p:nvSpPr>
          <p:cNvPr id="42" name="object 42"/>
          <p:cNvSpPr/>
          <p:nvPr/>
        </p:nvSpPr>
        <p:spPr>
          <a:xfrm>
            <a:off x="6399571" y="2385271"/>
            <a:ext cx="0" cy="2411528"/>
          </a:xfrm>
          <a:custGeom>
            <a:avLst/>
            <a:gdLst/>
            <a:ahLst/>
            <a:cxnLst/>
            <a:rect l="l" t="t" r="r" b="b"/>
            <a:pathLst>
              <a:path h="2659379">
                <a:moveTo>
                  <a:pt x="0" y="0"/>
                </a:moveTo>
                <a:lnTo>
                  <a:pt x="0" y="2659379"/>
                </a:lnTo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pic>
        <p:nvPicPr>
          <p:cNvPr id="44" name="图形 43">
            <a:extLst>
              <a:ext uri="{FF2B5EF4-FFF2-40B4-BE49-F238E27FC236}">
                <a16:creationId xmlns:a16="http://schemas.microsoft.com/office/drawing/2014/main" id="{BF985D9C-E4AD-41A2-BCC5-4C8BBE349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  <p:sp>
        <p:nvSpPr>
          <p:cNvPr id="46" name="Oval 7">
            <a:extLst>
              <a:ext uri="{FF2B5EF4-FFF2-40B4-BE49-F238E27FC236}">
                <a16:creationId xmlns:a16="http://schemas.microsoft.com/office/drawing/2014/main" id="{B23FB9BC-80E6-4DCF-BC57-D41594A075E1}"/>
              </a:ext>
            </a:extLst>
          </p:cNvPr>
          <p:cNvSpPr/>
          <p:nvPr/>
        </p:nvSpPr>
        <p:spPr>
          <a:xfrm>
            <a:off x="515938" y="447820"/>
            <a:ext cx="412966" cy="412966"/>
          </a:xfrm>
          <a:prstGeom prst="ellipse">
            <a:avLst/>
          </a:prstGeom>
          <a:noFill/>
          <a:ln w="6350">
            <a:solidFill>
              <a:srgbClr val="397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en-US" sz="2800" dirty="0">
              <a:solidFill>
                <a:srgbClr val="397F52"/>
              </a:solidFill>
              <a:latin typeface="Calibri" panose="020F0502020204030204"/>
            </a:endParaRPr>
          </a:p>
        </p:txBody>
      </p:sp>
      <p:sp>
        <p:nvSpPr>
          <p:cNvPr id="48" name="Freeform 5">
            <a:extLst>
              <a:ext uri="{FF2B5EF4-FFF2-40B4-BE49-F238E27FC236}">
                <a16:creationId xmlns:a16="http://schemas.microsoft.com/office/drawing/2014/main" id="{439F90D7-AC88-4917-83BB-0BDDE0A918B9}"/>
              </a:ext>
            </a:extLst>
          </p:cNvPr>
          <p:cNvSpPr>
            <a:spLocks noEditPoints="1"/>
          </p:cNvSpPr>
          <p:nvPr/>
        </p:nvSpPr>
        <p:spPr bwMode="auto">
          <a:xfrm>
            <a:off x="641315" y="573927"/>
            <a:ext cx="162213" cy="160752"/>
          </a:xfrm>
          <a:custGeom>
            <a:avLst/>
            <a:gdLst>
              <a:gd name="T0" fmla="*/ 975 w 1652"/>
              <a:gd name="T1" fmla="*/ 1639 h 1639"/>
              <a:gd name="T2" fmla="*/ 901 w 1652"/>
              <a:gd name="T3" fmla="*/ 1564 h 1639"/>
              <a:gd name="T4" fmla="*/ 901 w 1652"/>
              <a:gd name="T5" fmla="*/ 731 h 1639"/>
              <a:gd name="T6" fmla="*/ 920 w 1652"/>
              <a:gd name="T7" fmla="*/ 681 h 1639"/>
              <a:gd name="T8" fmla="*/ 1404 w 1652"/>
              <a:gd name="T9" fmla="*/ 149 h 1639"/>
              <a:gd name="T10" fmla="*/ 249 w 1652"/>
              <a:gd name="T11" fmla="*/ 149 h 1639"/>
              <a:gd name="T12" fmla="*/ 732 w 1652"/>
              <a:gd name="T13" fmla="*/ 681 h 1639"/>
              <a:gd name="T14" fmla="*/ 752 w 1652"/>
              <a:gd name="T15" fmla="*/ 731 h 1639"/>
              <a:gd name="T16" fmla="*/ 752 w 1652"/>
              <a:gd name="T17" fmla="*/ 1266 h 1639"/>
              <a:gd name="T18" fmla="*/ 677 w 1652"/>
              <a:gd name="T19" fmla="*/ 1341 h 1639"/>
              <a:gd name="T20" fmla="*/ 603 w 1652"/>
              <a:gd name="T21" fmla="*/ 1266 h 1639"/>
              <a:gd name="T22" fmla="*/ 603 w 1652"/>
              <a:gd name="T23" fmla="*/ 760 h 1639"/>
              <a:gd name="T24" fmla="*/ 25 w 1652"/>
              <a:gd name="T25" fmla="*/ 125 h 1639"/>
              <a:gd name="T26" fmla="*/ 12 w 1652"/>
              <a:gd name="T27" fmla="*/ 45 h 1639"/>
              <a:gd name="T28" fmla="*/ 80 w 1652"/>
              <a:gd name="T29" fmla="*/ 0 h 1639"/>
              <a:gd name="T30" fmla="*/ 1572 w 1652"/>
              <a:gd name="T31" fmla="*/ 0 h 1639"/>
              <a:gd name="T32" fmla="*/ 1640 w 1652"/>
              <a:gd name="T33" fmla="*/ 45 h 1639"/>
              <a:gd name="T34" fmla="*/ 1627 w 1652"/>
              <a:gd name="T35" fmla="*/ 125 h 1639"/>
              <a:gd name="T36" fmla="*/ 1050 w 1652"/>
              <a:gd name="T37" fmla="*/ 760 h 1639"/>
              <a:gd name="T38" fmla="*/ 1050 w 1652"/>
              <a:gd name="T39" fmla="*/ 1564 h 1639"/>
              <a:gd name="T40" fmla="*/ 975 w 1652"/>
              <a:gd name="T41" fmla="*/ 1639 h 1639"/>
              <a:gd name="T42" fmla="*/ 975 w 1652"/>
              <a:gd name="T43" fmla="*/ 1639 h 1639"/>
              <a:gd name="T44" fmla="*/ 975 w 1652"/>
              <a:gd name="T45" fmla="*/ 1639 h 1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52" h="1639">
                <a:moveTo>
                  <a:pt x="975" y="1639"/>
                </a:moveTo>
                <a:cubicBezTo>
                  <a:pt x="934" y="1639"/>
                  <a:pt x="901" y="1605"/>
                  <a:pt x="901" y="1564"/>
                </a:cubicBezTo>
                <a:cubicBezTo>
                  <a:pt x="901" y="731"/>
                  <a:pt x="901" y="731"/>
                  <a:pt x="901" y="731"/>
                </a:cubicBezTo>
                <a:cubicBezTo>
                  <a:pt x="901" y="713"/>
                  <a:pt x="908" y="695"/>
                  <a:pt x="920" y="681"/>
                </a:cubicBezTo>
                <a:cubicBezTo>
                  <a:pt x="1404" y="149"/>
                  <a:pt x="1404" y="149"/>
                  <a:pt x="1404" y="149"/>
                </a:cubicBezTo>
                <a:cubicBezTo>
                  <a:pt x="249" y="149"/>
                  <a:pt x="249" y="149"/>
                  <a:pt x="249" y="149"/>
                </a:cubicBezTo>
                <a:cubicBezTo>
                  <a:pt x="732" y="681"/>
                  <a:pt x="732" y="681"/>
                  <a:pt x="732" y="681"/>
                </a:cubicBezTo>
                <a:cubicBezTo>
                  <a:pt x="745" y="695"/>
                  <a:pt x="752" y="713"/>
                  <a:pt x="752" y="731"/>
                </a:cubicBezTo>
                <a:cubicBezTo>
                  <a:pt x="752" y="1266"/>
                  <a:pt x="752" y="1266"/>
                  <a:pt x="752" y="1266"/>
                </a:cubicBezTo>
                <a:cubicBezTo>
                  <a:pt x="752" y="1307"/>
                  <a:pt x="718" y="1341"/>
                  <a:pt x="677" y="1341"/>
                </a:cubicBezTo>
                <a:cubicBezTo>
                  <a:pt x="636" y="1341"/>
                  <a:pt x="603" y="1307"/>
                  <a:pt x="603" y="1266"/>
                </a:cubicBezTo>
                <a:cubicBezTo>
                  <a:pt x="603" y="760"/>
                  <a:pt x="603" y="760"/>
                  <a:pt x="603" y="760"/>
                </a:cubicBezTo>
                <a:cubicBezTo>
                  <a:pt x="25" y="125"/>
                  <a:pt x="25" y="125"/>
                  <a:pt x="25" y="125"/>
                </a:cubicBezTo>
                <a:cubicBezTo>
                  <a:pt x="6" y="103"/>
                  <a:pt x="0" y="72"/>
                  <a:pt x="12" y="45"/>
                </a:cubicBezTo>
                <a:cubicBezTo>
                  <a:pt x="24" y="18"/>
                  <a:pt x="51" y="0"/>
                  <a:pt x="80" y="0"/>
                </a:cubicBezTo>
                <a:cubicBezTo>
                  <a:pt x="1572" y="0"/>
                  <a:pt x="1572" y="0"/>
                  <a:pt x="1572" y="0"/>
                </a:cubicBezTo>
                <a:cubicBezTo>
                  <a:pt x="1602" y="0"/>
                  <a:pt x="1628" y="18"/>
                  <a:pt x="1640" y="45"/>
                </a:cubicBezTo>
                <a:cubicBezTo>
                  <a:pt x="1652" y="72"/>
                  <a:pt x="1647" y="103"/>
                  <a:pt x="1627" y="125"/>
                </a:cubicBezTo>
                <a:cubicBezTo>
                  <a:pt x="1050" y="760"/>
                  <a:pt x="1050" y="760"/>
                  <a:pt x="1050" y="760"/>
                </a:cubicBezTo>
                <a:cubicBezTo>
                  <a:pt x="1050" y="1564"/>
                  <a:pt x="1050" y="1564"/>
                  <a:pt x="1050" y="1564"/>
                </a:cubicBezTo>
                <a:cubicBezTo>
                  <a:pt x="1050" y="1605"/>
                  <a:pt x="1016" y="1639"/>
                  <a:pt x="975" y="1639"/>
                </a:cubicBezTo>
                <a:close/>
                <a:moveTo>
                  <a:pt x="975" y="1639"/>
                </a:moveTo>
                <a:cubicBezTo>
                  <a:pt x="975" y="1639"/>
                  <a:pt x="975" y="1639"/>
                  <a:pt x="975" y="1639"/>
                </a:cubicBezTo>
              </a:path>
            </a:pathLst>
          </a:custGeom>
          <a:solidFill>
            <a:srgbClr val="397F5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F7BEF44D-76CA-49EC-B618-03FFCB4597B6}"/>
              </a:ext>
            </a:extLst>
          </p:cNvPr>
          <p:cNvSpPr/>
          <p:nvPr/>
        </p:nvSpPr>
        <p:spPr>
          <a:xfrm>
            <a:off x="984061" y="408646"/>
            <a:ext cx="61158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岗位价值评估流程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小米兰亭" panose="03000502000000000000" pitchFamily="66" charset="-122"/>
              <a:ea typeface="小米兰亭" panose="03000502000000000000" pitchFamily="66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49A63"/>
              </a:gs>
              <a:gs pos="100000">
                <a:srgbClr val="2B6640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6715515" y="2310382"/>
            <a:ext cx="5154178" cy="4971511"/>
            <a:chOff x="8705175" y="708628"/>
            <a:chExt cx="408400" cy="393926"/>
          </a:xfrm>
          <a:solidFill>
            <a:schemeClr val="bg1">
              <a:alpha val="10000"/>
            </a:schemeClr>
          </a:solidFill>
        </p:grpSpPr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8705175" y="791951"/>
              <a:ext cx="210459" cy="310603"/>
            </a:xfrm>
            <a:custGeom>
              <a:avLst/>
              <a:gdLst>
                <a:gd name="T0" fmla="*/ 286 w 286"/>
                <a:gd name="T1" fmla="*/ 229 h 421"/>
                <a:gd name="T2" fmla="*/ 265 w 286"/>
                <a:gd name="T3" fmla="*/ 163 h 421"/>
                <a:gd name="T4" fmla="*/ 176 w 286"/>
                <a:gd name="T5" fmla="*/ 0 h 421"/>
                <a:gd name="T6" fmla="*/ 109 w 286"/>
                <a:gd name="T7" fmla="*/ 38 h 421"/>
                <a:gd name="T8" fmla="*/ 170 w 286"/>
                <a:gd name="T9" fmla="*/ 31 h 421"/>
                <a:gd name="T10" fmla="*/ 250 w 286"/>
                <a:gd name="T11" fmla="*/ 146 h 421"/>
                <a:gd name="T12" fmla="*/ 186 w 286"/>
                <a:gd name="T13" fmla="*/ 116 h 421"/>
                <a:gd name="T14" fmla="*/ 83 w 286"/>
                <a:gd name="T15" fmla="*/ 42 h 421"/>
                <a:gd name="T16" fmla="*/ 34 w 286"/>
                <a:gd name="T17" fmla="*/ 101 h 421"/>
                <a:gd name="T18" fmla="*/ 88 w 286"/>
                <a:gd name="T19" fmla="*/ 73 h 421"/>
                <a:gd name="T20" fmla="*/ 169 w 286"/>
                <a:gd name="T21" fmla="*/ 115 h 421"/>
                <a:gd name="T22" fmla="*/ 0 w 286"/>
                <a:gd name="T23" fmla="*/ 237 h 421"/>
                <a:gd name="T24" fmla="*/ 159 w 286"/>
                <a:gd name="T25" fmla="*/ 343 h 421"/>
                <a:gd name="T26" fmla="*/ 130 w 286"/>
                <a:gd name="T27" fmla="*/ 421 h 421"/>
                <a:gd name="T28" fmla="*/ 269 w 286"/>
                <a:gd name="T29" fmla="*/ 290 h 421"/>
                <a:gd name="T30" fmla="*/ 268 w 286"/>
                <a:gd name="T31" fmla="*/ 290 h 421"/>
                <a:gd name="T32" fmla="*/ 286 w 286"/>
                <a:gd name="T33" fmla="*/ 229 h 421"/>
                <a:gd name="T34" fmla="*/ 109 w 286"/>
                <a:gd name="T35" fmla="*/ 224 h 421"/>
                <a:gd name="T36" fmla="*/ 140 w 286"/>
                <a:gd name="T37" fmla="*/ 193 h 421"/>
                <a:gd name="T38" fmla="*/ 171 w 286"/>
                <a:gd name="T39" fmla="*/ 224 h 421"/>
                <a:gd name="T40" fmla="*/ 140 w 286"/>
                <a:gd name="T41" fmla="*/ 255 h 421"/>
                <a:gd name="T42" fmla="*/ 109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286" y="229"/>
                  </a:moveTo>
                  <a:cubicBezTo>
                    <a:pt x="286" y="204"/>
                    <a:pt x="278" y="182"/>
                    <a:pt x="265" y="163"/>
                  </a:cubicBezTo>
                  <a:cubicBezTo>
                    <a:pt x="258" y="137"/>
                    <a:pt x="229" y="39"/>
                    <a:pt x="176" y="0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109" y="38"/>
                    <a:pt x="158" y="57"/>
                    <a:pt x="170" y="31"/>
                  </a:cubicBezTo>
                  <a:cubicBezTo>
                    <a:pt x="180" y="8"/>
                    <a:pt x="232" y="88"/>
                    <a:pt x="250" y="146"/>
                  </a:cubicBezTo>
                  <a:cubicBezTo>
                    <a:pt x="233" y="130"/>
                    <a:pt x="211" y="119"/>
                    <a:pt x="186" y="116"/>
                  </a:cubicBezTo>
                  <a:cubicBezTo>
                    <a:pt x="159" y="86"/>
                    <a:pt x="121" y="53"/>
                    <a:pt x="83" y="42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87" y="101"/>
                    <a:pt x="88" y="73"/>
                  </a:cubicBezTo>
                  <a:cubicBezTo>
                    <a:pt x="90" y="54"/>
                    <a:pt x="132" y="81"/>
                    <a:pt x="169" y="115"/>
                  </a:cubicBezTo>
                  <a:cubicBezTo>
                    <a:pt x="106" y="117"/>
                    <a:pt x="0" y="175"/>
                    <a:pt x="0" y="237"/>
                  </a:cubicBezTo>
                  <a:cubicBezTo>
                    <a:pt x="0" y="296"/>
                    <a:pt x="95" y="337"/>
                    <a:pt x="159" y="343"/>
                  </a:cubicBezTo>
                  <a:cubicBezTo>
                    <a:pt x="154" y="395"/>
                    <a:pt x="130" y="421"/>
                    <a:pt x="130" y="421"/>
                  </a:cubicBezTo>
                  <a:cubicBezTo>
                    <a:pt x="228" y="375"/>
                    <a:pt x="269" y="290"/>
                    <a:pt x="269" y="290"/>
                  </a:cubicBezTo>
                  <a:cubicBezTo>
                    <a:pt x="268" y="290"/>
                    <a:pt x="268" y="290"/>
                    <a:pt x="268" y="290"/>
                  </a:cubicBezTo>
                  <a:cubicBezTo>
                    <a:pt x="280" y="273"/>
                    <a:pt x="286" y="252"/>
                    <a:pt x="286" y="229"/>
                  </a:cubicBezTo>
                  <a:moveTo>
                    <a:pt x="109" y="224"/>
                  </a:moveTo>
                  <a:cubicBezTo>
                    <a:pt x="109" y="207"/>
                    <a:pt x="123" y="193"/>
                    <a:pt x="140" y="193"/>
                  </a:cubicBezTo>
                  <a:cubicBezTo>
                    <a:pt x="157" y="193"/>
                    <a:pt x="171" y="207"/>
                    <a:pt x="171" y="224"/>
                  </a:cubicBezTo>
                  <a:cubicBezTo>
                    <a:pt x="171" y="241"/>
                    <a:pt x="157" y="255"/>
                    <a:pt x="140" y="255"/>
                  </a:cubicBezTo>
                  <a:cubicBezTo>
                    <a:pt x="123" y="255"/>
                    <a:pt x="109" y="241"/>
                    <a:pt x="109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8903116" y="708628"/>
              <a:ext cx="210459" cy="310603"/>
            </a:xfrm>
            <a:custGeom>
              <a:avLst/>
              <a:gdLst>
                <a:gd name="T0" fmla="*/ 0 w 286"/>
                <a:gd name="T1" fmla="*/ 229 h 421"/>
                <a:gd name="T2" fmla="*/ 21 w 286"/>
                <a:gd name="T3" fmla="*/ 163 h 421"/>
                <a:gd name="T4" fmla="*/ 110 w 286"/>
                <a:gd name="T5" fmla="*/ 0 h 421"/>
                <a:gd name="T6" fmla="*/ 177 w 286"/>
                <a:gd name="T7" fmla="*/ 38 h 421"/>
                <a:gd name="T8" fmla="*/ 116 w 286"/>
                <a:gd name="T9" fmla="*/ 30 h 421"/>
                <a:gd name="T10" fmla="*/ 36 w 286"/>
                <a:gd name="T11" fmla="*/ 146 h 421"/>
                <a:gd name="T12" fmla="*/ 100 w 286"/>
                <a:gd name="T13" fmla="*/ 116 h 421"/>
                <a:gd name="T14" fmla="*/ 203 w 286"/>
                <a:gd name="T15" fmla="*/ 42 h 421"/>
                <a:gd name="T16" fmla="*/ 252 w 286"/>
                <a:gd name="T17" fmla="*/ 101 h 421"/>
                <a:gd name="T18" fmla="*/ 198 w 286"/>
                <a:gd name="T19" fmla="*/ 72 h 421"/>
                <a:gd name="T20" fmla="*/ 117 w 286"/>
                <a:gd name="T21" fmla="*/ 115 h 421"/>
                <a:gd name="T22" fmla="*/ 286 w 286"/>
                <a:gd name="T23" fmla="*/ 237 h 421"/>
                <a:gd name="T24" fmla="*/ 127 w 286"/>
                <a:gd name="T25" fmla="*/ 342 h 421"/>
                <a:gd name="T26" fmla="*/ 156 w 286"/>
                <a:gd name="T27" fmla="*/ 421 h 421"/>
                <a:gd name="T28" fmla="*/ 17 w 286"/>
                <a:gd name="T29" fmla="*/ 290 h 421"/>
                <a:gd name="T30" fmla="*/ 18 w 286"/>
                <a:gd name="T31" fmla="*/ 290 h 421"/>
                <a:gd name="T32" fmla="*/ 0 w 286"/>
                <a:gd name="T33" fmla="*/ 229 h 421"/>
                <a:gd name="T34" fmla="*/ 177 w 286"/>
                <a:gd name="T35" fmla="*/ 224 h 421"/>
                <a:gd name="T36" fmla="*/ 146 w 286"/>
                <a:gd name="T37" fmla="*/ 193 h 421"/>
                <a:gd name="T38" fmla="*/ 115 w 286"/>
                <a:gd name="T39" fmla="*/ 224 h 421"/>
                <a:gd name="T40" fmla="*/ 146 w 286"/>
                <a:gd name="T41" fmla="*/ 254 h 421"/>
                <a:gd name="T42" fmla="*/ 177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0" y="229"/>
                  </a:moveTo>
                  <a:cubicBezTo>
                    <a:pt x="0" y="204"/>
                    <a:pt x="8" y="182"/>
                    <a:pt x="21" y="163"/>
                  </a:cubicBezTo>
                  <a:cubicBezTo>
                    <a:pt x="28" y="137"/>
                    <a:pt x="57" y="39"/>
                    <a:pt x="110" y="0"/>
                  </a:cubicBezTo>
                  <a:cubicBezTo>
                    <a:pt x="177" y="38"/>
                    <a:pt x="177" y="38"/>
                    <a:pt x="177" y="38"/>
                  </a:cubicBezTo>
                  <a:cubicBezTo>
                    <a:pt x="177" y="38"/>
                    <a:pt x="128" y="57"/>
                    <a:pt x="116" y="30"/>
                  </a:cubicBezTo>
                  <a:cubicBezTo>
                    <a:pt x="106" y="8"/>
                    <a:pt x="54" y="88"/>
                    <a:pt x="36" y="146"/>
                  </a:cubicBezTo>
                  <a:cubicBezTo>
                    <a:pt x="53" y="130"/>
                    <a:pt x="75" y="119"/>
                    <a:pt x="100" y="116"/>
                  </a:cubicBezTo>
                  <a:cubicBezTo>
                    <a:pt x="127" y="86"/>
                    <a:pt x="165" y="52"/>
                    <a:pt x="203" y="42"/>
                  </a:cubicBezTo>
                  <a:cubicBezTo>
                    <a:pt x="252" y="101"/>
                    <a:pt x="252" y="101"/>
                    <a:pt x="252" y="101"/>
                  </a:cubicBezTo>
                  <a:cubicBezTo>
                    <a:pt x="252" y="101"/>
                    <a:pt x="199" y="101"/>
                    <a:pt x="198" y="72"/>
                  </a:cubicBezTo>
                  <a:cubicBezTo>
                    <a:pt x="197" y="54"/>
                    <a:pt x="154" y="81"/>
                    <a:pt x="117" y="115"/>
                  </a:cubicBezTo>
                  <a:cubicBezTo>
                    <a:pt x="180" y="117"/>
                    <a:pt x="286" y="175"/>
                    <a:pt x="286" y="237"/>
                  </a:cubicBezTo>
                  <a:cubicBezTo>
                    <a:pt x="286" y="296"/>
                    <a:pt x="191" y="337"/>
                    <a:pt x="127" y="342"/>
                  </a:cubicBezTo>
                  <a:cubicBezTo>
                    <a:pt x="132" y="395"/>
                    <a:pt x="156" y="421"/>
                    <a:pt x="156" y="421"/>
                  </a:cubicBezTo>
                  <a:cubicBezTo>
                    <a:pt x="58" y="375"/>
                    <a:pt x="17" y="290"/>
                    <a:pt x="17" y="290"/>
                  </a:cubicBezTo>
                  <a:cubicBezTo>
                    <a:pt x="18" y="290"/>
                    <a:pt x="18" y="290"/>
                    <a:pt x="18" y="290"/>
                  </a:cubicBezTo>
                  <a:cubicBezTo>
                    <a:pt x="6" y="272"/>
                    <a:pt x="0" y="251"/>
                    <a:pt x="0" y="229"/>
                  </a:cubicBezTo>
                  <a:moveTo>
                    <a:pt x="177" y="224"/>
                  </a:moveTo>
                  <a:cubicBezTo>
                    <a:pt x="177" y="207"/>
                    <a:pt x="163" y="193"/>
                    <a:pt x="146" y="193"/>
                  </a:cubicBezTo>
                  <a:cubicBezTo>
                    <a:pt x="129" y="193"/>
                    <a:pt x="115" y="207"/>
                    <a:pt x="115" y="224"/>
                  </a:cubicBezTo>
                  <a:cubicBezTo>
                    <a:pt x="115" y="241"/>
                    <a:pt x="129" y="254"/>
                    <a:pt x="146" y="254"/>
                  </a:cubicBezTo>
                  <a:cubicBezTo>
                    <a:pt x="163" y="254"/>
                    <a:pt x="177" y="241"/>
                    <a:pt x="177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pic>
        <p:nvPicPr>
          <p:cNvPr id="11" name="图形 10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cxnSp>
        <p:nvCxnSpPr>
          <p:cNvPr id="12" name="直接连接符 11"/>
          <p:cNvCxnSpPr>
            <a:cxnSpLocks/>
          </p:cNvCxnSpPr>
          <p:nvPr/>
        </p:nvCxnSpPr>
        <p:spPr>
          <a:xfrm>
            <a:off x="1082811" y="3719060"/>
            <a:ext cx="6736715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1006611" y="2343190"/>
            <a:ext cx="80314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0" i="0" u="none" strike="noStrike" kern="1200" cap="none" spc="6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岗位价值评估课程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49A63"/>
              </a:gs>
              <a:gs pos="100000">
                <a:srgbClr val="2B6640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727580" y="2310382"/>
            <a:ext cx="5154178" cy="4971511"/>
            <a:chOff x="8705175" y="708628"/>
            <a:chExt cx="408400" cy="393926"/>
          </a:xfrm>
          <a:solidFill>
            <a:schemeClr val="bg1">
              <a:alpha val="10000"/>
            </a:schemeClr>
          </a:solidFill>
        </p:grpSpPr>
        <p:sp>
          <p:nvSpPr>
            <p:cNvPr id="10" name="Freeform 5"/>
            <p:cNvSpPr>
              <a:spLocks noEditPoints="1"/>
            </p:cNvSpPr>
            <p:nvPr/>
          </p:nvSpPr>
          <p:spPr bwMode="auto">
            <a:xfrm>
              <a:off x="8705175" y="791951"/>
              <a:ext cx="210459" cy="310603"/>
            </a:xfrm>
            <a:custGeom>
              <a:avLst/>
              <a:gdLst>
                <a:gd name="T0" fmla="*/ 286 w 286"/>
                <a:gd name="T1" fmla="*/ 229 h 421"/>
                <a:gd name="T2" fmla="*/ 265 w 286"/>
                <a:gd name="T3" fmla="*/ 163 h 421"/>
                <a:gd name="T4" fmla="*/ 176 w 286"/>
                <a:gd name="T5" fmla="*/ 0 h 421"/>
                <a:gd name="T6" fmla="*/ 109 w 286"/>
                <a:gd name="T7" fmla="*/ 38 h 421"/>
                <a:gd name="T8" fmla="*/ 170 w 286"/>
                <a:gd name="T9" fmla="*/ 31 h 421"/>
                <a:gd name="T10" fmla="*/ 250 w 286"/>
                <a:gd name="T11" fmla="*/ 146 h 421"/>
                <a:gd name="T12" fmla="*/ 186 w 286"/>
                <a:gd name="T13" fmla="*/ 116 h 421"/>
                <a:gd name="T14" fmla="*/ 83 w 286"/>
                <a:gd name="T15" fmla="*/ 42 h 421"/>
                <a:gd name="T16" fmla="*/ 34 w 286"/>
                <a:gd name="T17" fmla="*/ 101 h 421"/>
                <a:gd name="T18" fmla="*/ 88 w 286"/>
                <a:gd name="T19" fmla="*/ 73 h 421"/>
                <a:gd name="T20" fmla="*/ 169 w 286"/>
                <a:gd name="T21" fmla="*/ 115 h 421"/>
                <a:gd name="T22" fmla="*/ 0 w 286"/>
                <a:gd name="T23" fmla="*/ 237 h 421"/>
                <a:gd name="T24" fmla="*/ 159 w 286"/>
                <a:gd name="T25" fmla="*/ 343 h 421"/>
                <a:gd name="T26" fmla="*/ 130 w 286"/>
                <a:gd name="T27" fmla="*/ 421 h 421"/>
                <a:gd name="T28" fmla="*/ 269 w 286"/>
                <a:gd name="T29" fmla="*/ 290 h 421"/>
                <a:gd name="T30" fmla="*/ 268 w 286"/>
                <a:gd name="T31" fmla="*/ 290 h 421"/>
                <a:gd name="T32" fmla="*/ 286 w 286"/>
                <a:gd name="T33" fmla="*/ 229 h 421"/>
                <a:gd name="T34" fmla="*/ 109 w 286"/>
                <a:gd name="T35" fmla="*/ 224 h 421"/>
                <a:gd name="T36" fmla="*/ 140 w 286"/>
                <a:gd name="T37" fmla="*/ 193 h 421"/>
                <a:gd name="T38" fmla="*/ 171 w 286"/>
                <a:gd name="T39" fmla="*/ 224 h 421"/>
                <a:gd name="T40" fmla="*/ 140 w 286"/>
                <a:gd name="T41" fmla="*/ 255 h 421"/>
                <a:gd name="T42" fmla="*/ 109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286" y="229"/>
                  </a:moveTo>
                  <a:cubicBezTo>
                    <a:pt x="286" y="204"/>
                    <a:pt x="278" y="182"/>
                    <a:pt x="265" y="163"/>
                  </a:cubicBezTo>
                  <a:cubicBezTo>
                    <a:pt x="258" y="137"/>
                    <a:pt x="229" y="39"/>
                    <a:pt x="176" y="0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109" y="38"/>
                    <a:pt x="158" y="57"/>
                    <a:pt x="170" y="31"/>
                  </a:cubicBezTo>
                  <a:cubicBezTo>
                    <a:pt x="180" y="8"/>
                    <a:pt x="232" y="88"/>
                    <a:pt x="250" y="146"/>
                  </a:cubicBezTo>
                  <a:cubicBezTo>
                    <a:pt x="233" y="130"/>
                    <a:pt x="211" y="119"/>
                    <a:pt x="186" y="116"/>
                  </a:cubicBezTo>
                  <a:cubicBezTo>
                    <a:pt x="159" y="86"/>
                    <a:pt x="121" y="53"/>
                    <a:pt x="83" y="42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87" y="101"/>
                    <a:pt x="88" y="73"/>
                  </a:cubicBezTo>
                  <a:cubicBezTo>
                    <a:pt x="90" y="54"/>
                    <a:pt x="132" y="81"/>
                    <a:pt x="169" y="115"/>
                  </a:cubicBezTo>
                  <a:cubicBezTo>
                    <a:pt x="106" y="117"/>
                    <a:pt x="0" y="175"/>
                    <a:pt x="0" y="237"/>
                  </a:cubicBezTo>
                  <a:cubicBezTo>
                    <a:pt x="0" y="296"/>
                    <a:pt x="95" y="337"/>
                    <a:pt x="159" y="343"/>
                  </a:cubicBezTo>
                  <a:cubicBezTo>
                    <a:pt x="154" y="395"/>
                    <a:pt x="130" y="421"/>
                    <a:pt x="130" y="421"/>
                  </a:cubicBezTo>
                  <a:cubicBezTo>
                    <a:pt x="228" y="375"/>
                    <a:pt x="269" y="290"/>
                    <a:pt x="269" y="290"/>
                  </a:cubicBezTo>
                  <a:cubicBezTo>
                    <a:pt x="268" y="290"/>
                    <a:pt x="268" y="290"/>
                    <a:pt x="268" y="290"/>
                  </a:cubicBezTo>
                  <a:cubicBezTo>
                    <a:pt x="280" y="273"/>
                    <a:pt x="286" y="252"/>
                    <a:pt x="286" y="229"/>
                  </a:cubicBezTo>
                  <a:moveTo>
                    <a:pt x="109" y="224"/>
                  </a:moveTo>
                  <a:cubicBezTo>
                    <a:pt x="109" y="207"/>
                    <a:pt x="123" y="193"/>
                    <a:pt x="140" y="193"/>
                  </a:cubicBezTo>
                  <a:cubicBezTo>
                    <a:pt x="157" y="193"/>
                    <a:pt x="171" y="207"/>
                    <a:pt x="171" y="224"/>
                  </a:cubicBezTo>
                  <a:cubicBezTo>
                    <a:pt x="171" y="241"/>
                    <a:pt x="157" y="255"/>
                    <a:pt x="140" y="255"/>
                  </a:cubicBezTo>
                  <a:cubicBezTo>
                    <a:pt x="123" y="255"/>
                    <a:pt x="109" y="241"/>
                    <a:pt x="109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8903116" y="708628"/>
              <a:ext cx="210459" cy="310603"/>
            </a:xfrm>
            <a:custGeom>
              <a:avLst/>
              <a:gdLst>
                <a:gd name="T0" fmla="*/ 0 w 286"/>
                <a:gd name="T1" fmla="*/ 229 h 421"/>
                <a:gd name="T2" fmla="*/ 21 w 286"/>
                <a:gd name="T3" fmla="*/ 163 h 421"/>
                <a:gd name="T4" fmla="*/ 110 w 286"/>
                <a:gd name="T5" fmla="*/ 0 h 421"/>
                <a:gd name="T6" fmla="*/ 177 w 286"/>
                <a:gd name="T7" fmla="*/ 38 h 421"/>
                <a:gd name="T8" fmla="*/ 116 w 286"/>
                <a:gd name="T9" fmla="*/ 30 h 421"/>
                <a:gd name="T10" fmla="*/ 36 w 286"/>
                <a:gd name="T11" fmla="*/ 146 h 421"/>
                <a:gd name="T12" fmla="*/ 100 w 286"/>
                <a:gd name="T13" fmla="*/ 116 h 421"/>
                <a:gd name="T14" fmla="*/ 203 w 286"/>
                <a:gd name="T15" fmla="*/ 42 h 421"/>
                <a:gd name="T16" fmla="*/ 252 w 286"/>
                <a:gd name="T17" fmla="*/ 101 h 421"/>
                <a:gd name="T18" fmla="*/ 198 w 286"/>
                <a:gd name="T19" fmla="*/ 72 h 421"/>
                <a:gd name="T20" fmla="*/ 117 w 286"/>
                <a:gd name="T21" fmla="*/ 115 h 421"/>
                <a:gd name="T22" fmla="*/ 286 w 286"/>
                <a:gd name="T23" fmla="*/ 237 h 421"/>
                <a:gd name="T24" fmla="*/ 127 w 286"/>
                <a:gd name="T25" fmla="*/ 342 h 421"/>
                <a:gd name="T26" fmla="*/ 156 w 286"/>
                <a:gd name="T27" fmla="*/ 421 h 421"/>
                <a:gd name="T28" fmla="*/ 17 w 286"/>
                <a:gd name="T29" fmla="*/ 290 h 421"/>
                <a:gd name="T30" fmla="*/ 18 w 286"/>
                <a:gd name="T31" fmla="*/ 290 h 421"/>
                <a:gd name="T32" fmla="*/ 0 w 286"/>
                <a:gd name="T33" fmla="*/ 229 h 421"/>
                <a:gd name="T34" fmla="*/ 177 w 286"/>
                <a:gd name="T35" fmla="*/ 224 h 421"/>
                <a:gd name="T36" fmla="*/ 146 w 286"/>
                <a:gd name="T37" fmla="*/ 193 h 421"/>
                <a:gd name="T38" fmla="*/ 115 w 286"/>
                <a:gd name="T39" fmla="*/ 224 h 421"/>
                <a:gd name="T40" fmla="*/ 146 w 286"/>
                <a:gd name="T41" fmla="*/ 254 h 421"/>
                <a:gd name="T42" fmla="*/ 177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0" y="229"/>
                  </a:moveTo>
                  <a:cubicBezTo>
                    <a:pt x="0" y="204"/>
                    <a:pt x="8" y="182"/>
                    <a:pt x="21" y="163"/>
                  </a:cubicBezTo>
                  <a:cubicBezTo>
                    <a:pt x="28" y="137"/>
                    <a:pt x="57" y="39"/>
                    <a:pt x="110" y="0"/>
                  </a:cubicBezTo>
                  <a:cubicBezTo>
                    <a:pt x="177" y="38"/>
                    <a:pt x="177" y="38"/>
                    <a:pt x="177" y="38"/>
                  </a:cubicBezTo>
                  <a:cubicBezTo>
                    <a:pt x="177" y="38"/>
                    <a:pt x="128" y="57"/>
                    <a:pt x="116" y="30"/>
                  </a:cubicBezTo>
                  <a:cubicBezTo>
                    <a:pt x="106" y="8"/>
                    <a:pt x="54" y="88"/>
                    <a:pt x="36" y="146"/>
                  </a:cubicBezTo>
                  <a:cubicBezTo>
                    <a:pt x="53" y="130"/>
                    <a:pt x="75" y="119"/>
                    <a:pt x="100" y="116"/>
                  </a:cubicBezTo>
                  <a:cubicBezTo>
                    <a:pt x="127" y="86"/>
                    <a:pt x="165" y="52"/>
                    <a:pt x="203" y="42"/>
                  </a:cubicBezTo>
                  <a:cubicBezTo>
                    <a:pt x="252" y="101"/>
                    <a:pt x="252" y="101"/>
                    <a:pt x="252" y="101"/>
                  </a:cubicBezTo>
                  <a:cubicBezTo>
                    <a:pt x="252" y="101"/>
                    <a:pt x="199" y="101"/>
                    <a:pt x="198" y="72"/>
                  </a:cubicBezTo>
                  <a:cubicBezTo>
                    <a:pt x="197" y="54"/>
                    <a:pt x="154" y="81"/>
                    <a:pt x="117" y="115"/>
                  </a:cubicBezTo>
                  <a:cubicBezTo>
                    <a:pt x="180" y="117"/>
                    <a:pt x="286" y="175"/>
                    <a:pt x="286" y="237"/>
                  </a:cubicBezTo>
                  <a:cubicBezTo>
                    <a:pt x="286" y="296"/>
                    <a:pt x="191" y="337"/>
                    <a:pt x="127" y="342"/>
                  </a:cubicBezTo>
                  <a:cubicBezTo>
                    <a:pt x="132" y="395"/>
                    <a:pt x="156" y="421"/>
                    <a:pt x="156" y="421"/>
                  </a:cubicBezTo>
                  <a:cubicBezTo>
                    <a:pt x="58" y="375"/>
                    <a:pt x="17" y="290"/>
                    <a:pt x="17" y="290"/>
                  </a:cubicBezTo>
                  <a:cubicBezTo>
                    <a:pt x="18" y="290"/>
                    <a:pt x="18" y="290"/>
                    <a:pt x="18" y="290"/>
                  </a:cubicBezTo>
                  <a:cubicBezTo>
                    <a:pt x="6" y="272"/>
                    <a:pt x="0" y="251"/>
                    <a:pt x="0" y="229"/>
                  </a:cubicBezTo>
                  <a:moveTo>
                    <a:pt x="177" y="224"/>
                  </a:moveTo>
                  <a:cubicBezTo>
                    <a:pt x="177" y="207"/>
                    <a:pt x="163" y="193"/>
                    <a:pt x="146" y="193"/>
                  </a:cubicBezTo>
                  <a:cubicBezTo>
                    <a:pt x="129" y="193"/>
                    <a:pt x="115" y="207"/>
                    <a:pt x="115" y="224"/>
                  </a:cubicBezTo>
                  <a:cubicBezTo>
                    <a:pt x="115" y="241"/>
                    <a:pt x="129" y="254"/>
                    <a:pt x="146" y="254"/>
                  </a:cubicBezTo>
                  <a:cubicBezTo>
                    <a:pt x="163" y="254"/>
                    <a:pt x="177" y="241"/>
                    <a:pt x="177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pic>
        <p:nvPicPr>
          <p:cNvPr id="12" name="图形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3271811" y="1494774"/>
            <a:ext cx="586891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</a:rPr>
              <a:t>粉丝福利</a:t>
            </a:r>
            <a:r>
              <a:rPr lang="zh-CN" altLang="zh-CN" sz="2800" b="1" dirty="0">
                <a:solidFill>
                  <a:schemeClr val="bg1"/>
                </a:solidFill>
              </a:rPr>
              <a:t>——</a:t>
            </a:r>
            <a:r>
              <a:rPr lang="en-US" altLang="zh-CN" sz="2800" b="1" dirty="0">
                <a:solidFill>
                  <a:schemeClr val="bg1"/>
                </a:solidFill>
              </a:rPr>
              <a:t>2</a:t>
            </a:r>
            <a:r>
              <a:rPr lang="zh-CN" altLang="zh-CN" sz="2800" b="1" dirty="0">
                <a:solidFill>
                  <a:schemeClr val="bg1"/>
                </a:solidFill>
              </a:rPr>
              <a:t>款明星产品免费试用 </a:t>
            </a:r>
          </a:p>
          <a:p>
            <a:pPr algn="ctr"/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endParaRPr lang="zh-CN" altLang="en-US" sz="2000" dirty="0">
              <a:solidFill>
                <a:schemeClr val="bg1"/>
              </a:solidFill>
              <a:latin typeface="方正兰亭纤黑_GBK" panose="0200000000000000000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E1A45BC-BFAA-42F0-A411-4951FB5A1EF4}"/>
              </a:ext>
            </a:extLst>
          </p:cNvPr>
          <p:cNvSpPr/>
          <p:nvPr/>
        </p:nvSpPr>
        <p:spPr>
          <a:xfrm>
            <a:off x="1250783" y="2238765"/>
            <a:ext cx="1005936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方正兰亭纤黑_GBK" panose="02000000000000000000"/>
              </a:rPr>
              <a:t>1</a:t>
            </a:r>
            <a:r>
              <a:rPr lang="zh-CN" altLang="en-US" sz="2000" b="1" dirty="0">
                <a:solidFill>
                  <a:schemeClr val="bg1"/>
                </a:solidFill>
                <a:latin typeface="方正兰亭纤黑_GBK" panose="02000000000000000000"/>
              </a:rPr>
              <a:t>、蚂蚁工资条，一键群发工资条</a:t>
            </a:r>
          </a:p>
          <a:p>
            <a:r>
              <a:rPr lang="zh-CN" altLang="en-US" sz="1600" dirty="0">
                <a:solidFill>
                  <a:schemeClr val="bg1"/>
                </a:solidFill>
                <a:latin typeface="方正兰亭纤黑_GBK" panose="02000000000000000000"/>
              </a:rPr>
              <a:t>从每个月困扰</a:t>
            </a:r>
            <a:r>
              <a:rPr lang="en-US" altLang="zh-CN" sz="1600" dirty="0">
                <a:solidFill>
                  <a:schemeClr val="bg1"/>
                </a:solidFill>
                <a:latin typeface="方正兰亭纤黑_GBK" panose="02000000000000000000"/>
              </a:rPr>
              <a:t>HR</a:t>
            </a:r>
            <a:r>
              <a:rPr lang="zh-CN" altLang="en-US" sz="1600" dirty="0">
                <a:solidFill>
                  <a:schemeClr val="bg1"/>
                </a:solidFill>
                <a:latin typeface="方正兰亭纤黑_GBK" panose="02000000000000000000"/>
              </a:rPr>
              <a:t>的工资条发放出发，设计了一键群发工资条工具。</a:t>
            </a:r>
            <a:r>
              <a:rPr lang="en-US" altLang="zh-CN" sz="1600" dirty="0">
                <a:solidFill>
                  <a:schemeClr val="bg1"/>
                </a:solidFill>
                <a:latin typeface="方正兰亭纤黑_GBK" panose="02000000000000000000"/>
              </a:rPr>
              <a:t>HR</a:t>
            </a:r>
            <a:r>
              <a:rPr lang="zh-CN" altLang="en-US" sz="1600" dirty="0">
                <a:solidFill>
                  <a:schemeClr val="bg1"/>
                </a:solidFill>
                <a:latin typeface="方正兰亭纤黑_GBK" panose="02000000000000000000"/>
              </a:rPr>
              <a:t>只需要将相应的工资表格上传，平台就能自动解析生成工资条进行群发。员工可通过邮件、微信、短信等方式进行查看。产品上线至今，已累计为超过</a:t>
            </a:r>
            <a:r>
              <a:rPr lang="en-US" altLang="zh-CN" sz="1600" dirty="0">
                <a:solidFill>
                  <a:schemeClr val="bg1"/>
                </a:solidFill>
                <a:latin typeface="方正兰亭纤黑_GBK" panose="02000000000000000000"/>
              </a:rPr>
              <a:t>1000</a:t>
            </a:r>
            <a:r>
              <a:rPr lang="zh-CN" altLang="en-US" sz="1600" dirty="0">
                <a:solidFill>
                  <a:schemeClr val="bg1"/>
                </a:solidFill>
                <a:latin typeface="方正兰亭纤黑_GBK" panose="02000000000000000000"/>
              </a:rPr>
              <a:t>万员工提供工资条服务。</a:t>
            </a:r>
            <a:endParaRPr lang="en-US" altLang="zh-CN" sz="1600" dirty="0">
              <a:solidFill>
                <a:schemeClr val="bg1"/>
              </a:solidFill>
              <a:latin typeface="方正兰亭纤黑_GBK" panose="02000000000000000000"/>
            </a:endParaRPr>
          </a:p>
          <a:p>
            <a:endParaRPr lang="en-US" altLang="zh-CN" sz="1600" dirty="0">
              <a:solidFill>
                <a:schemeClr val="bg1"/>
              </a:solidFill>
              <a:latin typeface="方正兰亭纤黑_GBK" panose="02000000000000000000"/>
            </a:endParaRPr>
          </a:p>
          <a:p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点击免费试用：</a:t>
            </a:r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https://gzt.mayihr.com/event/adver2?from=zqbc_20200929zbkkj</a:t>
            </a:r>
            <a:endParaRPr lang="zh-CN" altLang="en-US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r>
              <a:rPr lang="en-US" altLang="zh-CN" sz="2000" b="1" dirty="0">
                <a:solidFill>
                  <a:schemeClr val="bg1"/>
                </a:solidFill>
                <a:latin typeface="方正兰亭纤黑_GBK" panose="02000000000000000000"/>
              </a:rPr>
              <a:t>2</a:t>
            </a:r>
            <a:r>
              <a:rPr lang="zh-CN" altLang="en-US" sz="2000" b="1" dirty="0">
                <a:solidFill>
                  <a:schemeClr val="bg1"/>
                </a:solidFill>
                <a:latin typeface="方正兰亭纤黑_GBK" panose="02000000000000000000"/>
              </a:rPr>
              <a:t>、蚂蚁</a:t>
            </a:r>
            <a:r>
              <a:rPr lang="en-US" altLang="zh-CN" sz="2000" b="1" dirty="0">
                <a:solidFill>
                  <a:schemeClr val="bg1"/>
                </a:solidFill>
                <a:latin typeface="方正兰亭纤黑_GBK" panose="02000000000000000000"/>
              </a:rPr>
              <a:t>HR</a:t>
            </a:r>
            <a:r>
              <a:rPr lang="zh-CN" altLang="en-US" sz="2000" b="1" dirty="0">
                <a:solidFill>
                  <a:schemeClr val="bg1"/>
                </a:solidFill>
                <a:latin typeface="方正兰亭纤黑_GBK" panose="02000000000000000000"/>
              </a:rPr>
              <a:t>，网上缴纳社保公积金</a:t>
            </a:r>
          </a:p>
          <a:p>
            <a:r>
              <a:rPr lang="zh-CN" altLang="en-US" sz="1600" dirty="0">
                <a:solidFill>
                  <a:schemeClr val="bg1"/>
                </a:solidFill>
                <a:latin typeface="方正兰亭纤黑_GBK" panose="02000000000000000000"/>
              </a:rPr>
              <a:t>帮助中小企业代缴社保及公积金、代发工资、申报个税，利用蚂蚁</a:t>
            </a:r>
            <a:r>
              <a:rPr lang="en-US" altLang="zh-CN" sz="1600" dirty="0">
                <a:solidFill>
                  <a:schemeClr val="bg1"/>
                </a:solidFill>
                <a:latin typeface="方正兰亭纤黑_GBK" panose="02000000000000000000"/>
              </a:rPr>
              <a:t>HR</a:t>
            </a:r>
            <a:r>
              <a:rPr lang="zh-CN" altLang="en-US" sz="1600" dirty="0">
                <a:solidFill>
                  <a:schemeClr val="bg1"/>
                </a:solidFill>
                <a:latin typeface="方正兰亭纤黑_GBK" panose="02000000000000000000"/>
              </a:rPr>
              <a:t>人力资源系统，可在线完成所有办理，省去每月跑社保公积金中心的麻烦。</a:t>
            </a:r>
            <a:endParaRPr lang="en-US" altLang="zh-CN" sz="1600" dirty="0">
              <a:solidFill>
                <a:schemeClr val="bg1"/>
              </a:solidFill>
              <a:latin typeface="方正兰亭纤黑_GBK" panose="02000000000000000000"/>
            </a:endParaRPr>
          </a:p>
          <a:p>
            <a:endParaRPr lang="en-US" altLang="zh-CN" sz="1600" dirty="0">
              <a:solidFill>
                <a:schemeClr val="bg1"/>
              </a:solidFill>
              <a:latin typeface="方正兰亭纤黑_GBK" panose="02000000000000000000"/>
            </a:endParaRPr>
          </a:p>
          <a:p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点击免费注册：</a:t>
            </a:r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https://www.mayihr.com/event/event_2.php?from=zqbc_2020929zbkkj</a:t>
            </a:r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endParaRPr lang="zh-CN" altLang="en-US" sz="1600" dirty="0">
              <a:solidFill>
                <a:schemeClr val="bg1"/>
              </a:solidFill>
              <a:latin typeface="方正兰亭纤黑_GBK" panose="020000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215671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20452" y="2537150"/>
            <a:ext cx="285606" cy="1912620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 marR="5080" algn="just">
              <a:lnSpc>
                <a:spcPct val="101000"/>
              </a:lnSpc>
              <a:spcBef>
                <a:spcPts val="105"/>
              </a:spcBef>
            </a:pPr>
            <a:r>
              <a:rPr sz="2040" b="1" spc="2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岗 位 价 值 评 估</a:t>
            </a:r>
            <a:endParaRPr sz="204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8413" y="1087195"/>
            <a:ext cx="4021517" cy="891540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岗位价值评估作业流程图</a:t>
            </a:r>
          </a:p>
        </p:txBody>
      </p:sp>
      <p:sp>
        <p:nvSpPr>
          <p:cNvPr id="4" name="object 4"/>
          <p:cNvSpPr/>
          <p:nvPr/>
        </p:nvSpPr>
        <p:spPr>
          <a:xfrm>
            <a:off x="2839630" y="3671879"/>
            <a:ext cx="861425" cy="522843"/>
          </a:xfrm>
          <a:custGeom>
            <a:avLst/>
            <a:gdLst/>
            <a:ahLst/>
            <a:cxnLst/>
            <a:rect l="l" t="t" r="r" b="b"/>
            <a:pathLst>
              <a:path w="949960" h="576579">
                <a:moveTo>
                  <a:pt x="0" y="576072"/>
                </a:moveTo>
                <a:lnTo>
                  <a:pt x="949451" y="0"/>
                </a:lnTo>
              </a:path>
            </a:pathLst>
          </a:custGeom>
          <a:ln w="16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" name="object 5"/>
          <p:cNvSpPr/>
          <p:nvPr/>
        </p:nvSpPr>
        <p:spPr>
          <a:xfrm>
            <a:off x="3925854" y="3696756"/>
            <a:ext cx="1250678" cy="865455"/>
          </a:xfrm>
          <a:custGeom>
            <a:avLst/>
            <a:gdLst/>
            <a:ahLst/>
            <a:cxnLst/>
            <a:rect l="l" t="t" r="r" b="b"/>
            <a:pathLst>
              <a:path w="1379220" h="954404">
                <a:moveTo>
                  <a:pt x="0" y="0"/>
                </a:moveTo>
                <a:lnTo>
                  <a:pt x="1379220" y="954023"/>
                </a:lnTo>
              </a:path>
            </a:pathLst>
          </a:custGeom>
          <a:ln w="16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" name="object 6"/>
          <p:cNvSpPr/>
          <p:nvPr/>
        </p:nvSpPr>
        <p:spPr>
          <a:xfrm>
            <a:off x="5401793" y="3371993"/>
            <a:ext cx="913823" cy="1253557"/>
          </a:xfrm>
          <a:custGeom>
            <a:avLst/>
            <a:gdLst/>
            <a:ahLst/>
            <a:cxnLst/>
            <a:rect l="l" t="t" r="r" b="b"/>
            <a:pathLst>
              <a:path w="1007745" h="1382395">
                <a:moveTo>
                  <a:pt x="0" y="1382268"/>
                </a:moveTo>
                <a:lnTo>
                  <a:pt x="1007363" y="0"/>
                </a:lnTo>
              </a:path>
            </a:pathLst>
          </a:custGeom>
          <a:ln w="16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" name="object 7"/>
          <p:cNvSpPr txBox="1"/>
          <p:nvPr/>
        </p:nvSpPr>
        <p:spPr>
          <a:xfrm>
            <a:off x="2586730" y="4174915"/>
            <a:ext cx="253360" cy="248285"/>
          </a:xfrm>
          <a:prstGeom prst="rect">
            <a:avLst/>
          </a:prstGeom>
          <a:solidFill>
            <a:srgbClr val="5B9AD4"/>
          </a:solidFill>
        </p:spPr>
        <p:txBody>
          <a:bodyPr vert="horz" wrap="square" lIns="0" tIns="54126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470"/>
              </a:spcBef>
            </a:pPr>
            <a:r>
              <a:rPr sz="127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1</a:t>
            </a:r>
            <a:endParaRPr sz="127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90921" y="3414834"/>
            <a:ext cx="236661" cy="227330"/>
          </a:xfrm>
          <a:prstGeom prst="rect">
            <a:avLst/>
          </a:prstGeom>
          <a:solidFill>
            <a:srgbClr val="5B9AD4"/>
          </a:solidFill>
        </p:spPr>
        <p:txBody>
          <a:bodyPr vert="horz" wrap="square" lIns="0" tIns="33397" rIns="0" bIns="0" rtlCol="0">
            <a:spAutoFit/>
          </a:bodyPr>
          <a:lstStyle/>
          <a:p>
            <a:pPr marL="85090">
              <a:lnSpc>
                <a:spcPct val="100000"/>
              </a:lnSpc>
              <a:spcBef>
                <a:spcPts val="290"/>
              </a:spcBef>
            </a:pPr>
            <a:r>
              <a:rPr sz="127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</a:t>
            </a:r>
            <a:endParaRPr sz="127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84825" y="4561865"/>
            <a:ext cx="268331" cy="247015"/>
          </a:xfrm>
          <a:prstGeom prst="rect">
            <a:avLst/>
          </a:prstGeom>
          <a:solidFill>
            <a:srgbClr val="5B9AD4"/>
          </a:solidFill>
        </p:spPr>
        <p:txBody>
          <a:bodyPr vert="horz" wrap="square" lIns="0" tIns="52974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460"/>
              </a:spcBef>
            </a:pPr>
            <a:r>
              <a:rPr sz="127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3</a:t>
            </a:r>
            <a:endParaRPr sz="127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15271" y="3074872"/>
            <a:ext cx="250481" cy="235585"/>
          </a:xfrm>
          <a:prstGeom prst="rect">
            <a:avLst/>
          </a:prstGeom>
          <a:solidFill>
            <a:srgbClr val="5B9AD4"/>
          </a:solidFill>
        </p:spPr>
        <p:txBody>
          <a:bodyPr vert="horz" wrap="square" lIns="0" tIns="41458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sz="127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4</a:t>
            </a:r>
            <a:endParaRPr sz="127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64454" y="3884703"/>
            <a:ext cx="240692" cy="230505"/>
          </a:xfrm>
          <a:prstGeom prst="rect">
            <a:avLst/>
          </a:prstGeom>
          <a:solidFill>
            <a:srgbClr val="5B9AD4"/>
          </a:solidFill>
        </p:spPr>
        <p:txBody>
          <a:bodyPr vert="horz" wrap="square" lIns="0" tIns="36276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315"/>
              </a:spcBef>
            </a:pPr>
            <a:r>
              <a:rPr sz="127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5</a:t>
            </a:r>
            <a:endParaRPr sz="127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568171" y="3373376"/>
            <a:ext cx="1312866" cy="511327"/>
          </a:xfrm>
          <a:custGeom>
            <a:avLst/>
            <a:gdLst/>
            <a:ahLst/>
            <a:cxnLst/>
            <a:rect l="l" t="t" r="r" b="b"/>
            <a:pathLst>
              <a:path w="1447800" h="563879">
                <a:moveTo>
                  <a:pt x="0" y="0"/>
                </a:moveTo>
                <a:lnTo>
                  <a:pt x="1447800" y="563880"/>
                </a:lnTo>
              </a:path>
            </a:pathLst>
          </a:custGeom>
          <a:ln w="16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" name="object 13"/>
          <p:cNvSpPr txBox="1"/>
          <p:nvPr/>
        </p:nvSpPr>
        <p:spPr>
          <a:xfrm>
            <a:off x="2340313" y="4587615"/>
            <a:ext cx="749140" cy="464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7000"/>
              </a:lnSpc>
            </a:pPr>
            <a:r>
              <a:rPr sz="1405" b="1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确定</a:t>
            </a:r>
            <a:r>
              <a:rPr sz="1405" b="1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组织 挑</a:t>
            </a:r>
            <a:r>
              <a:rPr sz="1405" b="1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选职</a:t>
            </a: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位</a:t>
            </a:r>
            <a:endParaRPr sz="140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77200" y="4922080"/>
            <a:ext cx="1296744" cy="447675"/>
          </a:xfrm>
          <a:prstGeom prst="rect">
            <a:avLst/>
          </a:prstGeom>
        </p:spPr>
        <p:txBody>
          <a:bodyPr vert="horz" wrap="square" lIns="0" tIns="1497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成立评</a:t>
            </a:r>
            <a:r>
              <a:rPr sz="1405" b="1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估</a:t>
            </a: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委员会</a:t>
            </a:r>
            <a:endParaRPr sz="140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08286" y="4244956"/>
            <a:ext cx="753171" cy="231140"/>
          </a:xfrm>
          <a:prstGeom prst="rect">
            <a:avLst/>
          </a:prstGeom>
        </p:spPr>
        <p:txBody>
          <a:bodyPr vert="horz" wrap="square" lIns="0" tIns="1497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进行评估</a:t>
            </a:r>
            <a:endParaRPr sz="140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76341" y="2854635"/>
            <a:ext cx="1296744" cy="464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1150" marR="5080" indent="-299085">
              <a:lnSpc>
                <a:spcPct val="107000"/>
              </a:lnSpc>
            </a:pP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收集组</a:t>
            </a:r>
            <a:r>
              <a:rPr sz="1405" b="1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织</a:t>
            </a:r>
            <a:r>
              <a:rPr sz="1405" b="1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信息与 </a:t>
            </a:r>
            <a:r>
              <a:rPr sz="1405" b="1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职</a:t>
            </a: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位描述</a:t>
            </a:r>
            <a:endParaRPr sz="140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87267" y="2784179"/>
            <a:ext cx="929947" cy="231140"/>
          </a:xfrm>
          <a:prstGeom prst="rect">
            <a:avLst/>
          </a:prstGeom>
        </p:spPr>
        <p:txBody>
          <a:bodyPr vert="horz" wrap="square" lIns="0" tIns="1497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5" b="1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沟通</a:t>
            </a: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与</a:t>
            </a:r>
            <a:r>
              <a:rPr sz="1405" b="1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培</a:t>
            </a: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训</a:t>
            </a:r>
            <a:endParaRPr sz="140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491027" y="2433640"/>
            <a:ext cx="250481" cy="235585"/>
          </a:xfrm>
          <a:prstGeom prst="rect">
            <a:avLst/>
          </a:prstGeom>
          <a:solidFill>
            <a:srgbClr val="5B9AD4"/>
          </a:solidFill>
        </p:spPr>
        <p:txBody>
          <a:bodyPr vert="horz" wrap="square" lIns="0" tIns="41458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sz="127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6</a:t>
            </a:r>
            <a:endParaRPr sz="127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092477" y="2582892"/>
            <a:ext cx="1398663" cy="1387723"/>
          </a:xfrm>
          <a:custGeom>
            <a:avLst/>
            <a:gdLst/>
            <a:ahLst/>
            <a:cxnLst/>
            <a:rect l="l" t="t" r="r" b="b"/>
            <a:pathLst>
              <a:path w="1542415" h="1530350">
                <a:moveTo>
                  <a:pt x="0" y="1530095"/>
                </a:moveTo>
                <a:lnTo>
                  <a:pt x="1542288" y="0"/>
                </a:lnTo>
              </a:path>
            </a:pathLst>
          </a:custGeom>
          <a:ln w="167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0" name="object 20"/>
          <p:cNvSpPr txBox="1"/>
          <p:nvPr/>
        </p:nvSpPr>
        <p:spPr>
          <a:xfrm>
            <a:off x="9421452" y="2853298"/>
            <a:ext cx="1114209" cy="452755"/>
          </a:xfrm>
          <a:prstGeom prst="rect">
            <a:avLst/>
          </a:prstGeom>
        </p:spPr>
        <p:txBody>
          <a:bodyPr vert="horz" wrap="square" lIns="0" tIns="10940" rIns="0" bIns="0" rtlCol="0">
            <a:spAutoFit/>
          </a:bodyPr>
          <a:lstStyle/>
          <a:p>
            <a:pPr marL="314325" marR="5080" indent="-302260">
              <a:lnSpc>
                <a:spcPct val="102000"/>
              </a:lnSpc>
              <a:spcBef>
                <a:spcPts val="95"/>
              </a:spcBef>
            </a:pP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确认评</a:t>
            </a:r>
            <a:r>
              <a:rPr sz="1405" b="1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估</a:t>
            </a:r>
            <a:r>
              <a:rPr sz="1405" b="1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结果 </a:t>
            </a:r>
            <a:r>
              <a:rPr sz="1405" b="1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并应</a:t>
            </a:r>
            <a:r>
              <a:rPr sz="1405" b="1" spc="3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用</a:t>
            </a:r>
            <a:endParaRPr sz="140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49A63"/>
              </a:gs>
              <a:gs pos="100000">
                <a:srgbClr val="2B6640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pic>
        <p:nvPicPr>
          <p:cNvPr id="22" name="图形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23" name="Freeform 5"/>
          <p:cNvSpPr>
            <a:spLocks noEditPoints="1"/>
          </p:cNvSpPr>
          <p:nvPr/>
        </p:nvSpPr>
        <p:spPr bwMode="auto">
          <a:xfrm>
            <a:off x="6727580" y="3361953"/>
            <a:ext cx="2656080" cy="3919940"/>
          </a:xfrm>
          <a:custGeom>
            <a:avLst/>
            <a:gdLst>
              <a:gd name="T0" fmla="*/ 286 w 286"/>
              <a:gd name="T1" fmla="*/ 229 h 421"/>
              <a:gd name="T2" fmla="*/ 265 w 286"/>
              <a:gd name="T3" fmla="*/ 163 h 421"/>
              <a:gd name="T4" fmla="*/ 176 w 286"/>
              <a:gd name="T5" fmla="*/ 0 h 421"/>
              <a:gd name="T6" fmla="*/ 109 w 286"/>
              <a:gd name="T7" fmla="*/ 38 h 421"/>
              <a:gd name="T8" fmla="*/ 170 w 286"/>
              <a:gd name="T9" fmla="*/ 31 h 421"/>
              <a:gd name="T10" fmla="*/ 250 w 286"/>
              <a:gd name="T11" fmla="*/ 146 h 421"/>
              <a:gd name="T12" fmla="*/ 186 w 286"/>
              <a:gd name="T13" fmla="*/ 116 h 421"/>
              <a:gd name="T14" fmla="*/ 83 w 286"/>
              <a:gd name="T15" fmla="*/ 42 h 421"/>
              <a:gd name="T16" fmla="*/ 34 w 286"/>
              <a:gd name="T17" fmla="*/ 101 h 421"/>
              <a:gd name="T18" fmla="*/ 88 w 286"/>
              <a:gd name="T19" fmla="*/ 73 h 421"/>
              <a:gd name="T20" fmla="*/ 169 w 286"/>
              <a:gd name="T21" fmla="*/ 115 h 421"/>
              <a:gd name="T22" fmla="*/ 0 w 286"/>
              <a:gd name="T23" fmla="*/ 237 h 421"/>
              <a:gd name="T24" fmla="*/ 159 w 286"/>
              <a:gd name="T25" fmla="*/ 343 h 421"/>
              <a:gd name="T26" fmla="*/ 130 w 286"/>
              <a:gd name="T27" fmla="*/ 421 h 421"/>
              <a:gd name="T28" fmla="*/ 269 w 286"/>
              <a:gd name="T29" fmla="*/ 290 h 421"/>
              <a:gd name="T30" fmla="*/ 268 w 286"/>
              <a:gd name="T31" fmla="*/ 290 h 421"/>
              <a:gd name="T32" fmla="*/ 286 w 286"/>
              <a:gd name="T33" fmla="*/ 229 h 421"/>
              <a:gd name="T34" fmla="*/ 109 w 286"/>
              <a:gd name="T35" fmla="*/ 224 h 421"/>
              <a:gd name="T36" fmla="*/ 140 w 286"/>
              <a:gd name="T37" fmla="*/ 193 h 421"/>
              <a:gd name="T38" fmla="*/ 171 w 286"/>
              <a:gd name="T39" fmla="*/ 224 h 421"/>
              <a:gd name="T40" fmla="*/ 140 w 286"/>
              <a:gd name="T41" fmla="*/ 255 h 421"/>
              <a:gd name="T42" fmla="*/ 109 w 286"/>
              <a:gd name="T43" fmla="*/ 224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6" h="421">
                <a:moveTo>
                  <a:pt x="286" y="229"/>
                </a:moveTo>
                <a:cubicBezTo>
                  <a:pt x="286" y="204"/>
                  <a:pt x="278" y="182"/>
                  <a:pt x="265" y="163"/>
                </a:cubicBezTo>
                <a:cubicBezTo>
                  <a:pt x="258" y="137"/>
                  <a:pt x="229" y="39"/>
                  <a:pt x="176" y="0"/>
                </a:cubicBezTo>
                <a:cubicBezTo>
                  <a:pt x="109" y="38"/>
                  <a:pt x="109" y="38"/>
                  <a:pt x="109" y="38"/>
                </a:cubicBezTo>
                <a:cubicBezTo>
                  <a:pt x="109" y="38"/>
                  <a:pt x="158" y="57"/>
                  <a:pt x="170" y="31"/>
                </a:cubicBezTo>
                <a:cubicBezTo>
                  <a:pt x="180" y="8"/>
                  <a:pt x="232" y="88"/>
                  <a:pt x="250" y="146"/>
                </a:cubicBezTo>
                <a:cubicBezTo>
                  <a:pt x="233" y="130"/>
                  <a:pt x="211" y="119"/>
                  <a:pt x="186" y="116"/>
                </a:cubicBezTo>
                <a:cubicBezTo>
                  <a:pt x="159" y="86"/>
                  <a:pt x="121" y="53"/>
                  <a:pt x="83" y="42"/>
                </a:cubicBezTo>
                <a:cubicBezTo>
                  <a:pt x="34" y="101"/>
                  <a:pt x="34" y="101"/>
                  <a:pt x="34" y="101"/>
                </a:cubicBezTo>
                <a:cubicBezTo>
                  <a:pt x="34" y="101"/>
                  <a:pt x="87" y="101"/>
                  <a:pt x="88" y="73"/>
                </a:cubicBezTo>
                <a:cubicBezTo>
                  <a:pt x="90" y="54"/>
                  <a:pt x="132" y="81"/>
                  <a:pt x="169" y="115"/>
                </a:cubicBezTo>
                <a:cubicBezTo>
                  <a:pt x="106" y="117"/>
                  <a:pt x="0" y="175"/>
                  <a:pt x="0" y="237"/>
                </a:cubicBezTo>
                <a:cubicBezTo>
                  <a:pt x="0" y="296"/>
                  <a:pt x="95" y="337"/>
                  <a:pt x="159" y="343"/>
                </a:cubicBezTo>
                <a:cubicBezTo>
                  <a:pt x="154" y="395"/>
                  <a:pt x="130" y="421"/>
                  <a:pt x="130" y="421"/>
                </a:cubicBezTo>
                <a:cubicBezTo>
                  <a:pt x="228" y="375"/>
                  <a:pt x="269" y="290"/>
                  <a:pt x="269" y="290"/>
                </a:cubicBezTo>
                <a:cubicBezTo>
                  <a:pt x="268" y="290"/>
                  <a:pt x="268" y="290"/>
                  <a:pt x="268" y="290"/>
                </a:cubicBezTo>
                <a:cubicBezTo>
                  <a:pt x="280" y="273"/>
                  <a:pt x="286" y="252"/>
                  <a:pt x="286" y="229"/>
                </a:cubicBezTo>
                <a:moveTo>
                  <a:pt x="109" y="224"/>
                </a:moveTo>
                <a:cubicBezTo>
                  <a:pt x="109" y="207"/>
                  <a:pt x="123" y="193"/>
                  <a:pt x="140" y="193"/>
                </a:cubicBezTo>
                <a:cubicBezTo>
                  <a:pt x="157" y="193"/>
                  <a:pt x="171" y="207"/>
                  <a:pt x="171" y="224"/>
                </a:cubicBezTo>
                <a:cubicBezTo>
                  <a:pt x="171" y="241"/>
                  <a:pt x="157" y="255"/>
                  <a:pt x="140" y="255"/>
                </a:cubicBezTo>
                <a:cubicBezTo>
                  <a:pt x="123" y="255"/>
                  <a:pt x="109" y="241"/>
                  <a:pt x="109" y="224"/>
                </a:cubicBez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24" name="Freeform 6"/>
          <p:cNvSpPr>
            <a:spLocks noEditPoints="1"/>
          </p:cNvSpPr>
          <p:nvPr/>
        </p:nvSpPr>
        <p:spPr bwMode="auto">
          <a:xfrm>
            <a:off x="9225678" y="2310382"/>
            <a:ext cx="2656080" cy="3919940"/>
          </a:xfrm>
          <a:custGeom>
            <a:avLst/>
            <a:gdLst>
              <a:gd name="T0" fmla="*/ 0 w 286"/>
              <a:gd name="T1" fmla="*/ 229 h 421"/>
              <a:gd name="T2" fmla="*/ 21 w 286"/>
              <a:gd name="T3" fmla="*/ 163 h 421"/>
              <a:gd name="T4" fmla="*/ 110 w 286"/>
              <a:gd name="T5" fmla="*/ 0 h 421"/>
              <a:gd name="T6" fmla="*/ 177 w 286"/>
              <a:gd name="T7" fmla="*/ 38 h 421"/>
              <a:gd name="T8" fmla="*/ 116 w 286"/>
              <a:gd name="T9" fmla="*/ 30 h 421"/>
              <a:gd name="T10" fmla="*/ 36 w 286"/>
              <a:gd name="T11" fmla="*/ 146 h 421"/>
              <a:gd name="T12" fmla="*/ 100 w 286"/>
              <a:gd name="T13" fmla="*/ 116 h 421"/>
              <a:gd name="T14" fmla="*/ 203 w 286"/>
              <a:gd name="T15" fmla="*/ 42 h 421"/>
              <a:gd name="T16" fmla="*/ 252 w 286"/>
              <a:gd name="T17" fmla="*/ 101 h 421"/>
              <a:gd name="T18" fmla="*/ 198 w 286"/>
              <a:gd name="T19" fmla="*/ 72 h 421"/>
              <a:gd name="T20" fmla="*/ 117 w 286"/>
              <a:gd name="T21" fmla="*/ 115 h 421"/>
              <a:gd name="T22" fmla="*/ 286 w 286"/>
              <a:gd name="T23" fmla="*/ 237 h 421"/>
              <a:gd name="T24" fmla="*/ 127 w 286"/>
              <a:gd name="T25" fmla="*/ 342 h 421"/>
              <a:gd name="T26" fmla="*/ 156 w 286"/>
              <a:gd name="T27" fmla="*/ 421 h 421"/>
              <a:gd name="T28" fmla="*/ 17 w 286"/>
              <a:gd name="T29" fmla="*/ 290 h 421"/>
              <a:gd name="T30" fmla="*/ 18 w 286"/>
              <a:gd name="T31" fmla="*/ 290 h 421"/>
              <a:gd name="T32" fmla="*/ 0 w 286"/>
              <a:gd name="T33" fmla="*/ 229 h 421"/>
              <a:gd name="T34" fmla="*/ 177 w 286"/>
              <a:gd name="T35" fmla="*/ 224 h 421"/>
              <a:gd name="T36" fmla="*/ 146 w 286"/>
              <a:gd name="T37" fmla="*/ 193 h 421"/>
              <a:gd name="T38" fmla="*/ 115 w 286"/>
              <a:gd name="T39" fmla="*/ 224 h 421"/>
              <a:gd name="T40" fmla="*/ 146 w 286"/>
              <a:gd name="T41" fmla="*/ 254 h 421"/>
              <a:gd name="T42" fmla="*/ 177 w 286"/>
              <a:gd name="T43" fmla="*/ 224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6" h="421">
                <a:moveTo>
                  <a:pt x="0" y="229"/>
                </a:moveTo>
                <a:cubicBezTo>
                  <a:pt x="0" y="204"/>
                  <a:pt x="8" y="182"/>
                  <a:pt x="21" y="163"/>
                </a:cubicBezTo>
                <a:cubicBezTo>
                  <a:pt x="28" y="137"/>
                  <a:pt x="57" y="39"/>
                  <a:pt x="110" y="0"/>
                </a:cubicBezTo>
                <a:cubicBezTo>
                  <a:pt x="177" y="38"/>
                  <a:pt x="177" y="38"/>
                  <a:pt x="177" y="38"/>
                </a:cubicBezTo>
                <a:cubicBezTo>
                  <a:pt x="177" y="38"/>
                  <a:pt x="128" y="57"/>
                  <a:pt x="116" y="30"/>
                </a:cubicBezTo>
                <a:cubicBezTo>
                  <a:pt x="106" y="8"/>
                  <a:pt x="54" y="88"/>
                  <a:pt x="36" y="146"/>
                </a:cubicBezTo>
                <a:cubicBezTo>
                  <a:pt x="53" y="130"/>
                  <a:pt x="75" y="119"/>
                  <a:pt x="100" y="116"/>
                </a:cubicBezTo>
                <a:cubicBezTo>
                  <a:pt x="127" y="86"/>
                  <a:pt x="165" y="52"/>
                  <a:pt x="203" y="42"/>
                </a:cubicBezTo>
                <a:cubicBezTo>
                  <a:pt x="252" y="101"/>
                  <a:pt x="252" y="101"/>
                  <a:pt x="252" y="101"/>
                </a:cubicBezTo>
                <a:cubicBezTo>
                  <a:pt x="252" y="101"/>
                  <a:pt x="199" y="101"/>
                  <a:pt x="198" y="72"/>
                </a:cubicBezTo>
                <a:cubicBezTo>
                  <a:pt x="197" y="54"/>
                  <a:pt x="154" y="81"/>
                  <a:pt x="117" y="115"/>
                </a:cubicBezTo>
                <a:cubicBezTo>
                  <a:pt x="180" y="117"/>
                  <a:pt x="286" y="175"/>
                  <a:pt x="286" y="237"/>
                </a:cubicBezTo>
                <a:cubicBezTo>
                  <a:pt x="286" y="296"/>
                  <a:pt x="191" y="337"/>
                  <a:pt x="127" y="342"/>
                </a:cubicBezTo>
                <a:cubicBezTo>
                  <a:pt x="132" y="395"/>
                  <a:pt x="156" y="421"/>
                  <a:pt x="156" y="421"/>
                </a:cubicBezTo>
                <a:cubicBezTo>
                  <a:pt x="58" y="375"/>
                  <a:pt x="17" y="290"/>
                  <a:pt x="17" y="290"/>
                </a:cubicBezTo>
                <a:cubicBezTo>
                  <a:pt x="18" y="290"/>
                  <a:pt x="18" y="290"/>
                  <a:pt x="18" y="290"/>
                </a:cubicBezTo>
                <a:cubicBezTo>
                  <a:pt x="6" y="272"/>
                  <a:pt x="0" y="251"/>
                  <a:pt x="0" y="229"/>
                </a:cubicBezTo>
                <a:moveTo>
                  <a:pt x="177" y="224"/>
                </a:moveTo>
                <a:cubicBezTo>
                  <a:pt x="177" y="207"/>
                  <a:pt x="163" y="193"/>
                  <a:pt x="146" y="193"/>
                </a:cubicBezTo>
                <a:cubicBezTo>
                  <a:pt x="129" y="193"/>
                  <a:pt x="115" y="207"/>
                  <a:pt x="115" y="224"/>
                </a:cubicBezTo>
                <a:cubicBezTo>
                  <a:pt x="115" y="241"/>
                  <a:pt x="129" y="254"/>
                  <a:pt x="146" y="254"/>
                </a:cubicBezTo>
                <a:cubicBezTo>
                  <a:pt x="163" y="254"/>
                  <a:pt x="177" y="241"/>
                  <a:pt x="177" y="224"/>
                </a:cubicBez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5005B53D-630B-4B5D-B6BD-1401C2C8CDF7}"/>
              </a:ext>
            </a:extLst>
          </p:cNvPr>
          <p:cNvSpPr/>
          <p:nvPr/>
        </p:nvSpPr>
        <p:spPr>
          <a:xfrm>
            <a:off x="1062039" y="1448336"/>
            <a:ext cx="5105399" cy="1446550"/>
          </a:xfrm>
          <a:prstGeom prst="rect">
            <a:avLst/>
          </a:prstGeom>
          <a:effectLst>
            <a:outerShdw blurRad="76200" dist="38100" dir="2700000" sx="101000" sy="101000" algn="tl" rotWithShape="0">
              <a:schemeClr val="tx1"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pPr algn="dist"/>
            <a:r>
              <a:rPr lang="zh-CN" altLang="en-US" sz="8800" b="1" spc="600">
                <a:ln w="12700">
                  <a:noFill/>
                </a:ln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感谢观看</a:t>
            </a:r>
            <a:endParaRPr lang="zh-CN" altLang="en-US" sz="880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A2307859-F367-437B-8CDF-406C82480BE8}"/>
              </a:ext>
            </a:extLst>
          </p:cNvPr>
          <p:cNvSpPr/>
          <p:nvPr/>
        </p:nvSpPr>
        <p:spPr>
          <a:xfrm>
            <a:off x="1062039" y="3179414"/>
            <a:ext cx="6772274" cy="1200329"/>
          </a:xfrm>
          <a:prstGeom prst="rect">
            <a:avLst/>
          </a:prstGeom>
          <a:effectLst>
            <a:outerShdw blurRad="76200" dist="38100" dir="2700000" sx="101000" sy="101000" algn="tl" rotWithShape="0">
              <a:schemeClr val="tx1"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pPr algn="dist"/>
            <a:r>
              <a:rPr lang="en-US" altLang="zh-CN" sz="7200" b="1" spc="600">
                <a:ln w="12700">
                  <a:noFill/>
                </a:ln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 YOU</a:t>
            </a:r>
            <a:endParaRPr lang="zh-CN" altLang="en-US" sz="7200">
              <a:ln w="12700">
                <a:noFill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形 10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67385" y="1001395"/>
            <a:ext cx="27806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26240A6-A59E-446B-B1FA-45A2F9475357}"/>
              </a:ext>
            </a:extLst>
          </p:cNvPr>
          <p:cNvSpPr/>
          <p:nvPr/>
        </p:nvSpPr>
        <p:spPr>
          <a:xfrm>
            <a:off x="4483100" y="0"/>
            <a:ext cx="7708899" cy="6858000"/>
          </a:xfrm>
          <a:prstGeom prst="rect">
            <a:avLst/>
          </a:prstGeom>
          <a:gradFill flip="none" rotWithShape="1">
            <a:gsLst>
              <a:gs pos="31000">
                <a:srgbClr val="40905B"/>
              </a:gs>
              <a:gs pos="95000">
                <a:srgbClr val="2B6640"/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A117B3F8-0885-4D70-8DB8-E229F3B16323}"/>
              </a:ext>
            </a:extLst>
          </p:cNvPr>
          <p:cNvSpPr>
            <a:spLocks noEditPoints="1"/>
          </p:cNvSpPr>
          <p:nvPr/>
        </p:nvSpPr>
        <p:spPr bwMode="auto">
          <a:xfrm>
            <a:off x="7892763" y="3148820"/>
            <a:ext cx="2324944" cy="3431236"/>
          </a:xfrm>
          <a:custGeom>
            <a:avLst/>
            <a:gdLst>
              <a:gd name="T0" fmla="*/ 286 w 286"/>
              <a:gd name="T1" fmla="*/ 229 h 421"/>
              <a:gd name="T2" fmla="*/ 265 w 286"/>
              <a:gd name="T3" fmla="*/ 163 h 421"/>
              <a:gd name="T4" fmla="*/ 176 w 286"/>
              <a:gd name="T5" fmla="*/ 0 h 421"/>
              <a:gd name="T6" fmla="*/ 109 w 286"/>
              <a:gd name="T7" fmla="*/ 38 h 421"/>
              <a:gd name="T8" fmla="*/ 170 w 286"/>
              <a:gd name="T9" fmla="*/ 31 h 421"/>
              <a:gd name="T10" fmla="*/ 250 w 286"/>
              <a:gd name="T11" fmla="*/ 146 h 421"/>
              <a:gd name="T12" fmla="*/ 186 w 286"/>
              <a:gd name="T13" fmla="*/ 116 h 421"/>
              <a:gd name="T14" fmla="*/ 83 w 286"/>
              <a:gd name="T15" fmla="*/ 42 h 421"/>
              <a:gd name="T16" fmla="*/ 34 w 286"/>
              <a:gd name="T17" fmla="*/ 101 h 421"/>
              <a:gd name="T18" fmla="*/ 88 w 286"/>
              <a:gd name="T19" fmla="*/ 73 h 421"/>
              <a:gd name="T20" fmla="*/ 169 w 286"/>
              <a:gd name="T21" fmla="*/ 115 h 421"/>
              <a:gd name="T22" fmla="*/ 0 w 286"/>
              <a:gd name="T23" fmla="*/ 237 h 421"/>
              <a:gd name="T24" fmla="*/ 159 w 286"/>
              <a:gd name="T25" fmla="*/ 343 h 421"/>
              <a:gd name="T26" fmla="*/ 130 w 286"/>
              <a:gd name="T27" fmla="*/ 421 h 421"/>
              <a:gd name="T28" fmla="*/ 269 w 286"/>
              <a:gd name="T29" fmla="*/ 290 h 421"/>
              <a:gd name="T30" fmla="*/ 268 w 286"/>
              <a:gd name="T31" fmla="*/ 290 h 421"/>
              <a:gd name="T32" fmla="*/ 286 w 286"/>
              <a:gd name="T33" fmla="*/ 229 h 421"/>
              <a:gd name="T34" fmla="*/ 109 w 286"/>
              <a:gd name="T35" fmla="*/ 224 h 421"/>
              <a:gd name="T36" fmla="*/ 140 w 286"/>
              <a:gd name="T37" fmla="*/ 193 h 421"/>
              <a:gd name="T38" fmla="*/ 171 w 286"/>
              <a:gd name="T39" fmla="*/ 224 h 421"/>
              <a:gd name="T40" fmla="*/ 140 w 286"/>
              <a:gd name="T41" fmla="*/ 255 h 421"/>
              <a:gd name="T42" fmla="*/ 109 w 286"/>
              <a:gd name="T43" fmla="*/ 224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6" h="421">
                <a:moveTo>
                  <a:pt x="286" y="229"/>
                </a:moveTo>
                <a:cubicBezTo>
                  <a:pt x="286" y="204"/>
                  <a:pt x="278" y="182"/>
                  <a:pt x="265" y="163"/>
                </a:cubicBezTo>
                <a:cubicBezTo>
                  <a:pt x="258" y="137"/>
                  <a:pt x="229" y="39"/>
                  <a:pt x="176" y="0"/>
                </a:cubicBezTo>
                <a:cubicBezTo>
                  <a:pt x="109" y="38"/>
                  <a:pt x="109" y="38"/>
                  <a:pt x="109" y="38"/>
                </a:cubicBezTo>
                <a:cubicBezTo>
                  <a:pt x="109" y="38"/>
                  <a:pt x="158" y="57"/>
                  <a:pt x="170" y="31"/>
                </a:cubicBezTo>
                <a:cubicBezTo>
                  <a:pt x="180" y="8"/>
                  <a:pt x="232" y="88"/>
                  <a:pt x="250" y="146"/>
                </a:cubicBezTo>
                <a:cubicBezTo>
                  <a:pt x="233" y="130"/>
                  <a:pt x="211" y="119"/>
                  <a:pt x="186" y="116"/>
                </a:cubicBezTo>
                <a:cubicBezTo>
                  <a:pt x="159" y="86"/>
                  <a:pt x="121" y="53"/>
                  <a:pt x="83" y="42"/>
                </a:cubicBezTo>
                <a:cubicBezTo>
                  <a:pt x="34" y="101"/>
                  <a:pt x="34" y="101"/>
                  <a:pt x="34" y="101"/>
                </a:cubicBezTo>
                <a:cubicBezTo>
                  <a:pt x="34" y="101"/>
                  <a:pt x="87" y="101"/>
                  <a:pt x="88" y="73"/>
                </a:cubicBezTo>
                <a:cubicBezTo>
                  <a:pt x="90" y="54"/>
                  <a:pt x="132" y="81"/>
                  <a:pt x="169" y="115"/>
                </a:cubicBezTo>
                <a:cubicBezTo>
                  <a:pt x="106" y="117"/>
                  <a:pt x="0" y="175"/>
                  <a:pt x="0" y="237"/>
                </a:cubicBezTo>
                <a:cubicBezTo>
                  <a:pt x="0" y="296"/>
                  <a:pt x="95" y="337"/>
                  <a:pt x="159" y="343"/>
                </a:cubicBezTo>
                <a:cubicBezTo>
                  <a:pt x="154" y="395"/>
                  <a:pt x="130" y="421"/>
                  <a:pt x="130" y="421"/>
                </a:cubicBezTo>
                <a:cubicBezTo>
                  <a:pt x="228" y="375"/>
                  <a:pt x="269" y="290"/>
                  <a:pt x="269" y="290"/>
                </a:cubicBezTo>
                <a:cubicBezTo>
                  <a:pt x="268" y="290"/>
                  <a:pt x="268" y="290"/>
                  <a:pt x="268" y="290"/>
                </a:cubicBezTo>
                <a:cubicBezTo>
                  <a:pt x="280" y="273"/>
                  <a:pt x="286" y="252"/>
                  <a:pt x="286" y="229"/>
                </a:cubicBezTo>
                <a:moveTo>
                  <a:pt x="109" y="224"/>
                </a:moveTo>
                <a:cubicBezTo>
                  <a:pt x="109" y="207"/>
                  <a:pt x="123" y="193"/>
                  <a:pt x="140" y="193"/>
                </a:cubicBezTo>
                <a:cubicBezTo>
                  <a:pt x="157" y="193"/>
                  <a:pt x="171" y="207"/>
                  <a:pt x="171" y="224"/>
                </a:cubicBezTo>
                <a:cubicBezTo>
                  <a:pt x="171" y="241"/>
                  <a:pt x="157" y="255"/>
                  <a:pt x="140" y="255"/>
                </a:cubicBezTo>
                <a:cubicBezTo>
                  <a:pt x="123" y="255"/>
                  <a:pt x="109" y="241"/>
                  <a:pt x="109" y="224"/>
                </a:cubicBezTo>
              </a:path>
            </a:pathLst>
          </a:custGeom>
          <a:solidFill>
            <a:sysClr val="window" lastClr="FFFFFF">
              <a:alpha val="10000"/>
            </a:sys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704FD2FD-0975-460B-8FFE-DBBC9F80445A}"/>
              </a:ext>
            </a:extLst>
          </p:cNvPr>
          <p:cNvSpPr>
            <a:spLocks noEditPoints="1"/>
          </p:cNvSpPr>
          <p:nvPr/>
        </p:nvSpPr>
        <p:spPr bwMode="auto">
          <a:xfrm>
            <a:off x="10079420" y="2228349"/>
            <a:ext cx="2324944" cy="3431236"/>
          </a:xfrm>
          <a:custGeom>
            <a:avLst/>
            <a:gdLst>
              <a:gd name="T0" fmla="*/ 0 w 286"/>
              <a:gd name="T1" fmla="*/ 229 h 421"/>
              <a:gd name="T2" fmla="*/ 21 w 286"/>
              <a:gd name="T3" fmla="*/ 163 h 421"/>
              <a:gd name="T4" fmla="*/ 110 w 286"/>
              <a:gd name="T5" fmla="*/ 0 h 421"/>
              <a:gd name="T6" fmla="*/ 177 w 286"/>
              <a:gd name="T7" fmla="*/ 38 h 421"/>
              <a:gd name="T8" fmla="*/ 116 w 286"/>
              <a:gd name="T9" fmla="*/ 30 h 421"/>
              <a:gd name="T10" fmla="*/ 36 w 286"/>
              <a:gd name="T11" fmla="*/ 146 h 421"/>
              <a:gd name="T12" fmla="*/ 100 w 286"/>
              <a:gd name="T13" fmla="*/ 116 h 421"/>
              <a:gd name="T14" fmla="*/ 203 w 286"/>
              <a:gd name="T15" fmla="*/ 42 h 421"/>
              <a:gd name="T16" fmla="*/ 252 w 286"/>
              <a:gd name="T17" fmla="*/ 101 h 421"/>
              <a:gd name="T18" fmla="*/ 198 w 286"/>
              <a:gd name="T19" fmla="*/ 72 h 421"/>
              <a:gd name="T20" fmla="*/ 117 w 286"/>
              <a:gd name="T21" fmla="*/ 115 h 421"/>
              <a:gd name="T22" fmla="*/ 286 w 286"/>
              <a:gd name="T23" fmla="*/ 237 h 421"/>
              <a:gd name="T24" fmla="*/ 127 w 286"/>
              <a:gd name="T25" fmla="*/ 342 h 421"/>
              <a:gd name="T26" fmla="*/ 156 w 286"/>
              <a:gd name="T27" fmla="*/ 421 h 421"/>
              <a:gd name="T28" fmla="*/ 17 w 286"/>
              <a:gd name="T29" fmla="*/ 290 h 421"/>
              <a:gd name="T30" fmla="*/ 18 w 286"/>
              <a:gd name="T31" fmla="*/ 290 h 421"/>
              <a:gd name="T32" fmla="*/ 0 w 286"/>
              <a:gd name="T33" fmla="*/ 229 h 421"/>
              <a:gd name="T34" fmla="*/ 177 w 286"/>
              <a:gd name="T35" fmla="*/ 224 h 421"/>
              <a:gd name="T36" fmla="*/ 146 w 286"/>
              <a:gd name="T37" fmla="*/ 193 h 421"/>
              <a:gd name="T38" fmla="*/ 115 w 286"/>
              <a:gd name="T39" fmla="*/ 224 h 421"/>
              <a:gd name="T40" fmla="*/ 146 w 286"/>
              <a:gd name="T41" fmla="*/ 254 h 421"/>
              <a:gd name="T42" fmla="*/ 177 w 286"/>
              <a:gd name="T43" fmla="*/ 224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6" h="421">
                <a:moveTo>
                  <a:pt x="0" y="229"/>
                </a:moveTo>
                <a:cubicBezTo>
                  <a:pt x="0" y="204"/>
                  <a:pt x="8" y="182"/>
                  <a:pt x="21" y="163"/>
                </a:cubicBezTo>
                <a:cubicBezTo>
                  <a:pt x="28" y="137"/>
                  <a:pt x="57" y="39"/>
                  <a:pt x="110" y="0"/>
                </a:cubicBezTo>
                <a:cubicBezTo>
                  <a:pt x="177" y="38"/>
                  <a:pt x="177" y="38"/>
                  <a:pt x="177" y="38"/>
                </a:cubicBezTo>
                <a:cubicBezTo>
                  <a:pt x="177" y="38"/>
                  <a:pt x="128" y="57"/>
                  <a:pt x="116" y="30"/>
                </a:cubicBezTo>
                <a:cubicBezTo>
                  <a:pt x="106" y="8"/>
                  <a:pt x="54" y="88"/>
                  <a:pt x="36" y="146"/>
                </a:cubicBezTo>
                <a:cubicBezTo>
                  <a:pt x="53" y="130"/>
                  <a:pt x="75" y="119"/>
                  <a:pt x="100" y="116"/>
                </a:cubicBezTo>
                <a:cubicBezTo>
                  <a:pt x="127" y="86"/>
                  <a:pt x="165" y="52"/>
                  <a:pt x="203" y="42"/>
                </a:cubicBezTo>
                <a:cubicBezTo>
                  <a:pt x="252" y="101"/>
                  <a:pt x="252" y="101"/>
                  <a:pt x="252" y="101"/>
                </a:cubicBezTo>
                <a:cubicBezTo>
                  <a:pt x="252" y="101"/>
                  <a:pt x="199" y="101"/>
                  <a:pt x="198" y="72"/>
                </a:cubicBezTo>
                <a:cubicBezTo>
                  <a:pt x="197" y="54"/>
                  <a:pt x="154" y="81"/>
                  <a:pt x="117" y="115"/>
                </a:cubicBezTo>
                <a:cubicBezTo>
                  <a:pt x="180" y="117"/>
                  <a:pt x="286" y="175"/>
                  <a:pt x="286" y="237"/>
                </a:cubicBezTo>
                <a:cubicBezTo>
                  <a:pt x="286" y="296"/>
                  <a:pt x="191" y="337"/>
                  <a:pt x="127" y="342"/>
                </a:cubicBezTo>
                <a:cubicBezTo>
                  <a:pt x="132" y="395"/>
                  <a:pt x="156" y="421"/>
                  <a:pt x="156" y="421"/>
                </a:cubicBezTo>
                <a:cubicBezTo>
                  <a:pt x="58" y="375"/>
                  <a:pt x="17" y="290"/>
                  <a:pt x="17" y="290"/>
                </a:cubicBezTo>
                <a:cubicBezTo>
                  <a:pt x="18" y="290"/>
                  <a:pt x="18" y="290"/>
                  <a:pt x="18" y="290"/>
                </a:cubicBezTo>
                <a:cubicBezTo>
                  <a:pt x="6" y="272"/>
                  <a:pt x="0" y="251"/>
                  <a:pt x="0" y="229"/>
                </a:cubicBezTo>
                <a:moveTo>
                  <a:pt x="177" y="224"/>
                </a:moveTo>
                <a:cubicBezTo>
                  <a:pt x="177" y="207"/>
                  <a:pt x="163" y="193"/>
                  <a:pt x="146" y="193"/>
                </a:cubicBezTo>
                <a:cubicBezTo>
                  <a:pt x="129" y="193"/>
                  <a:pt x="115" y="207"/>
                  <a:pt x="115" y="224"/>
                </a:cubicBezTo>
                <a:cubicBezTo>
                  <a:pt x="115" y="241"/>
                  <a:pt x="129" y="254"/>
                  <a:pt x="146" y="254"/>
                </a:cubicBezTo>
                <a:cubicBezTo>
                  <a:pt x="163" y="254"/>
                  <a:pt x="177" y="241"/>
                  <a:pt x="177" y="224"/>
                </a:cubicBezTo>
              </a:path>
            </a:pathLst>
          </a:custGeom>
          <a:solidFill>
            <a:sysClr val="window" lastClr="FFFFFF">
              <a:alpha val="10000"/>
            </a:sys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10" name="图形 9">
            <a:extLst>
              <a:ext uri="{FF2B5EF4-FFF2-40B4-BE49-F238E27FC236}">
                <a16:creationId xmlns:a16="http://schemas.microsoft.com/office/drawing/2014/main" id="{048EC732-3AF3-4E36-A85B-68FDADAF54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E1829B03-B9F5-4D01-A4D9-059C0339C1EF}"/>
              </a:ext>
            </a:extLst>
          </p:cNvPr>
          <p:cNvSpPr txBox="1"/>
          <p:nvPr/>
        </p:nvSpPr>
        <p:spPr>
          <a:xfrm>
            <a:off x="4555490" y="1077591"/>
            <a:ext cx="6443345" cy="4217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50000"/>
              </a:lnSpc>
              <a:buFont typeface="Wingdings" panose="05000000000000000000" charset="0"/>
              <a:buChar char=""/>
            </a:pPr>
            <a:r>
              <a:rPr lang="en-US" altLang="zh-CN" sz="2800" b="1">
                <a:solidFill>
                  <a:schemeClr val="bg1">
                    <a:lumMod val="95000"/>
                  </a:schemeClr>
                </a:solidFill>
                <a:latin typeface="微软雅黑" charset="0"/>
                <a:ea typeface="微软雅黑" charset="0"/>
                <a:cs typeface="微软雅黑" charset="0"/>
              </a:rPr>
              <a:t>1.</a:t>
            </a:r>
            <a:r>
              <a:rPr lang="zh-CN" altLang="en-US" sz="2800" b="1">
                <a:solidFill>
                  <a:schemeClr val="bg1">
                    <a:lumMod val="95000"/>
                  </a:schemeClr>
                </a:solidFill>
                <a:latin typeface="微软雅黑" charset="0"/>
                <a:ea typeface="微软雅黑" charset="0"/>
                <a:cs typeface="微软雅黑" charset="0"/>
              </a:rPr>
              <a:t>正确认识岗位价值评估</a:t>
            </a:r>
            <a:endParaRPr lang="en-US" altLang="zh-CN" sz="2800" b="1">
              <a:solidFill>
                <a:schemeClr val="bg1">
                  <a:lumMod val="95000"/>
                </a:schemeClr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marL="457200" indent="-457200">
              <a:lnSpc>
                <a:spcPct val="250000"/>
              </a:lnSpc>
              <a:buFont typeface="Wingdings" panose="05000000000000000000" charset="0"/>
              <a:buChar char=""/>
            </a:pPr>
            <a:r>
              <a:rPr lang="en-US" altLang="zh-CN" sz="2800" b="1">
                <a:solidFill>
                  <a:schemeClr val="bg1">
                    <a:lumMod val="95000"/>
                  </a:schemeClr>
                </a:solidFill>
                <a:latin typeface="微软雅黑" charset="0"/>
                <a:ea typeface="微软雅黑" charset="0"/>
                <a:cs typeface="微软雅黑" charset="0"/>
              </a:rPr>
              <a:t>2.</a:t>
            </a:r>
            <a:r>
              <a:rPr lang="zh-CN" altLang="en-US" sz="2800" b="1">
                <a:solidFill>
                  <a:schemeClr val="bg1">
                    <a:lumMod val="95000"/>
                  </a:schemeClr>
                </a:solidFill>
                <a:latin typeface="微软雅黑" charset="0"/>
                <a:ea typeface="微软雅黑" charset="0"/>
                <a:cs typeface="微软雅黑" charset="0"/>
              </a:rPr>
              <a:t>为什么做岗位价值评估</a:t>
            </a:r>
            <a:endParaRPr lang="en-US" altLang="zh-CN" sz="2800" b="1">
              <a:solidFill>
                <a:schemeClr val="bg1">
                  <a:lumMod val="95000"/>
                </a:schemeClr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marL="457200" indent="-457200">
              <a:lnSpc>
                <a:spcPct val="250000"/>
              </a:lnSpc>
              <a:buFont typeface="Wingdings" panose="05000000000000000000" charset="0"/>
              <a:buChar char=""/>
            </a:pPr>
            <a:r>
              <a:rPr lang="en-US" altLang="zh-CN" sz="2800" b="1">
                <a:solidFill>
                  <a:schemeClr val="bg1">
                    <a:lumMod val="95000"/>
                  </a:schemeClr>
                </a:solidFill>
                <a:latin typeface="微软雅黑" charset="0"/>
                <a:ea typeface="微软雅黑" charset="0"/>
                <a:cs typeface="微软雅黑" charset="0"/>
              </a:rPr>
              <a:t>3.</a:t>
            </a:r>
            <a:r>
              <a:rPr lang="zh-CN" altLang="en-US" sz="2800" b="1">
                <a:solidFill>
                  <a:schemeClr val="bg1">
                    <a:lumMod val="95000"/>
                  </a:schemeClr>
                </a:solidFill>
                <a:latin typeface="微软雅黑" charset="0"/>
                <a:ea typeface="微软雅黑" charset="0"/>
                <a:cs typeface="微软雅黑" charset="0"/>
              </a:rPr>
              <a:t>如何组织岗位价值评估</a:t>
            </a:r>
            <a:endParaRPr lang="en-US" altLang="zh-CN" sz="2800" b="1">
              <a:solidFill>
                <a:schemeClr val="bg1">
                  <a:lumMod val="95000"/>
                </a:schemeClr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marL="457200" indent="-457200">
              <a:lnSpc>
                <a:spcPct val="250000"/>
              </a:lnSpc>
              <a:buFont typeface="Wingdings" panose="05000000000000000000" charset="0"/>
              <a:buChar char=""/>
            </a:pPr>
            <a:r>
              <a:rPr lang="en-US" altLang="zh-CN" sz="2800" b="1">
                <a:solidFill>
                  <a:schemeClr val="bg1">
                    <a:lumMod val="95000"/>
                  </a:schemeClr>
                </a:solidFill>
                <a:latin typeface="微软雅黑" charset="0"/>
                <a:ea typeface="微软雅黑" charset="0"/>
                <a:cs typeface="微软雅黑" charset="0"/>
              </a:rPr>
              <a:t>4.</a:t>
            </a:r>
            <a:r>
              <a:rPr lang="zh-CN" altLang="en-US" sz="2800" b="1">
                <a:solidFill>
                  <a:schemeClr val="bg1">
                    <a:lumMod val="95000"/>
                  </a:schemeClr>
                </a:solidFill>
                <a:latin typeface="微软雅黑" charset="0"/>
                <a:ea typeface="微软雅黑" charset="0"/>
                <a:cs typeface="微软雅黑" charset="0"/>
              </a:rPr>
              <a:t>岗位价值评估的流程</a:t>
            </a:r>
            <a:endParaRPr lang="en-US" altLang="zh-CN" sz="2800" b="1">
              <a:solidFill>
                <a:schemeClr val="bg1">
                  <a:lumMod val="95000"/>
                </a:schemeClr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88EDF8A-500F-4241-A04E-6C1C0BBAE7D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49A63"/>
              </a:gs>
              <a:gs pos="100000">
                <a:srgbClr val="2B6640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F89D26F5-B858-47C4-8D2D-1EA1951C8FE6}"/>
              </a:ext>
            </a:extLst>
          </p:cNvPr>
          <p:cNvGrpSpPr/>
          <p:nvPr/>
        </p:nvGrpSpPr>
        <p:grpSpPr>
          <a:xfrm>
            <a:off x="6727580" y="2310382"/>
            <a:ext cx="5154178" cy="4971511"/>
            <a:chOff x="8705175" y="708628"/>
            <a:chExt cx="408400" cy="393926"/>
          </a:xfrm>
          <a:solidFill>
            <a:schemeClr val="bg1">
              <a:alpha val="10000"/>
            </a:schemeClr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53FC160D-2165-4B73-A024-D9F44624C5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05175" y="791951"/>
              <a:ext cx="210459" cy="310603"/>
            </a:xfrm>
            <a:custGeom>
              <a:avLst/>
              <a:gdLst>
                <a:gd name="T0" fmla="*/ 286 w 286"/>
                <a:gd name="T1" fmla="*/ 229 h 421"/>
                <a:gd name="T2" fmla="*/ 265 w 286"/>
                <a:gd name="T3" fmla="*/ 163 h 421"/>
                <a:gd name="T4" fmla="*/ 176 w 286"/>
                <a:gd name="T5" fmla="*/ 0 h 421"/>
                <a:gd name="T6" fmla="*/ 109 w 286"/>
                <a:gd name="T7" fmla="*/ 38 h 421"/>
                <a:gd name="T8" fmla="*/ 170 w 286"/>
                <a:gd name="T9" fmla="*/ 31 h 421"/>
                <a:gd name="T10" fmla="*/ 250 w 286"/>
                <a:gd name="T11" fmla="*/ 146 h 421"/>
                <a:gd name="T12" fmla="*/ 186 w 286"/>
                <a:gd name="T13" fmla="*/ 116 h 421"/>
                <a:gd name="T14" fmla="*/ 83 w 286"/>
                <a:gd name="T15" fmla="*/ 42 h 421"/>
                <a:gd name="T16" fmla="*/ 34 w 286"/>
                <a:gd name="T17" fmla="*/ 101 h 421"/>
                <a:gd name="T18" fmla="*/ 88 w 286"/>
                <a:gd name="T19" fmla="*/ 73 h 421"/>
                <a:gd name="T20" fmla="*/ 169 w 286"/>
                <a:gd name="T21" fmla="*/ 115 h 421"/>
                <a:gd name="T22" fmla="*/ 0 w 286"/>
                <a:gd name="T23" fmla="*/ 237 h 421"/>
                <a:gd name="T24" fmla="*/ 159 w 286"/>
                <a:gd name="T25" fmla="*/ 343 h 421"/>
                <a:gd name="T26" fmla="*/ 130 w 286"/>
                <a:gd name="T27" fmla="*/ 421 h 421"/>
                <a:gd name="T28" fmla="*/ 269 w 286"/>
                <a:gd name="T29" fmla="*/ 290 h 421"/>
                <a:gd name="T30" fmla="*/ 268 w 286"/>
                <a:gd name="T31" fmla="*/ 290 h 421"/>
                <a:gd name="T32" fmla="*/ 286 w 286"/>
                <a:gd name="T33" fmla="*/ 229 h 421"/>
                <a:gd name="T34" fmla="*/ 109 w 286"/>
                <a:gd name="T35" fmla="*/ 224 h 421"/>
                <a:gd name="T36" fmla="*/ 140 w 286"/>
                <a:gd name="T37" fmla="*/ 193 h 421"/>
                <a:gd name="T38" fmla="*/ 171 w 286"/>
                <a:gd name="T39" fmla="*/ 224 h 421"/>
                <a:gd name="T40" fmla="*/ 140 w 286"/>
                <a:gd name="T41" fmla="*/ 255 h 421"/>
                <a:gd name="T42" fmla="*/ 109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286" y="229"/>
                  </a:moveTo>
                  <a:cubicBezTo>
                    <a:pt x="286" y="204"/>
                    <a:pt x="278" y="182"/>
                    <a:pt x="265" y="163"/>
                  </a:cubicBezTo>
                  <a:cubicBezTo>
                    <a:pt x="258" y="137"/>
                    <a:pt x="229" y="39"/>
                    <a:pt x="176" y="0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109" y="38"/>
                    <a:pt x="158" y="57"/>
                    <a:pt x="170" y="31"/>
                  </a:cubicBezTo>
                  <a:cubicBezTo>
                    <a:pt x="180" y="8"/>
                    <a:pt x="232" y="88"/>
                    <a:pt x="250" y="146"/>
                  </a:cubicBezTo>
                  <a:cubicBezTo>
                    <a:pt x="233" y="130"/>
                    <a:pt x="211" y="119"/>
                    <a:pt x="186" y="116"/>
                  </a:cubicBezTo>
                  <a:cubicBezTo>
                    <a:pt x="159" y="86"/>
                    <a:pt x="121" y="53"/>
                    <a:pt x="83" y="42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87" y="101"/>
                    <a:pt x="88" y="73"/>
                  </a:cubicBezTo>
                  <a:cubicBezTo>
                    <a:pt x="90" y="54"/>
                    <a:pt x="132" y="81"/>
                    <a:pt x="169" y="115"/>
                  </a:cubicBezTo>
                  <a:cubicBezTo>
                    <a:pt x="106" y="117"/>
                    <a:pt x="0" y="175"/>
                    <a:pt x="0" y="237"/>
                  </a:cubicBezTo>
                  <a:cubicBezTo>
                    <a:pt x="0" y="296"/>
                    <a:pt x="95" y="337"/>
                    <a:pt x="159" y="343"/>
                  </a:cubicBezTo>
                  <a:cubicBezTo>
                    <a:pt x="154" y="395"/>
                    <a:pt x="130" y="421"/>
                    <a:pt x="130" y="421"/>
                  </a:cubicBezTo>
                  <a:cubicBezTo>
                    <a:pt x="228" y="375"/>
                    <a:pt x="269" y="290"/>
                    <a:pt x="269" y="290"/>
                  </a:cubicBezTo>
                  <a:cubicBezTo>
                    <a:pt x="268" y="290"/>
                    <a:pt x="268" y="290"/>
                    <a:pt x="268" y="290"/>
                  </a:cubicBezTo>
                  <a:cubicBezTo>
                    <a:pt x="280" y="273"/>
                    <a:pt x="286" y="252"/>
                    <a:pt x="286" y="229"/>
                  </a:cubicBezTo>
                  <a:moveTo>
                    <a:pt x="109" y="224"/>
                  </a:moveTo>
                  <a:cubicBezTo>
                    <a:pt x="109" y="207"/>
                    <a:pt x="123" y="193"/>
                    <a:pt x="140" y="193"/>
                  </a:cubicBezTo>
                  <a:cubicBezTo>
                    <a:pt x="157" y="193"/>
                    <a:pt x="171" y="207"/>
                    <a:pt x="171" y="224"/>
                  </a:cubicBezTo>
                  <a:cubicBezTo>
                    <a:pt x="171" y="241"/>
                    <a:pt x="157" y="255"/>
                    <a:pt x="140" y="255"/>
                  </a:cubicBezTo>
                  <a:cubicBezTo>
                    <a:pt x="123" y="255"/>
                    <a:pt x="109" y="241"/>
                    <a:pt x="109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EF88DD9-05DC-45D3-8F5D-87308260F8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03116" y="708628"/>
              <a:ext cx="210459" cy="310603"/>
            </a:xfrm>
            <a:custGeom>
              <a:avLst/>
              <a:gdLst>
                <a:gd name="T0" fmla="*/ 0 w 286"/>
                <a:gd name="T1" fmla="*/ 229 h 421"/>
                <a:gd name="T2" fmla="*/ 21 w 286"/>
                <a:gd name="T3" fmla="*/ 163 h 421"/>
                <a:gd name="T4" fmla="*/ 110 w 286"/>
                <a:gd name="T5" fmla="*/ 0 h 421"/>
                <a:gd name="T6" fmla="*/ 177 w 286"/>
                <a:gd name="T7" fmla="*/ 38 h 421"/>
                <a:gd name="T8" fmla="*/ 116 w 286"/>
                <a:gd name="T9" fmla="*/ 30 h 421"/>
                <a:gd name="T10" fmla="*/ 36 w 286"/>
                <a:gd name="T11" fmla="*/ 146 h 421"/>
                <a:gd name="T12" fmla="*/ 100 w 286"/>
                <a:gd name="T13" fmla="*/ 116 h 421"/>
                <a:gd name="T14" fmla="*/ 203 w 286"/>
                <a:gd name="T15" fmla="*/ 42 h 421"/>
                <a:gd name="T16" fmla="*/ 252 w 286"/>
                <a:gd name="T17" fmla="*/ 101 h 421"/>
                <a:gd name="T18" fmla="*/ 198 w 286"/>
                <a:gd name="T19" fmla="*/ 72 h 421"/>
                <a:gd name="T20" fmla="*/ 117 w 286"/>
                <a:gd name="T21" fmla="*/ 115 h 421"/>
                <a:gd name="T22" fmla="*/ 286 w 286"/>
                <a:gd name="T23" fmla="*/ 237 h 421"/>
                <a:gd name="T24" fmla="*/ 127 w 286"/>
                <a:gd name="T25" fmla="*/ 342 h 421"/>
                <a:gd name="T26" fmla="*/ 156 w 286"/>
                <a:gd name="T27" fmla="*/ 421 h 421"/>
                <a:gd name="T28" fmla="*/ 17 w 286"/>
                <a:gd name="T29" fmla="*/ 290 h 421"/>
                <a:gd name="T30" fmla="*/ 18 w 286"/>
                <a:gd name="T31" fmla="*/ 290 h 421"/>
                <a:gd name="T32" fmla="*/ 0 w 286"/>
                <a:gd name="T33" fmla="*/ 229 h 421"/>
                <a:gd name="T34" fmla="*/ 177 w 286"/>
                <a:gd name="T35" fmla="*/ 224 h 421"/>
                <a:gd name="T36" fmla="*/ 146 w 286"/>
                <a:gd name="T37" fmla="*/ 193 h 421"/>
                <a:gd name="T38" fmla="*/ 115 w 286"/>
                <a:gd name="T39" fmla="*/ 224 h 421"/>
                <a:gd name="T40" fmla="*/ 146 w 286"/>
                <a:gd name="T41" fmla="*/ 254 h 421"/>
                <a:gd name="T42" fmla="*/ 177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0" y="229"/>
                  </a:moveTo>
                  <a:cubicBezTo>
                    <a:pt x="0" y="204"/>
                    <a:pt x="8" y="182"/>
                    <a:pt x="21" y="163"/>
                  </a:cubicBezTo>
                  <a:cubicBezTo>
                    <a:pt x="28" y="137"/>
                    <a:pt x="57" y="39"/>
                    <a:pt x="110" y="0"/>
                  </a:cubicBezTo>
                  <a:cubicBezTo>
                    <a:pt x="177" y="38"/>
                    <a:pt x="177" y="38"/>
                    <a:pt x="177" y="38"/>
                  </a:cubicBezTo>
                  <a:cubicBezTo>
                    <a:pt x="177" y="38"/>
                    <a:pt x="128" y="57"/>
                    <a:pt x="116" y="30"/>
                  </a:cubicBezTo>
                  <a:cubicBezTo>
                    <a:pt x="106" y="8"/>
                    <a:pt x="54" y="88"/>
                    <a:pt x="36" y="146"/>
                  </a:cubicBezTo>
                  <a:cubicBezTo>
                    <a:pt x="53" y="130"/>
                    <a:pt x="75" y="119"/>
                    <a:pt x="100" y="116"/>
                  </a:cubicBezTo>
                  <a:cubicBezTo>
                    <a:pt x="127" y="86"/>
                    <a:pt x="165" y="52"/>
                    <a:pt x="203" y="42"/>
                  </a:cubicBezTo>
                  <a:cubicBezTo>
                    <a:pt x="252" y="101"/>
                    <a:pt x="252" y="101"/>
                    <a:pt x="252" y="101"/>
                  </a:cubicBezTo>
                  <a:cubicBezTo>
                    <a:pt x="252" y="101"/>
                    <a:pt x="199" y="101"/>
                    <a:pt x="198" y="72"/>
                  </a:cubicBezTo>
                  <a:cubicBezTo>
                    <a:pt x="197" y="54"/>
                    <a:pt x="154" y="81"/>
                    <a:pt x="117" y="115"/>
                  </a:cubicBezTo>
                  <a:cubicBezTo>
                    <a:pt x="180" y="117"/>
                    <a:pt x="286" y="175"/>
                    <a:pt x="286" y="237"/>
                  </a:cubicBezTo>
                  <a:cubicBezTo>
                    <a:pt x="286" y="296"/>
                    <a:pt x="191" y="337"/>
                    <a:pt x="127" y="342"/>
                  </a:cubicBezTo>
                  <a:cubicBezTo>
                    <a:pt x="132" y="395"/>
                    <a:pt x="156" y="421"/>
                    <a:pt x="156" y="421"/>
                  </a:cubicBezTo>
                  <a:cubicBezTo>
                    <a:pt x="58" y="375"/>
                    <a:pt x="17" y="290"/>
                    <a:pt x="17" y="290"/>
                  </a:cubicBezTo>
                  <a:cubicBezTo>
                    <a:pt x="18" y="290"/>
                    <a:pt x="18" y="290"/>
                    <a:pt x="18" y="290"/>
                  </a:cubicBezTo>
                  <a:cubicBezTo>
                    <a:pt x="6" y="272"/>
                    <a:pt x="0" y="251"/>
                    <a:pt x="0" y="229"/>
                  </a:cubicBezTo>
                  <a:moveTo>
                    <a:pt x="177" y="224"/>
                  </a:moveTo>
                  <a:cubicBezTo>
                    <a:pt x="177" y="207"/>
                    <a:pt x="163" y="193"/>
                    <a:pt x="146" y="193"/>
                  </a:cubicBezTo>
                  <a:cubicBezTo>
                    <a:pt x="129" y="193"/>
                    <a:pt x="115" y="207"/>
                    <a:pt x="115" y="224"/>
                  </a:cubicBezTo>
                  <a:cubicBezTo>
                    <a:pt x="115" y="241"/>
                    <a:pt x="129" y="254"/>
                    <a:pt x="146" y="254"/>
                  </a:cubicBezTo>
                  <a:cubicBezTo>
                    <a:pt x="163" y="254"/>
                    <a:pt x="177" y="241"/>
                    <a:pt x="177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pic>
        <p:nvPicPr>
          <p:cNvPr id="9" name="图形 8">
            <a:extLst>
              <a:ext uri="{FF2B5EF4-FFF2-40B4-BE49-F238E27FC236}">
                <a16:creationId xmlns:a16="http://schemas.microsoft.com/office/drawing/2014/main" id="{034A582D-829F-4F13-BB95-5E025043AF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7AB7B099-742A-4194-A420-2C37720FFA24}"/>
              </a:ext>
            </a:extLst>
          </p:cNvPr>
          <p:cNvSpPr/>
          <p:nvPr/>
        </p:nvSpPr>
        <p:spPr>
          <a:xfrm>
            <a:off x="2033576" y="2321004"/>
            <a:ext cx="3000593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3800" dirty="0">
                <a:solidFill>
                  <a:schemeClr val="bg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01</a:t>
            </a:r>
            <a:endParaRPr lang="zh-CN" altLang="en-US" sz="13800" dirty="0">
              <a:solidFill>
                <a:schemeClr val="bg1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2C5D558-3841-452B-9D27-1DE02CC62178}"/>
              </a:ext>
            </a:extLst>
          </p:cNvPr>
          <p:cNvSpPr txBox="1"/>
          <p:nvPr/>
        </p:nvSpPr>
        <p:spPr>
          <a:xfrm>
            <a:off x="5134057" y="2550007"/>
            <a:ext cx="54178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4000">
                <a:solidFill>
                  <a:schemeClr val="bg1"/>
                </a:solidFill>
              </a:rPr>
              <a:t>正确认识岗位价值评估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6E5D0BAB-5F78-4750-8043-C3EFF288CA28}"/>
              </a:ext>
            </a:extLst>
          </p:cNvPr>
          <p:cNvSpPr/>
          <p:nvPr/>
        </p:nvSpPr>
        <p:spPr>
          <a:xfrm>
            <a:off x="803527" y="1925285"/>
            <a:ext cx="786375" cy="333683"/>
          </a:xfrm>
          <a:prstGeom prst="roundRect">
            <a:avLst>
              <a:gd name="adj" fmla="val 50000"/>
            </a:avLst>
          </a:prstGeom>
          <a:solidFill>
            <a:srgbClr val="397F5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小米兰亭" panose="03000502000000000000" pitchFamily="66" charset="-122"/>
              <a:ea typeface="小米兰亭" panose="03000502000000000000" pitchFamily="66" charset="-122"/>
              <a:cs typeface="+mn-cs"/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35147CF9-CB7A-4BB2-91AA-8DA75E3E514C}"/>
              </a:ext>
            </a:extLst>
          </p:cNvPr>
          <p:cNvSpPr/>
          <p:nvPr/>
        </p:nvSpPr>
        <p:spPr>
          <a:xfrm>
            <a:off x="803526" y="2652619"/>
            <a:ext cx="786375" cy="333683"/>
          </a:xfrm>
          <a:prstGeom prst="roundRect">
            <a:avLst>
              <a:gd name="adj" fmla="val 50000"/>
            </a:avLst>
          </a:prstGeom>
          <a:solidFill>
            <a:srgbClr val="397F5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小米兰亭" panose="03000502000000000000" pitchFamily="66" charset="-122"/>
              <a:ea typeface="小米兰亭" panose="03000502000000000000" pitchFamily="66" charset="-122"/>
              <a:cs typeface="+mn-cs"/>
            </a:endParaRPr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5D9590D8-93A0-4E24-8C5D-0EF9257CC700}"/>
              </a:ext>
            </a:extLst>
          </p:cNvPr>
          <p:cNvSpPr/>
          <p:nvPr/>
        </p:nvSpPr>
        <p:spPr>
          <a:xfrm>
            <a:off x="803528" y="1499236"/>
            <a:ext cx="786375" cy="333683"/>
          </a:xfrm>
          <a:prstGeom prst="roundRect">
            <a:avLst>
              <a:gd name="adj" fmla="val 50000"/>
            </a:avLst>
          </a:prstGeom>
          <a:solidFill>
            <a:srgbClr val="397F5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小米兰亭" panose="03000502000000000000" pitchFamily="66" charset="-122"/>
              <a:ea typeface="小米兰亭" panose="03000502000000000000" pitchFamily="66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12800" y="1395095"/>
            <a:ext cx="10918190" cy="4046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4450" indent="0" algn="l" fontAlgn="auto">
              <a:lnSpc>
                <a:spcPct val="150000"/>
              </a:lnSpc>
              <a:spcBef>
                <a:spcPts val="3000"/>
              </a:spcBef>
              <a:spcAft>
                <a:spcPts val="600"/>
              </a:spcAft>
              <a:buNone/>
            </a:pP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概念：</a:t>
            </a:r>
            <a:r>
              <a:rPr sz="1400" spc="45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岗位价值评估是对一个组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织</a:t>
            </a:r>
            <a:r>
              <a:rPr sz="1400" spc="45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内部所有岗位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的</a:t>
            </a:r>
            <a:r>
              <a:rPr sz="1400" spc="45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内部相对价值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sz="1400" spc="45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以理性和公允的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态</a:t>
            </a:r>
            <a:r>
              <a:rPr sz="1400" spc="45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度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  进行系统地分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析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和判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定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的过程</a:t>
            </a:r>
            <a:r>
              <a:rPr lang="zh-CN"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br>
              <a:rPr lang="zh-CN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</a:br>
            <a:r>
              <a:rPr lang="zh-CN" b="1" spc="3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目的</a:t>
            </a:r>
            <a:r>
              <a:rPr lang="zh-CN" spc="3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：</a:t>
            </a:r>
            <a:r>
              <a:rPr sz="1400" spc="45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通过一致且科学的工具，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基</a:t>
            </a:r>
            <a:r>
              <a:rPr sz="1400" spc="45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于每个岗位工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作</a:t>
            </a:r>
            <a:r>
              <a:rPr sz="1400" spc="45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职责、胜任要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求</a:t>
            </a:r>
            <a:r>
              <a:rPr sz="1400" spc="45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和对其所属组织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的</a:t>
            </a:r>
            <a:r>
              <a:rPr sz="1400" spc="45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贡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献（非岗位的任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职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者</a:t>
            </a:r>
            <a:r>
              <a:rPr sz="1400" spc="2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），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来确定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各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个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岗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位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的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相对价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值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等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级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b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</a:br>
            <a:r>
              <a:rPr lang="zh-CN" b="1" spc="3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作用</a:t>
            </a:r>
            <a:r>
              <a:rPr lang="zh-CN" spc="3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：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为建立内部职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位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等级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提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供依据</a:t>
            </a:r>
            <a:r>
              <a:rPr lang="zh-CN"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；</a:t>
            </a:r>
            <a:endParaRPr sz="14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2065" indent="0" algn="l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/>
              <a:buNone/>
              <a:tabLst>
                <a:tab pos="262255" algn="l"/>
                <a:tab pos="262890" algn="l"/>
              </a:tabLst>
            </a:pP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      为实现“以岗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付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酬</a:t>
            </a:r>
            <a:r>
              <a:rPr sz="1400" spc="2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”，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建立可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信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可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反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映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公平性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的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基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础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打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破薪酬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行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政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职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级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概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念</a:t>
            </a:r>
            <a:r>
              <a:rPr lang="zh-CN"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；</a:t>
            </a:r>
            <a:endParaRPr sz="14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62255" indent="0" algn="l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/>
              <a:tabLst>
                <a:tab pos="262255" algn="l"/>
                <a:tab pos="262890" algn="l"/>
              </a:tabLst>
            </a:pP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 为公司与外部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劳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动力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市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场的薪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酬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比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对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提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供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桥梁</a:t>
            </a:r>
            <a:r>
              <a:rPr lang="zh-CN"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；</a:t>
            </a:r>
          </a:p>
          <a:p>
            <a:pPr marL="262255" indent="0" algn="l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/>
              <a:tabLst>
                <a:tab pos="262255" algn="l"/>
                <a:tab pos="262890" algn="l"/>
              </a:tabLst>
            </a:pP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 </a:t>
            </a:r>
            <a:r>
              <a:rPr lang="zh-CN"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为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员工晋升等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人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才管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理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工作提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供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基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础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框架</a:t>
            </a:r>
            <a:r>
              <a:rPr lang="zh-CN"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；</a:t>
            </a:r>
            <a:endParaRPr sz="14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62255" indent="0" algn="l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/>
              <a:tabLst>
                <a:tab pos="262255" algn="l"/>
                <a:tab pos="262890" algn="l"/>
              </a:tabLst>
            </a:pP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 为组织分析提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供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视角</a:t>
            </a:r>
            <a:r>
              <a:rPr lang="zh-CN"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；</a:t>
            </a:r>
            <a:endParaRPr sz="14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62255" indent="0" algn="l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/>
              <a:tabLst>
                <a:tab pos="262255" algn="l"/>
                <a:tab pos="262890" algn="l"/>
              </a:tabLst>
            </a:pP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 为企业内部不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同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部门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间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不同岗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位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的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相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对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价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值比较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提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供</a:t>
            </a:r>
            <a:r>
              <a:rPr sz="1400" spc="1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平</a:t>
            </a:r>
            <a:r>
              <a:rPr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台</a:t>
            </a:r>
            <a:r>
              <a:rPr lang="zh-CN" sz="1400" spc="3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</a:p>
        </p:txBody>
      </p:sp>
      <p:pic>
        <p:nvPicPr>
          <p:cNvPr id="3" name="图形 2">
            <a:extLst>
              <a:ext uri="{FF2B5EF4-FFF2-40B4-BE49-F238E27FC236}">
                <a16:creationId xmlns:a16="http://schemas.microsoft.com/office/drawing/2014/main" id="{55212D8F-1CFA-414D-BFD6-2673E15FF7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  <p:sp>
        <p:nvSpPr>
          <p:cNvPr id="5" name="Oval 7">
            <a:extLst>
              <a:ext uri="{FF2B5EF4-FFF2-40B4-BE49-F238E27FC236}">
                <a16:creationId xmlns:a16="http://schemas.microsoft.com/office/drawing/2014/main" id="{3CE8A3EE-1268-4CBE-8D47-BE23440E5349}"/>
              </a:ext>
            </a:extLst>
          </p:cNvPr>
          <p:cNvSpPr/>
          <p:nvPr/>
        </p:nvSpPr>
        <p:spPr>
          <a:xfrm>
            <a:off x="515938" y="447820"/>
            <a:ext cx="412966" cy="412966"/>
          </a:xfrm>
          <a:prstGeom prst="ellipse">
            <a:avLst/>
          </a:prstGeom>
          <a:noFill/>
          <a:ln w="6350">
            <a:solidFill>
              <a:srgbClr val="397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en-US" sz="2800" dirty="0">
              <a:solidFill>
                <a:srgbClr val="397F52"/>
              </a:solidFill>
              <a:latin typeface="Calibri" panose="020F0502020204030204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6497F98-BE91-4E34-83C0-CA0D797352DF}"/>
              </a:ext>
            </a:extLst>
          </p:cNvPr>
          <p:cNvSpPr/>
          <p:nvPr/>
        </p:nvSpPr>
        <p:spPr>
          <a:xfrm>
            <a:off x="984061" y="423636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正确认知岗位价值评估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小米兰亭" panose="03000502000000000000" pitchFamily="66" charset="-122"/>
              <a:ea typeface="小米兰亭" panose="03000502000000000000" pitchFamily="66" charset="-122"/>
            </a:endParaRPr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E8F82768-784E-47D5-AE84-7C82FEC51CEA}"/>
              </a:ext>
            </a:extLst>
          </p:cNvPr>
          <p:cNvSpPr>
            <a:spLocks noEditPoints="1"/>
          </p:cNvSpPr>
          <p:nvPr/>
        </p:nvSpPr>
        <p:spPr bwMode="auto">
          <a:xfrm>
            <a:off x="641315" y="573927"/>
            <a:ext cx="162213" cy="160752"/>
          </a:xfrm>
          <a:custGeom>
            <a:avLst/>
            <a:gdLst>
              <a:gd name="T0" fmla="*/ 975 w 1652"/>
              <a:gd name="T1" fmla="*/ 1639 h 1639"/>
              <a:gd name="T2" fmla="*/ 901 w 1652"/>
              <a:gd name="T3" fmla="*/ 1564 h 1639"/>
              <a:gd name="T4" fmla="*/ 901 w 1652"/>
              <a:gd name="T5" fmla="*/ 731 h 1639"/>
              <a:gd name="T6" fmla="*/ 920 w 1652"/>
              <a:gd name="T7" fmla="*/ 681 h 1639"/>
              <a:gd name="T8" fmla="*/ 1404 w 1652"/>
              <a:gd name="T9" fmla="*/ 149 h 1639"/>
              <a:gd name="T10" fmla="*/ 249 w 1652"/>
              <a:gd name="T11" fmla="*/ 149 h 1639"/>
              <a:gd name="T12" fmla="*/ 732 w 1652"/>
              <a:gd name="T13" fmla="*/ 681 h 1639"/>
              <a:gd name="T14" fmla="*/ 752 w 1652"/>
              <a:gd name="T15" fmla="*/ 731 h 1639"/>
              <a:gd name="T16" fmla="*/ 752 w 1652"/>
              <a:gd name="T17" fmla="*/ 1266 h 1639"/>
              <a:gd name="T18" fmla="*/ 677 w 1652"/>
              <a:gd name="T19" fmla="*/ 1341 h 1639"/>
              <a:gd name="T20" fmla="*/ 603 w 1652"/>
              <a:gd name="T21" fmla="*/ 1266 h 1639"/>
              <a:gd name="T22" fmla="*/ 603 w 1652"/>
              <a:gd name="T23" fmla="*/ 760 h 1639"/>
              <a:gd name="T24" fmla="*/ 25 w 1652"/>
              <a:gd name="T25" fmla="*/ 125 h 1639"/>
              <a:gd name="T26" fmla="*/ 12 w 1652"/>
              <a:gd name="T27" fmla="*/ 45 h 1639"/>
              <a:gd name="T28" fmla="*/ 80 w 1652"/>
              <a:gd name="T29" fmla="*/ 0 h 1639"/>
              <a:gd name="T30" fmla="*/ 1572 w 1652"/>
              <a:gd name="T31" fmla="*/ 0 h 1639"/>
              <a:gd name="T32" fmla="*/ 1640 w 1652"/>
              <a:gd name="T33" fmla="*/ 45 h 1639"/>
              <a:gd name="T34" fmla="*/ 1627 w 1652"/>
              <a:gd name="T35" fmla="*/ 125 h 1639"/>
              <a:gd name="T36" fmla="*/ 1050 w 1652"/>
              <a:gd name="T37" fmla="*/ 760 h 1639"/>
              <a:gd name="T38" fmla="*/ 1050 w 1652"/>
              <a:gd name="T39" fmla="*/ 1564 h 1639"/>
              <a:gd name="T40" fmla="*/ 975 w 1652"/>
              <a:gd name="T41" fmla="*/ 1639 h 1639"/>
              <a:gd name="T42" fmla="*/ 975 w 1652"/>
              <a:gd name="T43" fmla="*/ 1639 h 1639"/>
              <a:gd name="T44" fmla="*/ 975 w 1652"/>
              <a:gd name="T45" fmla="*/ 1639 h 1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52" h="1639">
                <a:moveTo>
                  <a:pt x="975" y="1639"/>
                </a:moveTo>
                <a:cubicBezTo>
                  <a:pt x="934" y="1639"/>
                  <a:pt x="901" y="1605"/>
                  <a:pt x="901" y="1564"/>
                </a:cubicBezTo>
                <a:cubicBezTo>
                  <a:pt x="901" y="731"/>
                  <a:pt x="901" y="731"/>
                  <a:pt x="901" y="731"/>
                </a:cubicBezTo>
                <a:cubicBezTo>
                  <a:pt x="901" y="713"/>
                  <a:pt x="908" y="695"/>
                  <a:pt x="920" y="681"/>
                </a:cubicBezTo>
                <a:cubicBezTo>
                  <a:pt x="1404" y="149"/>
                  <a:pt x="1404" y="149"/>
                  <a:pt x="1404" y="149"/>
                </a:cubicBezTo>
                <a:cubicBezTo>
                  <a:pt x="249" y="149"/>
                  <a:pt x="249" y="149"/>
                  <a:pt x="249" y="149"/>
                </a:cubicBezTo>
                <a:cubicBezTo>
                  <a:pt x="732" y="681"/>
                  <a:pt x="732" y="681"/>
                  <a:pt x="732" y="681"/>
                </a:cubicBezTo>
                <a:cubicBezTo>
                  <a:pt x="745" y="695"/>
                  <a:pt x="752" y="713"/>
                  <a:pt x="752" y="731"/>
                </a:cubicBezTo>
                <a:cubicBezTo>
                  <a:pt x="752" y="1266"/>
                  <a:pt x="752" y="1266"/>
                  <a:pt x="752" y="1266"/>
                </a:cubicBezTo>
                <a:cubicBezTo>
                  <a:pt x="752" y="1307"/>
                  <a:pt x="718" y="1341"/>
                  <a:pt x="677" y="1341"/>
                </a:cubicBezTo>
                <a:cubicBezTo>
                  <a:pt x="636" y="1341"/>
                  <a:pt x="603" y="1307"/>
                  <a:pt x="603" y="1266"/>
                </a:cubicBezTo>
                <a:cubicBezTo>
                  <a:pt x="603" y="760"/>
                  <a:pt x="603" y="760"/>
                  <a:pt x="603" y="760"/>
                </a:cubicBezTo>
                <a:cubicBezTo>
                  <a:pt x="25" y="125"/>
                  <a:pt x="25" y="125"/>
                  <a:pt x="25" y="125"/>
                </a:cubicBezTo>
                <a:cubicBezTo>
                  <a:pt x="6" y="103"/>
                  <a:pt x="0" y="72"/>
                  <a:pt x="12" y="45"/>
                </a:cubicBezTo>
                <a:cubicBezTo>
                  <a:pt x="24" y="18"/>
                  <a:pt x="51" y="0"/>
                  <a:pt x="80" y="0"/>
                </a:cubicBezTo>
                <a:cubicBezTo>
                  <a:pt x="1572" y="0"/>
                  <a:pt x="1572" y="0"/>
                  <a:pt x="1572" y="0"/>
                </a:cubicBezTo>
                <a:cubicBezTo>
                  <a:pt x="1602" y="0"/>
                  <a:pt x="1628" y="18"/>
                  <a:pt x="1640" y="45"/>
                </a:cubicBezTo>
                <a:cubicBezTo>
                  <a:pt x="1652" y="72"/>
                  <a:pt x="1647" y="103"/>
                  <a:pt x="1627" y="125"/>
                </a:cubicBezTo>
                <a:cubicBezTo>
                  <a:pt x="1050" y="760"/>
                  <a:pt x="1050" y="760"/>
                  <a:pt x="1050" y="760"/>
                </a:cubicBezTo>
                <a:cubicBezTo>
                  <a:pt x="1050" y="1564"/>
                  <a:pt x="1050" y="1564"/>
                  <a:pt x="1050" y="1564"/>
                </a:cubicBezTo>
                <a:cubicBezTo>
                  <a:pt x="1050" y="1605"/>
                  <a:pt x="1016" y="1639"/>
                  <a:pt x="975" y="1639"/>
                </a:cubicBezTo>
                <a:close/>
                <a:moveTo>
                  <a:pt x="975" y="1639"/>
                </a:moveTo>
                <a:cubicBezTo>
                  <a:pt x="975" y="1639"/>
                  <a:pt x="975" y="1639"/>
                  <a:pt x="975" y="1639"/>
                </a:cubicBezTo>
              </a:path>
            </a:pathLst>
          </a:custGeom>
          <a:solidFill>
            <a:srgbClr val="397F5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88EDF8A-500F-4241-A04E-6C1C0BBAE7D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49A63"/>
              </a:gs>
              <a:gs pos="100000">
                <a:srgbClr val="2B6640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F89D26F5-B858-47C4-8D2D-1EA1951C8FE6}"/>
              </a:ext>
            </a:extLst>
          </p:cNvPr>
          <p:cNvGrpSpPr/>
          <p:nvPr/>
        </p:nvGrpSpPr>
        <p:grpSpPr>
          <a:xfrm>
            <a:off x="6727580" y="2310382"/>
            <a:ext cx="5154178" cy="4971511"/>
            <a:chOff x="8705175" y="708628"/>
            <a:chExt cx="408400" cy="393926"/>
          </a:xfrm>
          <a:solidFill>
            <a:schemeClr val="bg1">
              <a:alpha val="10000"/>
            </a:schemeClr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53FC160D-2165-4B73-A024-D9F44624C5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05175" y="791951"/>
              <a:ext cx="210459" cy="310603"/>
            </a:xfrm>
            <a:custGeom>
              <a:avLst/>
              <a:gdLst>
                <a:gd name="T0" fmla="*/ 286 w 286"/>
                <a:gd name="T1" fmla="*/ 229 h 421"/>
                <a:gd name="T2" fmla="*/ 265 w 286"/>
                <a:gd name="T3" fmla="*/ 163 h 421"/>
                <a:gd name="T4" fmla="*/ 176 w 286"/>
                <a:gd name="T5" fmla="*/ 0 h 421"/>
                <a:gd name="T6" fmla="*/ 109 w 286"/>
                <a:gd name="T7" fmla="*/ 38 h 421"/>
                <a:gd name="T8" fmla="*/ 170 w 286"/>
                <a:gd name="T9" fmla="*/ 31 h 421"/>
                <a:gd name="T10" fmla="*/ 250 w 286"/>
                <a:gd name="T11" fmla="*/ 146 h 421"/>
                <a:gd name="T12" fmla="*/ 186 w 286"/>
                <a:gd name="T13" fmla="*/ 116 h 421"/>
                <a:gd name="T14" fmla="*/ 83 w 286"/>
                <a:gd name="T15" fmla="*/ 42 h 421"/>
                <a:gd name="T16" fmla="*/ 34 w 286"/>
                <a:gd name="T17" fmla="*/ 101 h 421"/>
                <a:gd name="T18" fmla="*/ 88 w 286"/>
                <a:gd name="T19" fmla="*/ 73 h 421"/>
                <a:gd name="T20" fmla="*/ 169 w 286"/>
                <a:gd name="T21" fmla="*/ 115 h 421"/>
                <a:gd name="T22" fmla="*/ 0 w 286"/>
                <a:gd name="T23" fmla="*/ 237 h 421"/>
                <a:gd name="T24" fmla="*/ 159 w 286"/>
                <a:gd name="T25" fmla="*/ 343 h 421"/>
                <a:gd name="T26" fmla="*/ 130 w 286"/>
                <a:gd name="T27" fmla="*/ 421 h 421"/>
                <a:gd name="T28" fmla="*/ 269 w 286"/>
                <a:gd name="T29" fmla="*/ 290 h 421"/>
                <a:gd name="T30" fmla="*/ 268 w 286"/>
                <a:gd name="T31" fmla="*/ 290 h 421"/>
                <a:gd name="T32" fmla="*/ 286 w 286"/>
                <a:gd name="T33" fmla="*/ 229 h 421"/>
                <a:gd name="T34" fmla="*/ 109 w 286"/>
                <a:gd name="T35" fmla="*/ 224 h 421"/>
                <a:gd name="T36" fmla="*/ 140 w 286"/>
                <a:gd name="T37" fmla="*/ 193 h 421"/>
                <a:gd name="T38" fmla="*/ 171 w 286"/>
                <a:gd name="T39" fmla="*/ 224 h 421"/>
                <a:gd name="T40" fmla="*/ 140 w 286"/>
                <a:gd name="T41" fmla="*/ 255 h 421"/>
                <a:gd name="T42" fmla="*/ 109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286" y="229"/>
                  </a:moveTo>
                  <a:cubicBezTo>
                    <a:pt x="286" y="204"/>
                    <a:pt x="278" y="182"/>
                    <a:pt x="265" y="163"/>
                  </a:cubicBezTo>
                  <a:cubicBezTo>
                    <a:pt x="258" y="137"/>
                    <a:pt x="229" y="39"/>
                    <a:pt x="176" y="0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109" y="38"/>
                    <a:pt x="158" y="57"/>
                    <a:pt x="170" y="31"/>
                  </a:cubicBezTo>
                  <a:cubicBezTo>
                    <a:pt x="180" y="8"/>
                    <a:pt x="232" y="88"/>
                    <a:pt x="250" y="146"/>
                  </a:cubicBezTo>
                  <a:cubicBezTo>
                    <a:pt x="233" y="130"/>
                    <a:pt x="211" y="119"/>
                    <a:pt x="186" y="116"/>
                  </a:cubicBezTo>
                  <a:cubicBezTo>
                    <a:pt x="159" y="86"/>
                    <a:pt x="121" y="53"/>
                    <a:pt x="83" y="42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87" y="101"/>
                    <a:pt x="88" y="73"/>
                  </a:cubicBezTo>
                  <a:cubicBezTo>
                    <a:pt x="90" y="54"/>
                    <a:pt x="132" y="81"/>
                    <a:pt x="169" y="115"/>
                  </a:cubicBezTo>
                  <a:cubicBezTo>
                    <a:pt x="106" y="117"/>
                    <a:pt x="0" y="175"/>
                    <a:pt x="0" y="237"/>
                  </a:cubicBezTo>
                  <a:cubicBezTo>
                    <a:pt x="0" y="296"/>
                    <a:pt x="95" y="337"/>
                    <a:pt x="159" y="343"/>
                  </a:cubicBezTo>
                  <a:cubicBezTo>
                    <a:pt x="154" y="395"/>
                    <a:pt x="130" y="421"/>
                    <a:pt x="130" y="421"/>
                  </a:cubicBezTo>
                  <a:cubicBezTo>
                    <a:pt x="228" y="375"/>
                    <a:pt x="269" y="290"/>
                    <a:pt x="269" y="290"/>
                  </a:cubicBezTo>
                  <a:cubicBezTo>
                    <a:pt x="268" y="290"/>
                    <a:pt x="268" y="290"/>
                    <a:pt x="268" y="290"/>
                  </a:cubicBezTo>
                  <a:cubicBezTo>
                    <a:pt x="280" y="273"/>
                    <a:pt x="286" y="252"/>
                    <a:pt x="286" y="229"/>
                  </a:cubicBezTo>
                  <a:moveTo>
                    <a:pt x="109" y="224"/>
                  </a:moveTo>
                  <a:cubicBezTo>
                    <a:pt x="109" y="207"/>
                    <a:pt x="123" y="193"/>
                    <a:pt x="140" y="193"/>
                  </a:cubicBezTo>
                  <a:cubicBezTo>
                    <a:pt x="157" y="193"/>
                    <a:pt x="171" y="207"/>
                    <a:pt x="171" y="224"/>
                  </a:cubicBezTo>
                  <a:cubicBezTo>
                    <a:pt x="171" y="241"/>
                    <a:pt x="157" y="255"/>
                    <a:pt x="140" y="255"/>
                  </a:cubicBezTo>
                  <a:cubicBezTo>
                    <a:pt x="123" y="255"/>
                    <a:pt x="109" y="241"/>
                    <a:pt x="109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EF88DD9-05DC-45D3-8F5D-87308260F8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03116" y="708628"/>
              <a:ext cx="210459" cy="310603"/>
            </a:xfrm>
            <a:custGeom>
              <a:avLst/>
              <a:gdLst>
                <a:gd name="T0" fmla="*/ 0 w 286"/>
                <a:gd name="T1" fmla="*/ 229 h 421"/>
                <a:gd name="T2" fmla="*/ 21 w 286"/>
                <a:gd name="T3" fmla="*/ 163 h 421"/>
                <a:gd name="T4" fmla="*/ 110 w 286"/>
                <a:gd name="T5" fmla="*/ 0 h 421"/>
                <a:gd name="T6" fmla="*/ 177 w 286"/>
                <a:gd name="T7" fmla="*/ 38 h 421"/>
                <a:gd name="T8" fmla="*/ 116 w 286"/>
                <a:gd name="T9" fmla="*/ 30 h 421"/>
                <a:gd name="T10" fmla="*/ 36 w 286"/>
                <a:gd name="T11" fmla="*/ 146 h 421"/>
                <a:gd name="T12" fmla="*/ 100 w 286"/>
                <a:gd name="T13" fmla="*/ 116 h 421"/>
                <a:gd name="T14" fmla="*/ 203 w 286"/>
                <a:gd name="T15" fmla="*/ 42 h 421"/>
                <a:gd name="T16" fmla="*/ 252 w 286"/>
                <a:gd name="T17" fmla="*/ 101 h 421"/>
                <a:gd name="T18" fmla="*/ 198 w 286"/>
                <a:gd name="T19" fmla="*/ 72 h 421"/>
                <a:gd name="T20" fmla="*/ 117 w 286"/>
                <a:gd name="T21" fmla="*/ 115 h 421"/>
                <a:gd name="T22" fmla="*/ 286 w 286"/>
                <a:gd name="T23" fmla="*/ 237 h 421"/>
                <a:gd name="T24" fmla="*/ 127 w 286"/>
                <a:gd name="T25" fmla="*/ 342 h 421"/>
                <a:gd name="T26" fmla="*/ 156 w 286"/>
                <a:gd name="T27" fmla="*/ 421 h 421"/>
                <a:gd name="T28" fmla="*/ 17 w 286"/>
                <a:gd name="T29" fmla="*/ 290 h 421"/>
                <a:gd name="T30" fmla="*/ 18 w 286"/>
                <a:gd name="T31" fmla="*/ 290 h 421"/>
                <a:gd name="T32" fmla="*/ 0 w 286"/>
                <a:gd name="T33" fmla="*/ 229 h 421"/>
                <a:gd name="T34" fmla="*/ 177 w 286"/>
                <a:gd name="T35" fmla="*/ 224 h 421"/>
                <a:gd name="T36" fmla="*/ 146 w 286"/>
                <a:gd name="T37" fmla="*/ 193 h 421"/>
                <a:gd name="T38" fmla="*/ 115 w 286"/>
                <a:gd name="T39" fmla="*/ 224 h 421"/>
                <a:gd name="T40" fmla="*/ 146 w 286"/>
                <a:gd name="T41" fmla="*/ 254 h 421"/>
                <a:gd name="T42" fmla="*/ 177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0" y="229"/>
                  </a:moveTo>
                  <a:cubicBezTo>
                    <a:pt x="0" y="204"/>
                    <a:pt x="8" y="182"/>
                    <a:pt x="21" y="163"/>
                  </a:cubicBezTo>
                  <a:cubicBezTo>
                    <a:pt x="28" y="137"/>
                    <a:pt x="57" y="39"/>
                    <a:pt x="110" y="0"/>
                  </a:cubicBezTo>
                  <a:cubicBezTo>
                    <a:pt x="177" y="38"/>
                    <a:pt x="177" y="38"/>
                    <a:pt x="177" y="38"/>
                  </a:cubicBezTo>
                  <a:cubicBezTo>
                    <a:pt x="177" y="38"/>
                    <a:pt x="128" y="57"/>
                    <a:pt x="116" y="30"/>
                  </a:cubicBezTo>
                  <a:cubicBezTo>
                    <a:pt x="106" y="8"/>
                    <a:pt x="54" y="88"/>
                    <a:pt x="36" y="146"/>
                  </a:cubicBezTo>
                  <a:cubicBezTo>
                    <a:pt x="53" y="130"/>
                    <a:pt x="75" y="119"/>
                    <a:pt x="100" y="116"/>
                  </a:cubicBezTo>
                  <a:cubicBezTo>
                    <a:pt x="127" y="86"/>
                    <a:pt x="165" y="52"/>
                    <a:pt x="203" y="42"/>
                  </a:cubicBezTo>
                  <a:cubicBezTo>
                    <a:pt x="252" y="101"/>
                    <a:pt x="252" y="101"/>
                    <a:pt x="252" y="101"/>
                  </a:cubicBezTo>
                  <a:cubicBezTo>
                    <a:pt x="252" y="101"/>
                    <a:pt x="199" y="101"/>
                    <a:pt x="198" y="72"/>
                  </a:cubicBezTo>
                  <a:cubicBezTo>
                    <a:pt x="197" y="54"/>
                    <a:pt x="154" y="81"/>
                    <a:pt x="117" y="115"/>
                  </a:cubicBezTo>
                  <a:cubicBezTo>
                    <a:pt x="180" y="117"/>
                    <a:pt x="286" y="175"/>
                    <a:pt x="286" y="237"/>
                  </a:cubicBezTo>
                  <a:cubicBezTo>
                    <a:pt x="286" y="296"/>
                    <a:pt x="191" y="337"/>
                    <a:pt x="127" y="342"/>
                  </a:cubicBezTo>
                  <a:cubicBezTo>
                    <a:pt x="132" y="395"/>
                    <a:pt x="156" y="421"/>
                    <a:pt x="156" y="421"/>
                  </a:cubicBezTo>
                  <a:cubicBezTo>
                    <a:pt x="58" y="375"/>
                    <a:pt x="17" y="290"/>
                    <a:pt x="17" y="290"/>
                  </a:cubicBezTo>
                  <a:cubicBezTo>
                    <a:pt x="18" y="290"/>
                    <a:pt x="18" y="290"/>
                    <a:pt x="18" y="290"/>
                  </a:cubicBezTo>
                  <a:cubicBezTo>
                    <a:pt x="6" y="272"/>
                    <a:pt x="0" y="251"/>
                    <a:pt x="0" y="229"/>
                  </a:cubicBezTo>
                  <a:moveTo>
                    <a:pt x="177" y="224"/>
                  </a:moveTo>
                  <a:cubicBezTo>
                    <a:pt x="177" y="207"/>
                    <a:pt x="163" y="193"/>
                    <a:pt x="146" y="193"/>
                  </a:cubicBezTo>
                  <a:cubicBezTo>
                    <a:pt x="129" y="193"/>
                    <a:pt x="115" y="207"/>
                    <a:pt x="115" y="224"/>
                  </a:cubicBezTo>
                  <a:cubicBezTo>
                    <a:pt x="115" y="241"/>
                    <a:pt x="129" y="254"/>
                    <a:pt x="146" y="254"/>
                  </a:cubicBezTo>
                  <a:cubicBezTo>
                    <a:pt x="163" y="254"/>
                    <a:pt x="177" y="241"/>
                    <a:pt x="177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pic>
        <p:nvPicPr>
          <p:cNvPr id="9" name="图形 8">
            <a:extLst>
              <a:ext uri="{FF2B5EF4-FFF2-40B4-BE49-F238E27FC236}">
                <a16:creationId xmlns:a16="http://schemas.microsoft.com/office/drawing/2014/main" id="{034A582D-829F-4F13-BB95-5E025043AF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7AB7B099-742A-4194-A420-2C37720FFA24}"/>
              </a:ext>
            </a:extLst>
          </p:cNvPr>
          <p:cNvSpPr/>
          <p:nvPr/>
        </p:nvSpPr>
        <p:spPr>
          <a:xfrm>
            <a:off x="2033576" y="2321004"/>
            <a:ext cx="3000593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3800">
                <a:solidFill>
                  <a:schemeClr val="bg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02</a:t>
            </a:r>
            <a:endParaRPr lang="zh-CN" altLang="en-US" sz="13800" dirty="0">
              <a:solidFill>
                <a:schemeClr val="bg1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2C5D558-3841-452B-9D27-1DE02CC62178}"/>
              </a:ext>
            </a:extLst>
          </p:cNvPr>
          <p:cNvSpPr txBox="1"/>
          <p:nvPr/>
        </p:nvSpPr>
        <p:spPr>
          <a:xfrm>
            <a:off x="5134056" y="2550007"/>
            <a:ext cx="5853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4000">
                <a:solidFill>
                  <a:schemeClr val="bg1"/>
                </a:solidFill>
              </a:rPr>
              <a:t>岗位价值评估的</a:t>
            </a:r>
            <a:r>
              <a:rPr lang="en-US" altLang="zh-CN" sz="4000">
                <a:solidFill>
                  <a:schemeClr val="bg1"/>
                </a:solidFill>
              </a:rPr>
              <a:t>7</a:t>
            </a:r>
            <a:r>
              <a:rPr lang="zh-CN" altLang="en-US" sz="4000">
                <a:solidFill>
                  <a:schemeClr val="bg1"/>
                </a:solidFill>
              </a:rPr>
              <a:t>大应用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397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EditPoints="1"/>
          </p:cNvSpPr>
          <p:nvPr/>
        </p:nvSpPr>
        <p:spPr bwMode="auto">
          <a:xfrm>
            <a:off x="10103550" y="2216919"/>
            <a:ext cx="2324944" cy="3431236"/>
          </a:xfrm>
          <a:custGeom>
            <a:avLst/>
            <a:gdLst>
              <a:gd name="T0" fmla="*/ 0 w 286"/>
              <a:gd name="T1" fmla="*/ 229 h 421"/>
              <a:gd name="T2" fmla="*/ 21 w 286"/>
              <a:gd name="T3" fmla="*/ 163 h 421"/>
              <a:gd name="T4" fmla="*/ 110 w 286"/>
              <a:gd name="T5" fmla="*/ 0 h 421"/>
              <a:gd name="T6" fmla="*/ 177 w 286"/>
              <a:gd name="T7" fmla="*/ 38 h 421"/>
              <a:gd name="T8" fmla="*/ 116 w 286"/>
              <a:gd name="T9" fmla="*/ 30 h 421"/>
              <a:gd name="T10" fmla="*/ 36 w 286"/>
              <a:gd name="T11" fmla="*/ 146 h 421"/>
              <a:gd name="T12" fmla="*/ 100 w 286"/>
              <a:gd name="T13" fmla="*/ 116 h 421"/>
              <a:gd name="T14" fmla="*/ 203 w 286"/>
              <a:gd name="T15" fmla="*/ 42 h 421"/>
              <a:gd name="T16" fmla="*/ 252 w 286"/>
              <a:gd name="T17" fmla="*/ 101 h 421"/>
              <a:gd name="T18" fmla="*/ 198 w 286"/>
              <a:gd name="T19" fmla="*/ 72 h 421"/>
              <a:gd name="T20" fmla="*/ 117 w 286"/>
              <a:gd name="T21" fmla="*/ 115 h 421"/>
              <a:gd name="T22" fmla="*/ 286 w 286"/>
              <a:gd name="T23" fmla="*/ 237 h 421"/>
              <a:gd name="T24" fmla="*/ 127 w 286"/>
              <a:gd name="T25" fmla="*/ 342 h 421"/>
              <a:gd name="T26" fmla="*/ 156 w 286"/>
              <a:gd name="T27" fmla="*/ 421 h 421"/>
              <a:gd name="T28" fmla="*/ 17 w 286"/>
              <a:gd name="T29" fmla="*/ 290 h 421"/>
              <a:gd name="T30" fmla="*/ 18 w 286"/>
              <a:gd name="T31" fmla="*/ 290 h 421"/>
              <a:gd name="T32" fmla="*/ 0 w 286"/>
              <a:gd name="T33" fmla="*/ 229 h 421"/>
              <a:gd name="T34" fmla="*/ 177 w 286"/>
              <a:gd name="T35" fmla="*/ 224 h 421"/>
              <a:gd name="T36" fmla="*/ 146 w 286"/>
              <a:gd name="T37" fmla="*/ 193 h 421"/>
              <a:gd name="T38" fmla="*/ 115 w 286"/>
              <a:gd name="T39" fmla="*/ 224 h 421"/>
              <a:gd name="T40" fmla="*/ 146 w 286"/>
              <a:gd name="T41" fmla="*/ 254 h 421"/>
              <a:gd name="T42" fmla="*/ 177 w 286"/>
              <a:gd name="T43" fmla="*/ 224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6" h="421">
                <a:moveTo>
                  <a:pt x="0" y="229"/>
                </a:moveTo>
                <a:cubicBezTo>
                  <a:pt x="0" y="204"/>
                  <a:pt x="8" y="182"/>
                  <a:pt x="21" y="163"/>
                </a:cubicBezTo>
                <a:cubicBezTo>
                  <a:pt x="28" y="137"/>
                  <a:pt x="57" y="39"/>
                  <a:pt x="110" y="0"/>
                </a:cubicBezTo>
                <a:cubicBezTo>
                  <a:pt x="177" y="38"/>
                  <a:pt x="177" y="38"/>
                  <a:pt x="177" y="38"/>
                </a:cubicBezTo>
                <a:cubicBezTo>
                  <a:pt x="177" y="38"/>
                  <a:pt x="128" y="57"/>
                  <a:pt x="116" y="30"/>
                </a:cubicBezTo>
                <a:cubicBezTo>
                  <a:pt x="106" y="8"/>
                  <a:pt x="54" y="88"/>
                  <a:pt x="36" y="146"/>
                </a:cubicBezTo>
                <a:cubicBezTo>
                  <a:pt x="53" y="130"/>
                  <a:pt x="75" y="119"/>
                  <a:pt x="100" y="116"/>
                </a:cubicBezTo>
                <a:cubicBezTo>
                  <a:pt x="127" y="86"/>
                  <a:pt x="165" y="52"/>
                  <a:pt x="203" y="42"/>
                </a:cubicBezTo>
                <a:cubicBezTo>
                  <a:pt x="252" y="101"/>
                  <a:pt x="252" y="101"/>
                  <a:pt x="252" y="101"/>
                </a:cubicBezTo>
                <a:cubicBezTo>
                  <a:pt x="252" y="101"/>
                  <a:pt x="199" y="101"/>
                  <a:pt x="198" y="72"/>
                </a:cubicBezTo>
                <a:cubicBezTo>
                  <a:pt x="197" y="54"/>
                  <a:pt x="154" y="81"/>
                  <a:pt x="117" y="115"/>
                </a:cubicBezTo>
                <a:cubicBezTo>
                  <a:pt x="180" y="117"/>
                  <a:pt x="286" y="175"/>
                  <a:pt x="286" y="237"/>
                </a:cubicBezTo>
                <a:cubicBezTo>
                  <a:pt x="286" y="296"/>
                  <a:pt x="191" y="337"/>
                  <a:pt x="127" y="342"/>
                </a:cubicBezTo>
                <a:cubicBezTo>
                  <a:pt x="132" y="395"/>
                  <a:pt x="156" y="421"/>
                  <a:pt x="156" y="421"/>
                </a:cubicBezTo>
                <a:cubicBezTo>
                  <a:pt x="58" y="375"/>
                  <a:pt x="17" y="290"/>
                  <a:pt x="17" y="290"/>
                </a:cubicBezTo>
                <a:cubicBezTo>
                  <a:pt x="18" y="290"/>
                  <a:pt x="18" y="290"/>
                  <a:pt x="18" y="290"/>
                </a:cubicBezTo>
                <a:cubicBezTo>
                  <a:pt x="6" y="272"/>
                  <a:pt x="0" y="251"/>
                  <a:pt x="0" y="229"/>
                </a:cubicBezTo>
                <a:moveTo>
                  <a:pt x="177" y="224"/>
                </a:moveTo>
                <a:cubicBezTo>
                  <a:pt x="177" y="207"/>
                  <a:pt x="163" y="193"/>
                  <a:pt x="146" y="193"/>
                </a:cubicBezTo>
                <a:cubicBezTo>
                  <a:pt x="129" y="193"/>
                  <a:pt x="115" y="207"/>
                  <a:pt x="115" y="224"/>
                </a:cubicBezTo>
                <a:cubicBezTo>
                  <a:pt x="115" y="241"/>
                  <a:pt x="129" y="254"/>
                  <a:pt x="146" y="254"/>
                </a:cubicBezTo>
                <a:cubicBezTo>
                  <a:pt x="163" y="254"/>
                  <a:pt x="177" y="241"/>
                  <a:pt x="177" y="224"/>
                </a:cubicBezTo>
              </a:path>
            </a:pathLst>
          </a:custGeom>
          <a:solidFill>
            <a:sysClr val="window" lastClr="FFFFFF">
              <a:alpha val="10000"/>
            </a:sys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17" name="图形 16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234577" y="3129132"/>
            <a:ext cx="359283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基于岗位价值评估的结果</a:t>
            </a:r>
          </a:p>
        </p:txBody>
      </p:sp>
      <p:sp>
        <p:nvSpPr>
          <p:cNvPr id="30" name="object 30"/>
          <p:cNvSpPr/>
          <p:nvPr/>
        </p:nvSpPr>
        <p:spPr>
          <a:xfrm>
            <a:off x="5162326" y="3024675"/>
            <a:ext cx="1649095" cy="1285240"/>
          </a:xfrm>
          <a:custGeom>
            <a:avLst/>
            <a:gdLst/>
            <a:ahLst/>
            <a:cxnLst/>
            <a:rect l="l" t="t" r="r" b="b"/>
            <a:pathLst>
              <a:path w="1649095" h="1285239">
                <a:moveTo>
                  <a:pt x="912875" y="1284732"/>
                </a:moveTo>
                <a:lnTo>
                  <a:pt x="912875" y="845820"/>
                </a:lnTo>
                <a:lnTo>
                  <a:pt x="0" y="845820"/>
                </a:lnTo>
                <a:lnTo>
                  <a:pt x="0" y="438912"/>
                </a:lnTo>
                <a:lnTo>
                  <a:pt x="912875" y="438912"/>
                </a:lnTo>
                <a:lnTo>
                  <a:pt x="912875" y="0"/>
                </a:lnTo>
                <a:lnTo>
                  <a:pt x="1648967" y="643128"/>
                </a:lnTo>
                <a:lnTo>
                  <a:pt x="912875" y="1284732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764781" y="1658155"/>
            <a:ext cx="2198370" cy="281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Clr>
                <a:srgbClr val="377A4F"/>
              </a:buClr>
              <a:buFont typeface="Wingdings" panose="05000000000000000000" charset="0"/>
              <a:buChar char="Ø"/>
            </a:pPr>
            <a:r>
              <a:rPr sz="1750" dirty="0">
                <a:solidFill>
                  <a:srgbClr val="3F3F3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建立</a:t>
            </a:r>
            <a:r>
              <a:rPr sz="1750" b="1" dirty="0">
                <a:solidFill>
                  <a:srgbClr val="00B05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内部职等体系</a:t>
            </a:r>
          </a:p>
        </p:txBody>
      </p:sp>
      <p:sp>
        <p:nvSpPr>
          <p:cNvPr id="9" name="object 6"/>
          <p:cNvSpPr txBox="1"/>
          <p:nvPr/>
        </p:nvSpPr>
        <p:spPr>
          <a:xfrm>
            <a:off x="7157846" y="2270930"/>
            <a:ext cx="2419985" cy="281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Clr>
                <a:srgbClr val="377A4F"/>
              </a:buClr>
              <a:buFont typeface="Wingdings" panose="05000000000000000000" charset="0"/>
              <a:buChar char="Ø"/>
            </a:pPr>
            <a:r>
              <a:rPr sz="1750" dirty="0">
                <a:solidFill>
                  <a:srgbClr val="3F3F3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分</a:t>
            </a:r>
            <a:r>
              <a:rPr sz="1750" spc="-5" dirty="0">
                <a:solidFill>
                  <a:srgbClr val="3F3F3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析</a:t>
            </a:r>
            <a:r>
              <a:rPr sz="1750" b="1" dirty="0">
                <a:solidFill>
                  <a:srgbClr val="00B05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薪酬内部公平性</a:t>
            </a:r>
          </a:p>
        </p:txBody>
      </p:sp>
      <p:sp>
        <p:nvSpPr>
          <p:cNvPr id="10" name="object 7"/>
          <p:cNvSpPr txBox="1"/>
          <p:nvPr/>
        </p:nvSpPr>
        <p:spPr>
          <a:xfrm>
            <a:off x="7549641" y="2883705"/>
            <a:ext cx="2339340" cy="281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Clr>
                <a:srgbClr val="377A4F"/>
              </a:buClr>
              <a:buFont typeface="Wingdings" panose="05000000000000000000" charset="0"/>
              <a:buChar char="Ø"/>
            </a:pPr>
            <a:r>
              <a:rPr sz="1750" dirty="0">
                <a:solidFill>
                  <a:srgbClr val="3F3F3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分</a:t>
            </a:r>
            <a:r>
              <a:rPr sz="1750" spc="-5" dirty="0">
                <a:solidFill>
                  <a:srgbClr val="3F3F3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析</a:t>
            </a:r>
            <a:r>
              <a:rPr sz="1750" b="1" dirty="0">
                <a:solidFill>
                  <a:srgbClr val="00B05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薪酬外部竞争力</a:t>
            </a:r>
          </a:p>
        </p:txBody>
      </p:sp>
      <p:sp>
        <p:nvSpPr>
          <p:cNvPr id="12" name="object 9"/>
          <p:cNvSpPr txBox="1"/>
          <p:nvPr/>
        </p:nvSpPr>
        <p:spPr>
          <a:xfrm>
            <a:off x="7078471" y="4735365"/>
            <a:ext cx="2339340" cy="281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Clr>
                <a:srgbClr val="377A4F"/>
              </a:buClr>
              <a:buFont typeface="Wingdings" panose="05000000000000000000" charset="0"/>
              <a:buChar char="Ø"/>
            </a:pPr>
            <a:r>
              <a:rPr sz="1750" dirty="0">
                <a:solidFill>
                  <a:srgbClr val="3F3F3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设</a:t>
            </a:r>
            <a:r>
              <a:rPr sz="1750" spc="-5" dirty="0">
                <a:solidFill>
                  <a:srgbClr val="3F3F3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计</a:t>
            </a:r>
            <a:r>
              <a:rPr sz="1750" b="1" dirty="0">
                <a:solidFill>
                  <a:srgbClr val="00B05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员工晋升机制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228089" y="2591837"/>
            <a:ext cx="2355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5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r>
              <a:rPr sz="140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endParaRPr sz="140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28913" y="3207558"/>
            <a:ext cx="235585" cy="2286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5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endParaRPr sz="140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914766" y="3496480"/>
            <a:ext cx="2832100" cy="281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50" indent="-285750">
              <a:lnSpc>
                <a:spcPct val="100000"/>
              </a:lnSpc>
              <a:spcBef>
                <a:spcPts val="100"/>
              </a:spcBef>
              <a:buClr>
                <a:srgbClr val="377A4F"/>
              </a:buClr>
              <a:buFont typeface="Wingdings" panose="05000000000000000000" charset="0"/>
              <a:buChar char="Ø"/>
              <a:tabLst>
                <a:tab pos="2773045" algn="l"/>
              </a:tabLst>
            </a:pPr>
            <a:r>
              <a:rPr sz="1400" dirty="0">
                <a:solidFill>
                  <a:srgbClr val="3F3F3F"/>
                </a:solidFill>
                <a:uFill>
                  <a:solidFill>
                    <a:srgbClr val="BFBFBF"/>
                  </a:solidFill>
                </a:uFill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1750" dirty="0">
                <a:solidFill>
                  <a:srgbClr val="3F3F3F"/>
                </a:solidFill>
                <a:uFill>
                  <a:solidFill>
                    <a:srgbClr val="BFBFBF"/>
                  </a:solidFill>
                </a:uFill>
                <a:latin typeface="微软雅黑" panose="020B0503020204020204" pitchFamily="34" charset="-122"/>
                <a:cs typeface="微软雅黑" panose="020B0503020204020204" pitchFamily="34" charset="-122"/>
              </a:rPr>
              <a:t>设计</a:t>
            </a:r>
            <a:r>
              <a:rPr sz="1750" b="1" dirty="0">
                <a:solidFill>
                  <a:srgbClr val="00B050"/>
                </a:solidFill>
                <a:uFill>
                  <a:solidFill>
                    <a:srgbClr val="BFBFBF"/>
                  </a:solidFill>
                </a:uFill>
                <a:latin typeface="微软雅黑" panose="020B0503020204020204" pitchFamily="34" charset="-122"/>
                <a:cs typeface="微软雅黑" panose="020B0503020204020204" pitchFamily="34" charset="-122"/>
              </a:rPr>
              <a:t>各职等薪酬结构</a:t>
            </a:r>
            <a:r>
              <a:rPr sz="1750" b="1" dirty="0">
                <a:solidFill>
                  <a:srgbClr val="5B9AD4"/>
                </a:solidFill>
                <a:uFill>
                  <a:solidFill>
                    <a:srgbClr val="BFBFBF"/>
                  </a:solidFill>
                </a:uFill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1750" b="1" u="sng" dirty="0">
                <a:solidFill>
                  <a:srgbClr val="5B9AD4"/>
                </a:solidFill>
                <a:uFill>
                  <a:solidFill>
                    <a:srgbClr val="BFBFBF"/>
                  </a:solidFill>
                </a:uFill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sz="175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28089" y="5050018"/>
            <a:ext cx="2355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5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r>
              <a:rPr sz="140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6</a:t>
            </a:r>
            <a:endParaRPr sz="140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818125" y="5665718"/>
            <a:ext cx="2355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5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r>
              <a:rPr sz="140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7</a:t>
            </a:r>
            <a:endParaRPr sz="140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427721" y="4076235"/>
            <a:ext cx="5055870" cy="360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8450" indent="-285750" algn="l">
              <a:lnSpc>
                <a:spcPct val="100000"/>
              </a:lnSpc>
              <a:spcBef>
                <a:spcPts val="100"/>
              </a:spcBef>
              <a:buClr>
                <a:srgbClr val="377A4F"/>
              </a:buClr>
              <a:buFont typeface="Wingdings" panose="05000000000000000000" charset="0"/>
              <a:buChar char="Ø"/>
              <a:tabLst>
                <a:tab pos="2446020" algn="l"/>
              </a:tabLst>
            </a:pPr>
            <a:r>
              <a:rPr sz="1750" dirty="0">
                <a:solidFill>
                  <a:srgbClr val="3F3F3F"/>
                </a:solidFill>
                <a:uFill>
                  <a:solidFill>
                    <a:srgbClr val="BFBFBF"/>
                  </a:solidFill>
                </a:uFill>
                <a:latin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1750" spc="70" dirty="0">
                <a:solidFill>
                  <a:srgbClr val="3F3F3F"/>
                </a:solidFill>
                <a:uFill>
                  <a:solidFill>
                    <a:srgbClr val="BFBFBF"/>
                  </a:solidFill>
                </a:uFill>
                <a:latin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1750" dirty="0">
                <a:solidFill>
                  <a:srgbClr val="3F3F3F"/>
                </a:solidFill>
                <a:uFill>
                  <a:solidFill>
                    <a:srgbClr val="BFBFBF"/>
                  </a:solidFill>
                </a:u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设</a:t>
            </a:r>
            <a:r>
              <a:rPr sz="1750" spc="-5" dirty="0">
                <a:solidFill>
                  <a:srgbClr val="3F3F3F"/>
                </a:solidFill>
                <a:uFill>
                  <a:solidFill>
                    <a:srgbClr val="BFBFBF"/>
                  </a:solidFill>
                </a:u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计</a:t>
            </a:r>
            <a:r>
              <a:rPr sz="1750" b="1" dirty="0">
                <a:solidFill>
                  <a:srgbClr val="00B050"/>
                </a:solidFill>
                <a:uFill>
                  <a:solidFill>
                    <a:srgbClr val="BFBFBF"/>
                  </a:solidFill>
                </a:u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员工福利标准</a:t>
            </a:r>
            <a:r>
              <a:rPr sz="1750" b="1" dirty="0">
                <a:solidFill>
                  <a:srgbClr val="5B9AD4"/>
                </a:solidFill>
                <a:uFill>
                  <a:solidFill>
                    <a:srgbClr val="BFBFBF"/>
                  </a:solidFill>
                </a:u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	</a:t>
            </a:r>
            <a:endParaRPr lang="zh-CN" altLang="en-US" sz="175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object 10"/>
          <p:cNvSpPr txBox="1"/>
          <p:nvPr/>
        </p:nvSpPr>
        <p:spPr>
          <a:xfrm>
            <a:off x="6677786" y="5333535"/>
            <a:ext cx="1845945" cy="281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Clr>
                <a:srgbClr val="377A4F"/>
              </a:buClr>
              <a:buFont typeface="Wingdings" panose="05000000000000000000" charset="0"/>
              <a:buChar char="Ø"/>
            </a:pPr>
            <a:r>
              <a:rPr sz="1750" dirty="0">
                <a:solidFill>
                  <a:srgbClr val="3F3F3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进行</a:t>
            </a:r>
            <a:r>
              <a:rPr sz="1750" b="1" dirty="0">
                <a:solidFill>
                  <a:srgbClr val="00B05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组织分析</a:t>
            </a:r>
          </a:p>
        </p:txBody>
      </p:sp>
      <p:pic>
        <p:nvPicPr>
          <p:cNvPr id="2" name="图形 1">
            <a:extLst>
              <a:ext uri="{FF2B5EF4-FFF2-40B4-BE49-F238E27FC236}">
                <a16:creationId xmlns:a16="http://schemas.microsoft.com/office/drawing/2014/main" id="{D7717515-F7CC-4371-A0B6-6BC7D17FA9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  <p:sp>
        <p:nvSpPr>
          <p:cNvPr id="4" name="Oval 7">
            <a:extLst>
              <a:ext uri="{FF2B5EF4-FFF2-40B4-BE49-F238E27FC236}">
                <a16:creationId xmlns:a16="http://schemas.microsoft.com/office/drawing/2014/main" id="{E408B2F6-E00C-4081-9E97-3842DA511594}"/>
              </a:ext>
            </a:extLst>
          </p:cNvPr>
          <p:cNvSpPr/>
          <p:nvPr/>
        </p:nvSpPr>
        <p:spPr>
          <a:xfrm>
            <a:off x="515938" y="447820"/>
            <a:ext cx="412966" cy="412966"/>
          </a:xfrm>
          <a:prstGeom prst="ellipse">
            <a:avLst/>
          </a:prstGeom>
          <a:noFill/>
          <a:ln w="6350">
            <a:solidFill>
              <a:srgbClr val="397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en-US" sz="2800" dirty="0">
              <a:solidFill>
                <a:srgbClr val="397F52"/>
              </a:solidFill>
              <a:latin typeface="Calibri" panose="020F0502020204030204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C724F30-6D94-4B3E-958C-524F43CF0E06}"/>
              </a:ext>
            </a:extLst>
          </p:cNvPr>
          <p:cNvSpPr/>
          <p:nvPr/>
        </p:nvSpPr>
        <p:spPr>
          <a:xfrm>
            <a:off x="984061" y="408646"/>
            <a:ext cx="61158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岗位价值评估的</a:t>
            </a:r>
            <a:r>
              <a:rPr lang="en-US" alt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7</a:t>
            </a: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大应用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小米兰亭" panose="03000502000000000000" pitchFamily="66" charset="-122"/>
              <a:ea typeface="小米兰亭" panose="03000502000000000000" pitchFamily="66" charset="-122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EE57FDF0-CB51-4056-A95D-3B50EF27A3E5}"/>
              </a:ext>
            </a:extLst>
          </p:cNvPr>
          <p:cNvSpPr>
            <a:spLocks noEditPoints="1"/>
          </p:cNvSpPr>
          <p:nvPr/>
        </p:nvSpPr>
        <p:spPr bwMode="auto">
          <a:xfrm>
            <a:off x="641315" y="573927"/>
            <a:ext cx="162213" cy="160752"/>
          </a:xfrm>
          <a:custGeom>
            <a:avLst/>
            <a:gdLst>
              <a:gd name="T0" fmla="*/ 975 w 1652"/>
              <a:gd name="T1" fmla="*/ 1639 h 1639"/>
              <a:gd name="T2" fmla="*/ 901 w 1652"/>
              <a:gd name="T3" fmla="*/ 1564 h 1639"/>
              <a:gd name="T4" fmla="*/ 901 w 1652"/>
              <a:gd name="T5" fmla="*/ 731 h 1639"/>
              <a:gd name="T6" fmla="*/ 920 w 1652"/>
              <a:gd name="T7" fmla="*/ 681 h 1639"/>
              <a:gd name="T8" fmla="*/ 1404 w 1652"/>
              <a:gd name="T9" fmla="*/ 149 h 1639"/>
              <a:gd name="T10" fmla="*/ 249 w 1652"/>
              <a:gd name="T11" fmla="*/ 149 h 1639"/>
              <a:gd name="T12" fmla="*/ 732 w 1652"/>
              <a:gd name="T13" fmla="*/ 681 h 1639"/>
              <a:gd name="T14" fmla="*/ 752 w 1652"/>
              <a:gd name="T15" fmla="*/ 731 h 1639"/>
              <a:gd name="T16" fmla="*/ 752 w 1652"/>
              <a:gd name="T17" fmla="*/ 1266 h 1639"/>
              <a:gd name="T18" fmla="*/ 677 w 1652"/>
              <a:gd name="T19" fmla="*/ 1341 h 1639"/>
              <a:gd name="T20" fmla="*/ 603 w 1652"/>
              <a:gd name="T21" fmla="*/ 1266 h 1639"/>
              <a:gd name="T22" fmla="*/ 603 w 1652"/>
              <a:gd name="T23" fmla="*/ 760 h 1639"/>
              <a:gd name="T24" fmla="*/ 25 w 1652"/>
              <a:gd name="T25" fmla="*/ 125 h 1639"/>
              <a:gd name="T26" fmla="*/ 12 w 1652"/>
              <a:gd name="T27" fmla="*/ 45 h 1639"/>
              <a:gd name="T28" fmla="*/ 80 w 1652"/>
              <a:gd name="T29" fmla="*/ 0 h 1639"/>
              <a:gd name="T30" fmla="*/ 1572 w 1652"/>
              <a:gd name="T31" fmla="*/ 0 h 1639"/>
              <a:gd name="T32" fmla="*/ 1640 w 1652"/>
              <a:gd name="T33" fmla="*/ 45 h 1639"/>
              <a:gd name="T34" fmla="*/ 1627 w 1652"/>
              <a:gd name="T35" fmla="*/ 125 h 1639"/>
              <a:gd name="T36" fmla="*/ 1050 w 1652"/>
              <a:gd name="T37" fmla="*/ 760 h 1639"/>
              <a:gd name="T38" fmla="*/ 1050 w 1652"/>
              <a:gd name="T39" fmla="*/ 1564 h 1639"/>
              <a:gd name="T40" fmla="*/ 975 w 1652"/>
              <a:gd name="T41" fmla="*/ 1639 h 1639"/>
              <a:gd name="T42" fmla="*/ 975 w 1652"/>
              <a:gd name="T43" fmla="*/ 1639 h 1639"/>
              <a:gd name="T44" fmla="*/ 975 w 1652"/>
              <a:gd name="T45" fmla="*/ 1639 h 1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52" h="1639">
                <a:moveTo>
                  <a:pt x="975" y="1639"/>
                </a:moveTo>
                <a:cubicBezTo>
                  <a:pt x="934" y="1639"/>
                  <a:pt x="901" y="1605"/>
                  <a:pt x="901" y="1564"/>
                </a:cubicBezTo>
                <a:cubicBezTo>
                  <a:pt x="901" y="731"/>
                  <a:pt x="901" y="731"/>
                  <a:pt x="901" y="731"/>
                </a:cubicBezTo>
                <a:cubicBezTo>
                  <a:pt x="901" y="713"/>
                  <a:pt x="908" y="695"/>
                  <a:pt x="920" y="681"/>
                </a:cubicBezTo>
                <a:cubicBezTo>
                  <a:pt x="1404" y="149"/>
                  <a:pt x="1404" y="149"/>
                  <a:pt x="1404" y="149"/>
                </a:cubicBezTo>
                <a:cubicBezTo>
                  <a:pt x="249" y="149"/>
                  <a:pt x="249" y="149"/>
                  <a:pt x="249" y="149"/>
                </a:cubicBezTo>
                <a:cubicBezTo>
                  <a:pt x="732" y="681"/>
                  <a:pt x="732" y="681"/>
                  <a:pt x="732" y="681"/>
                </a:cubicBezTo>
                <a:cubicBezTo>
                  <a:pt x="745" y="695"/>
                  <a:pt x="752" y="713"/>
                  <a:pt x="752" y="731"/>
                </a:cubicBezTo>
                <a:cubicBezTo>
                  <a:pt x="752" y="1266"/>
                  <a:pt x="752" y="1266"/>
                  <a:pt x="752" y="1266"/>
                </a:cubicBezTo>
                <a:cubicBezTo>
                  <a:pt x="752" y="1307"/>
                  <a:pt x="718" y="1341"/>
                  <a:pt x="677" y="1341"/>
                </a:cubicBezTo>
                <a:cubicBezTo>
                  <a:pt x="636" y="1341"/>
                  <a:pt x="603" y="1307"/>
                  <a:pt x="603" y="1266"/>
                </a:cubicBezTo>
                <a:cubicBezTo>
                  <a:pt x="603" y="760"/>
                  <a:pt x="603" y="760"/>
                  <a:pt x="603" y="760"/>
                </a:cubicBezTo>
                <a:cubicBezTo>
                  <a:pt x="25" y="125"/>
                  <a:pt x="25" y="125"/>
                  <a:pt x="25" y="125"/>
                </a:cubicBezTo>
                <a:cubicBezTo>
                  <a:pt x="6" y="103"/>
                  <a:pt x="0" y="72"/>
                  <a:pt x="12" y="45"/>
                </a:cubicBezTo>
                <a:cubicBezTo>
                  <a:pt x="24" y="18"/>
                  <a:pt x="51" y="0"/>
                  <a:pt x="80" y="0"/>
                </a:cubicBezTo>
                <a:cubicBezTo>
                  <a:pt x="1572" y="0"/>
                  <a:pt x="1572" y="0"/>
                  <a:pt x="1572" y="0"/>
                </a:cubicBezTo>
                <a:cubicBezTo>
                  <a:pt x="1602" y="0"/>
                  <a:pt x="1628" y="18"/>
                  <a:pt x="1640" y="45"/>
                </a:cubicBezTo>
                <a:cubicBezTo>
                  <a:pt x="1652" y="72"/>
                  <a:pt x="1647" y="103"/>
                  <a:pt x="1627" y="125"/>
                </a:cubicBezTo>
                <a:cubicBezTo>
                  <a:pt x="1050" y="760"/>
                  <a:pt x="1050" y="760"/>
                  <a:pt x="1050" y="760"/>
                </a:cubicBezTo>
                <a:cubicBezTo>
                  <a:pt x="1050" y="1564"/>
                  <a:pt x="1050" y="1564"/>
                  <a:pt x="1050" y="1564"/>
                </a:cubicBezTo>
                <a:cubicBezTo>
                  <a:pt x="1050" y="1605"/>
                  <a:pt x="1016" y="1639"/>
                  <a:pt x="975" y="1639"/>
                </a:cubicBezTo>
                <a:close/>
                <a:moveTo>
                  <a:pt x="975" y="1639"/>
                </a:moveTo>
                <a:cubicBezTo>
                  <a:pt x="975" y="1639"/>
                  <a:pt x="975" y="1639"/>
                  <a:pt x="975" y="1639"/>
                </a:cubicBezTo>
              </a:path>
            </a:pathLst>
          </a:custGeom>
          <a:solidFill>
            <a:srgbClr val="397F5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0212" y="2806970"/>
            <a:ext cx="285606" cy="1912620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 marR="5080" algn="just">
              <a:lnSpc>
                <a:spcPct val="101000"/>
              </a:lnSpc>
              <a:spcBef>
                <a:spcPts val="105"/>
              </a:spcBef>
            </a:pPr>
            <a:r>
              <a:rPr sz="2040" b="1" spc="2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岗 位 价 值 评 估</a:t>
            </a:r>
            <a:endParaRPr sz="204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01624" y="1221993"/>
            <a:ext cx="7588751" cy="45148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527050" indent="-514350">
              <a:lnSpc>
                <a:spcPct val="100000"/>
              </a:lnSpc>
              <a:spcBef>
                <a:spcPts val="105"/>
              </a:spcBef>
              <a:buFont typeface="+mj-ea"/>
              <a:buAutoNum type="circleNumDbPlain"/>
            </a:pPr>
            <a:r>
              <a:rPr spc="5" dirty="0"/>
              <a:t>基于岗位价值评估结果，建立内部职等体系</a:t>
            </a:r>
          </a:p>
        </p:txBody>
      </p:sp>
      <p:sp>
        <p:nvSpPr>
          <p:cNvPr id="4" name="object 4"/>
          <p:cNvSpPr/>
          <p:nvPr/>
        </p:nvSpPr>
        <p:spPr>
          <a:xfrm>
            <a:off x="2515318" y="3791066"/>
            <a:ext cx="1847801" cy="2360856"/>
          </a:xfrm>
          <a:custGeom>
            <a:avLst/>
            <a:gdLst/>
            <a:ahLst/>
            <a:cxnLst/>
            <a:rect l="l" t="t" r="r" b="b"/>
            <a:pathLst>
              <a:path w="2037714" h="2603500">
                <a:moveTo>
                  <a:pt x="0" y="0"/>
                </a:moveTo>
                <a:lnTo>
                  <a:pt x="0" y="2602992"/>
                </a:lnTo>
                <a:lnTo>
                  <a:pt x="2037588" y="2602992"/>
                </a:lnTo>
                <a:lnTo>
                  <a:pt x="2037588" y="0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00286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" name="object 5"/>
          <p:cNvSpPr txBox="1"/>
          <p:nvPr/>
        </p:nvSpPr>
        <p:spPr>
          <a:xfrm>
            <a:off x="3184164" y="3810005"/>
            <a:ext cx="571212" cy="18097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1090" b="1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评估因</a:t>
            </a:r>
            <a:r>
              <a:rPr sz="1090" b="1" spc="2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素</a:t>
            </a:r>
            <a:endParaRPr sz="109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17583" y="4108918"/>
            <a:ext cx="798776" cy="6343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" name="object 7"/>
          <p:cNvSpPr/>
          <p:nvPr/>
        </p:nvSpPr>
        <p:spPr>
          <a:xfrm>
            <a:off x="2617583" y="4108918"/>
            <a:ext cx="799236" cy="634552"/>
          </a:xfrm>
          <a:custGeom>
            <a:avLst/>
            <a:gdLst/>
            <a:ahLst/>
            <a:cxnLst/>
            <a:rect l="l" t="t" r="r" b="b"/>
            <a:pathLst>
              <a:path w="881380" h="699770">
                <a:moveTo>
                  <a:pt x="0" y="0"/>
                </a:moveTo>
                <a:lnTo>
                  <a:pt x="0" y="699515"/>
                </a:lnTo>
                <a:lnTo>
                  <a:pt x="880872" y="699515"/>
                </a:lnTo>
                <a:lnTo>
                  <a:pt x="880872" y="0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C6DFFB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" name="object 8"/>
          <p:cNvSpPr/>
          <p:nvPr/>
        </p:nvSpPr>
        <p:spPr>
          <a:xfrm>
            <a:off x="2797238" y="4296864"/>
            <a:ext cx="0" cy="243571"/>
          </a:xfrm>
          <a:custGeom>
            <a:avLst/>
            <a:gdLst/>
            <a:ahLst/>
            <a:cxnLst/>
            <a:rect l="l" t="t" r="r" b="b"/>
            <a:pathLst>
              <a:path h="268604">
                <a:moveTo>
                  <a:pt x="0" y="0"/>
                </a:moveTo>
                <a:lnTo>
                  <a:pt x="0" y="268224"/>
                </a:lnTo>
              </a:path>
            </a:pathLst>
          </a:custGeom>
          <a:ln w="27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" name="object 9"/>
          <p:cNvSpPr/>
          <p:nvPr/>
        </p:nvSpPr>
        <p:spPr>
          <a:xfrm>
            <a:off x="2730904" y="4208419"/>
            <a:ext cx="135432" cy="1340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" name="object 10"/>
          <p:cNvSpPr/>
          <p:nvPr/>
        </p:nvSpPr>
        <p:spPr>
          <a:xfrm>
            <a:off x="2791710" y="4548382"/>
            <a:ext cx="385798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196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" name="object 11"/>
          <p:cNvSpPr/>
          <p:nvPr/>
        </p:nvSpPr>
        <p:spPr>
          <a:xfrm>
            <a:off x="3134438" y="4483430"/>
            <a:ext cx="134166" cy="133014"/>
          </a:xfrm>
          <a:custGeom>
            <a:avLst/>
            <a:gdLst/>
            <a:ahLst/>
            <a:cxnLst/>
            <a:rect l="l" t="t" r="r" b="b"/>
            <a:pathLst>
              <a:path w="147955" h="146685">
                <a:moveTo>
                  <a:pt x="0" y="146304"/>
                </a:moveTo>
                <a:lnTo>
                  <a:pt x="44195" y="71627"/>
                </a:lnTo>
                <a:lnTo>
                  <a:pt x="0" y="0"/>
                </a:lnTo>
                <a:lnTo>
                  <a:pt x="147828" y="71627"/>
                </a:lnTo>
                <a:lnTo>
                  <a:pt x="0" y="1463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" name="object 12"/>
          <p:cNvSpPr/>
          <p:nvPr/>
        </p:nvSpPr>
        <p:spPr>
          <a:xfrm>
            <a:off x="2699119" y="4490340"/>
            <a:ext cx="153397" cy="1520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" name="object 13"/>
          <p:cNvSpPr txBox="1"/>
          <p:nvPr/>
        </p:nvSpPr>
        <p:spPr>
          <a:xfrm>
            <a:off x="2829049" y="4170708"/>
            <a:ext cx="194051" cy="121920"/>
          </a:xfrm>
          <a:prstGeom prst="rect">
            <a:avLst/>
          </a:prstGeom>
        </p:spPr>
        <p:txBody>
          <a:bodyPr vert="horz" wrap="square" lIns="0" tIns="1036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725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贡献</a:t>
            </a:r>
            <a:endParaRPr sz="72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21136" y="4391832"/>
            <a:ext cx="194051" cy="121920"/>
          </a:xfrm>
          <a:prstGeom prst="rect">
            <a:avLst/>
          </a:prstGeom>
        </p:spPr>
        <p:txBody>
          <a:bodyPr vert="horz" wrap="square" lIns="0" tIns="1036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725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影响</a:t>
            </a:r>
            <a:endParaRPr sz="72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488220" y="4108918"/>
            <a:ext cx="797393" cy="63432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6" name="object 16"/>
          <p:cNvSpPr/>
          <p:nvPr/>
        </p:nvSpPr>
        <p:spPr>
          <a:xfrm>
            <a:off x="3488220" y="4108918"/>
            <a:ext cx="797509" cy="634552"/>
          </a:xfrm>
          <a:custGeom>
            <a:avLst/>
            <a:gdLst/>
            <a:ahLst/>
            <a:cxnLst/>
            <a:rect l="l" t="t" r="r" b="b"/>
            <a:pathLst>
              <a:path w="879475" h="699770">
                <a:moveTo>
                  <a:pt x="0" y="0"/>
                </a:moveTo>
                <a:lnTo>
                  <a:pt x="0" y="699515"/>
                </a:lnTo>
                <a:lnTo>
                  <a:pt x="879347" y="699515"/>
                </a:lnTo>
                <a:lnTo>
                  <a:pt x="879347" y="0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FFCC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7" name="object 17"/>
          <p:cNvSpPr/>
          <p:nvPr/>
        </p:nvSpPr>
        <p:spPr>
          <a:xfrm>
            <a:off x="3623654" y="4341087"/>
            <a:ext cx="0" cy="254512"/>
          </a:xfrm>
          <a:custGeom>
            <a:avLst/>
            <a:gdLst/>
            <a:ahLst/>
            <a:cxnLst/>
            <a:rect l="l" t="t" r="r" b="b"/>
            <a:pathLst>
              <a:path h="280670">
                <a:moveTo>
                  <a:pt x="0" y="0"/>
                </a:moveTo>
                <a:lnTo>
                  <a:pt x="0" y="280416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8" name="object 18"/>
          <p:cNvSpPr/>
          <p:nvPr/>
        </p:nvSpPr>
        <p:spPr>
          <a:xfrm>
            <a:off x="3558701" y="4249878"/>
            <a:ext cx="132669" cy="1368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9" name="object 19"/>
          <p:cNvSpPr/>
          <p:nvPr/>
        </p:nvSpPr>
        <p:spPr>
          <a:xfrm>
            <a:off x="3623654" y="4581550"/>
            <a:ext cx="438197" cy="0"/>
          </a:xfrm>
          <a:custGeom>
            <a:avLst/>
            <a:gdLst/>
            <a:ahLst/>
            <a:cxnLst/>
            <a:rect l="l" t="t" r="r" b="b"/>
            <a:pathLst>
              <a:path w="483235">
                <a:moveTo>
                  <a:pt x="0" y="0"/>
                </a:moveTo>
                <a:lnTo>
                  <a:pt x="483108" y="0"/>
                </a:lnTo>
              </a:path>
            </a:pathLst>
          </a:custGeom>
          <a:ln w="27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0" name="object 20"/>
          <p:cNvSpPr/>
          <p:nvPr/>
        </p:nvSpPr>
        <p:spPr>
          <a:xfrm>
            <a:off x="4017514" y="4516598"/>
            <a:ext cx="133014" cy="134166"/>
          </a:xfrm>
          <a:custGeom>
            <a:avLst/>
            <a:gdLst/>
            <a:ahLst/>
            <a:cxnLst/>
            <a:rect l="l" t="t" r="r" b="b"/>
            <a:pathLst>
              <a:path w="146685" h="147954">
                <a:moveTo>
                  <a:pt x="0" y="147828"/>
                </a:moveTo>
                <a:lnTo>
                  <a:pt x="45719" y="73151"/>
                </a:lnTo>
                <a:lnTo>
                  <a:pt x="0" y="0"/>
                </a:lnTo>
                <a:lnTo>
                  <a:pt x="146303" y="73151"/>
                </a:lnTo>
                <a:lnTo>
                  <a:pt x="0" y="1478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1" name="object 21"/>
          <p:cNvSpPr txBox="1"/>
          <p:nvPr/>
        </p:nvSpPr>
        <p:spPr>
          <a:xfrm>
            <a:off x="3639374" y="4196821"/>
            <a:ext cx="366796" cy="459105"/>
          </a:xfrm>
          <a:prstGeom prst="rect">
            <a:avLst/>
          </a:prstGeom>
        </p:spPr>
        <p:txBody>
          <a:bodyPr vert="horz" wrap="square" lIns="0" tIns="1036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725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框架</a:t>
            </a:r>
            <a:endParaRPr sz="725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725">
              <a:latin typeface="Times New Roman" panose="02020603050405020304"/>
              <a:cs typeface="Times New Roman" panose="02020603050405020304"/>
            </a:endParaRPr>
          </a:p>
          <a:p>
            <a:pPr marL="190500">
              <a:lnSpc>
                <a:spcPct val="100000"/>
              </a:lnSpc>
            </a:pPr>
            <a:r>
              <a:rPr sz="725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沟通</a:t>
            </a:r>
            <a:endParaRPr sz="72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490984" y="4781935"/>
            <a:ext cx="798775" cy="63432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3" name="object 23"/>
          <p:cNvSpPr/>
          <p:nvPr/>
        </p:nvSpPr>
        <p:spPr>
          <a:xfrm>
            <a:off x="3490984" y="4781935"/>
            <a:ext cx="799236" cy="634552"/>
          </a:xfrm>
          <a:custGeom>
            <a:avLst/>
            <a:gdLst/>
            <a:ahLst/>
            <a:cxnLst/>
            <a:rect l="l" t="t" r="r" b="b"/>
            <a:pathLst>
              <a:path w="881380" h="699770">
                <a:moveTo>
                  <a:pt x="0" y="0"/>
                </a:moveTo>
                <a:lnTo>
                  <a:pt x="0" y="699516"/>
                </a:lnTo>
                <a:lnTo>
                  <a:pt x="880871" y="699516"/>
                </a:lnTo>
                <a:lnTo>
                  <a:pt x="880871" y="0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4" name="object 24"/>
          <p:cNvSpPr/>
          <p:nvPr/>
        </p:nvSpPr>
        <p:spPr>
          <a:xfrm>
            <a:off x="3670640" y="4971264"/>
            <a:ext cx="0" cy="243571"/>
          </a:xfrm>
          <a:custGeom>
            <a:avLst/>
            <a:gdLst/>
            <a:ahLst/>
            <a:cxnLst/>
            <a:rect l="l" t="t" r="r" b="b"/>
            <a:pathLst>
              <a:path h="268604">
                <a:moveTo>
                  <a:pt x="0" y="0"/>
                </a:moveTo>
                <a:lnTo>
                  <a:pt x="0" y="268223"/>
                </a:lnTo>
              </a:path>
            </a:pathLst>
          </a:custGeom>
          <a:ln w="27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5" name="object 25"/>
          <p:cNvSpPr/>
          <p:nvPr/>
        </p:nvSpPr>
        <p:spPr>
          <a:xfrm>
            <a:off x="3605688" y="4881436"/>
            <a:ext cx="134051" cy="13543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6" name="object 26"/>
          <p:cNvSpPr/>
          <p:nvPr/>
        </p:nvSpPr>
        <p:spPr>
          <a:xfrm>
            <a:off x="3665113" y="5222781"/>
            <a:ext cx="385798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195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7" name="object 27"/>
          <p:cNvSpPr/>
          <p:nvPr/>
        </p:nvSpPr>
        <p:spPr>
          <a:xfrm>
            <a:off x="4006458" y="5156447"/>
            <a:ext cx="134166" cy="134166"/>
          </a:xfrm>
          <a:custGeom>
            <a:avLst/>
            <a:gdLst/>
            <a:ahLst/>
            <a:cxnLst/>
            <a:rect l="l" t="t" r="r" b="b"/>
            <a:pathLst>
              <a:path w="147955" h="147954">
                <a:moveTo>
                  <a:pt x="0" y="147828"/>
                </a:moveTo>
                <a:lnTo>
                  <a:pt x="45719" y="73151"/>
                </a:lnTo>
                <a:lnTo>
                  <a:pt x="0" y="0"/>
                </a:lnTo>
                <a:lnTo>
                  <a:pt x="147827" y="73151"/>
                </a:lnTo>
                <a:lnTo>
                  <a:pt x="0" y="1478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8" name="object 28"/>
          <p:cNvSpPr/>
          <p:nvPr/>
        </p:nvSpPr>
        <p:spPr>
          <a:xfrm>
            <a:off x="3573902" y="5164738"/>
            <a:ext cx="152015" cy="15201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9" name="object 29"/>
          <p:cNvSpPr txBox="1"/>
          <p:nvPr/>
        </p:nvSpPr>
        <p:spPr>
          <a:xfrm>
            <a:off x="3654089" y="4865840"/>
            <a:ext cx="358735" cy="662305"/>
          </a:xfrm>
          <a:prstGeom prst="rect">
            <a:avLst/>
          </a:prstGeom>
        </p:spPr>
        <p:txBody>
          <a:bodyPr vert="horz" wrap="square" lIns="0" tIns="10364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90"/>
              </a:spcBef>
            </a:pPr>
            <a:r>
              <a:rPr sz="725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团队</a:t>
            </a:r>
            <a:endParaRPr sz="725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80975">
              <a:lnSpc>
                <a:spcPct val="100000"/>
              </a:lnSpc>
              <a:spcBef>
                <a:spcPts val="695"/>
              </a:spcBef>
            </a:pPr>
            <a:r>
              <a:rPr sz="725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知识</a:t>
            </a:r>
            <a:endParaRPr sz="725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725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725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宽度</a:t>
            </a:r>
            <a:endParaRPr sz="72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617583" y="4781935"/>
            <a:ext cx="798776" cy="63432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1" name="object 31"/>
          <p:cNvSpPr/>
          <p:nvPr/>
        </p:nvSpPr>
        <p:spPr>
          <a:xfrm>
            <a:off x="2617583" y="4781935"/>
            <a:ext cx="799236" cy="634552"/>
          </a:xfrm>
          <a:custGeom>
            <a:avLst/>
            <a:gdLst/>
            <a:ahLst/>
            <a:cxnLst/>
            <a:rect l="l" t="t" r="r" b="b"/>
            <a:pathLst>
              <a:path w="881380" h="699770">
                <a:moveTo>
                  <a:pt x="0" y="0"/>
                </a:moveTo>
                <a:lnTo>
                  <a:pt x="0" y="699516"/>
                </a:lnTo>
                <a:lnTo>
                  <a:pt x="880872" y="699516"/>
                </a:lnTo>
                <a:lnTo>
                  <a:pt x="880872" y="0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2" name="object 32"/>
          <p:cNvSpPr/>
          <p:nvPr/>
        </p:nvSpPr>
        <p:spPr>
          <a:xfrm>
            <a:off x="2790329" y="4987847"/>
            <a:ext cx="0" cy="268331"/>
          </a:xfrm>
          <a:custGeom>
            <a:avLst/>
            <a:gdLst/>
            <a:ahLst/>
            <a:cxnLst/>
            <a:rect l="l" t="t" r="r" b="b"/>
            <a:pathLst>
              <a:path h="295910">
                <a:moveTo>
                  <a:pt x="0" y="0"/>
                </a:moveTo>
                <a:lnTo>
                  <a:pt x="0" y="295656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3" name="object 33"/>
          <p:cNvSpPr/>
          <p:nvPr/>
        </p:nvSpPr>
        <p:spPr>
          <a:xfrm>
            <a:off x="2725377" y="4898020"/>
            <a:ext cx="132669" cy="13266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4" name="object 34"/>
          <p:cNvSpPr/>
          <p:nvPr/>
        </p:nvSpPr>
        <p:spPr>
          <a:xfrm>
            <a:off x="2790329" y="5244893"/>
            <a:ext cx="386950" cy="0"/>
          </a:xfrm>
          <a:custGeom>
            <a:avLst/>
            <a:gdLst/>
            <a:ahLst/>
            <a:cxnLst/>
            <a:rect l="l" t="t" r="r" b="b"/>
            <a:pathLst>
              <a:path w="426719">
                <a:moveTo>
                  <a:pt x="0" y="0"/>
                </a:moveTo>
                <a:lnTo>
                  <a:pt x="426719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5" name="object 35"/>
          <p:cNvSpPr/>
          <p:nvPr/>
        </p:nvSpPr>
        <p:spPr>
          <a:xfrm>
            <a:off x="3135345" y="5181545"/>
            <a:ext cx="133350" cy="127000"/>
          </a:xfrm>
          <a:custGeom>
            <a:avLst/>
            <a:gdLst/>
            <a:ahLst/>
            <a:cxnLst/>
            <a:rect l="l" t="t" r="r" b="b"/>
            <a:pathLst>
              <a:path w="147955" h="146685">
                <a:moveTo>
                  <a:pt x="0" y="146303"/>
                </a:moveTo>
                <a:lnTo>
                  <a:pt x="44195" y="71628"/>
                </a:lnTo>
                <a:lnTo>
                  <a:pt x="0" y="0"/>
                </a:lnTo>
                <a:lnTo>
                  <a:pt x="147828" y="71628"/>
                </a:lnTo>
                <a:lnTo>
                  <a:pt x="0" y="1463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6" name="object 36"/>
          <p:cNvSpPr/>
          <p:nvPr/>
        </p:nvSpPr>
        <p:spPr>
          <a:xfrm>
            <a:off x="3062576" y="5470153"/>
            <a:ext cx="797393" cy="63432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7" name="object 37"/>
          <p:cNvSpPr/>
          <p:nvPr/>
        </p:nvSpPr>
        <p:spPr>
          <a:xfrm>
            <a:off x="3235322" y="5674684"/>
            <a:ext cx="0" cy="269483"/>
          </a:xfrm>
          <a:custGeom>
            <a:avLst/>
            <a:gdLst/>
            <a:ahLst/>
            <a:cxnLst/>
            <a:rect l="l" t="t" r="r" b="b"/>
            <a:pathLst>
              <a:path h="297179">
                <a:moveTo>
                  <a:pt x="0" y="0"/>
                </a:moveTo>
                <a:lnTo>
                  <a:pt x="0" y="29718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8" name="object 38"/>
          <p:cNvSpPr/>
          <p:nvPr/>
        </p:nvSpPr>
        <p:spPr>
          <a:xfrm>
            <a:off x="3170369" y="5586238"/>
            <a:ext cx="132669" cy="13266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9" name="object 39"/>
          <p:cNvSpPr/>
          <p:nvPr/>
        </p:nvSpPr>
        <p:spPr>
          <a:xfrm>
            <a:off x="3235322" y="5931730"/>
            <a:ext cx="386950" cy="0"/>
          </a:xfrm>
          <a:custGeom>
            <a:avLst/>
            <a:gdLst/>
            <a:ahLst/>
            <a:cxnLst/>
            <a:rect l="l" t="t" r="r" b="b"/>
            <a:pathLst>
              <a:path w="426719">
                <a:moveTo>
                  <a:pt x="0" y="0"/>
                </a:moveTo>
                <a:lnTo>
                  <a:pt x="42672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0" name="object 40"/>
          <p:cNvSpPr/>
          <p:nvPr/>
        </p:nvSpPr>
        <p:spPr>
          <a:xfrm>
            <a:off x="3578049" y="5865395"/>
            <a:ext cx="134166" cy="133014"/>
          </a:xfrm>
          <a:custGeom>
            <a:avLst/>
            <a:gdLst/>
            <a:ahLst/>
            <a:cxnLst/>
            <a:rect l="l" t="t" r="r" b="b"/>
            <a:pathLst>
              <a:path w="147955" h="146685">
                <a:moveTo>
                  <a:pt x="0" y="146303"/>
                </a:moveTo>
                <a:lnTo>
                  <a:pt x="45720" y="73151"/>
                </a:lnTo>
                <a:lnTo>
                  <a:pt x="0" y="0"/>
                </a:lnTo>
                <a:lnTo>
                  <a:pt x="147827" y="73151"/>
                </a:lnTo>
                <a:lnTo>
                  <a:pt x="0" y="1463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1" name="object 41"/>
          <p:cNvSpPr txBox="1"/>
          <p:nvPr/>
        </p:nvSpPr>
        <p:spPr>
          <a:xfrm>
            <a:off x="3062576" y="5470153"/>
            <a:ext cx="797509" cy="265430"/>
          </a:xfrm>
          <a:prstGeom prst="rect">
            <a:avLst/>
          </a:prstGeom>
          <a:ln w="10667">
            <a:solidFill>
              <a:srgbClr val="006699"/>
            </a:solidFill>
          </a:ln>
        </p:spPr>
        <p:txBody>
          <a:bodyPr vert="horz" wrap="square" lIns="0" tIns="12092" rIns="0" bIns="0" rtlCol="0">
            <a:spAutoFit/>
          </a:bodyPr>
          <a:lstStyle/>
          <a:p>
            <a:pPr marL="309245" marR="360680" indent="-52070">
              <a:lnSpc>
                <a:spcPts val="1980"/>
              </a:lnSpc>
              <a:spcBef>
                <a:spcPts val="105"/>
              </a:spcBef>
            </a:pPr>
            <a:r>
              <a:rPr sz="725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风险 环境</a:t>
            </a:r>
            <a:endParaRPr sz="72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777205" y="4608140"/>
            <a:ext cx="354330" cy="622935"/>
          </a:xfrm>
          <a:prstGeom prst="rect">
            <a:avLst/>
          </a:prstGeom>
        </p:spPr>
        <p:txBody>
          <a:bodyPr vert="horz" wrap="square" lIns="0" tIns="1036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725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组织</a:t>
            </a:r>
            <a:endParaRPr sz="725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21285" marR="5080" indent="-45720">
              <a:lnSpc>
                <a:spcPct val="194000"/>
              </a:lnSpc>
              <a:spcBef>
                <a:spcPts val="515"/>
              </a:spcBef>
            </a:pPr>
            <a:r>
              <a:rPr sz="725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复杂性 创新</a:t>
            </a:r>
            <a:endParaRPr sz="725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472424" y="5676066"/>
            <a:ext cx="1307684" cy="475626"/>
          </a:xfrm>
          <a:custGeom>
            <a:avLst/>
            <a:gdLst/>
            <a:ahLst/>
            <a:cxnLst/>
            <a:rect l="l" t="t" r="r" b="b"/>
            <a:pathLst>
              <a:path w="1442084" h="524510">
                <a:moveTo>
                  <a:pt x="0" y="0"/>
                </a:moveTo>
                <a:lnTo>
                  <a:pt x="0" y="524256"/>
                </a:lnTo>
                <a:lnTo>
                  <a:pt x="1441704" y="524256"/>
                </a:lnTo>
                <a:lnTo>
                  <a:pt x="1441704" y="0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4" name="object 44"/>
          <p:cNvSpPr/>
          <p:nvPr/>
        </p:nvSpPr>
        <p:spPr>
          <a:xfrm>
            <a:off x="7472424" y="3766191"/>
            <a:ext cx="1307684" cy="475626"/>
          </a:xfrm>
          <a:custGeom>
            <a:avLst/>
            <a:gdLst/>
            <a:ahLst/>
            <a:cxnLst/>
            <a:rect l="l" t="t" r="r" b="b"/>
            <a:pathLst>
              <a:path w="1442084" h="524510">
                <a:moveTo>
                  <a:pt x="0" y="0"/>
                </a:moveTo>
                <a:lnTo>
                  <a:pt x="1441704" y="0"/>
                </a:lnTo>
                <a:lnTo>
                  <a:pt x="1441704" y="524256"/>
                </a:lnTo>
                <a:lnTo>
                  <a:pt x="0" y="524256"/>
                </a:lnTo>
                <a:lnTo>
                  <a:pt x="0" y="0"/>
                </a:lnTo>
                <a:close/>
              </a:path>
            </a:pathLst>
          </a:custGeom>
          <a:solidFill>
            <a:srgbClr val="DDEBF6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5" name="object 45"/>
          <p:cNvSpPr/>
          <p:nvPr/>
        </p:nvSpPr>
        <p:spPr>
          <a:xfrm>
            <a:off x="7466709" y="3753491"/>
            <a:ext cx="1307684" cy="475626"/>
          </a:xfrm>
          <a:custGeom>
            <a:avLst/>
            <a:gdLst/>
            <a:ahLst/>
            <a:cxnLst/>
            <a:rect l="l" t="t" r="r" b="b"/>
            <a:pathLst>
              <a:path w="1442084" h="524510">
                <a:moveTo>
                  <a:pt x="0" y="0"/>
                </a:moveTo>
                <a:lnTo>
                  <a:pt x="0" y="524256"/>
                </a:lnTo>
                <a:lnTo>
                  <a:pt x="1441704" y="524256"/>
                </a:lnTo>
                <a:lnTo>
                  <a:pt x="1441704" y="0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6" name="object 46"/>
          <p:cNvSpPr/>
          <p:nvPr/>
        </p:nvSpPr>
        <p:spPr>
          <a:xfrm>
            <a:off x="7472424" y="4241587"/>
            <a:ext cx="1307684" cy="476778"/>
          </a:xfrm>
          <a:custGeom>
            <a:avLst/>
            <a:gdLst/>
            <a:ahLst/>
            <a:cxnLst/>
            <a:rect l="l" t="t" r="r" b="b"/>
            <a:pathLst>
              <a:path w="1442084" h="525779">
                <a:moveTo>
                  <a:pt x="0" y="0"/>
                </a:moveTo>
                <a:lnTo>
                  <a:pt x="1441704" y="0"/>
                </a:lnTo>
                <a:lnTo>
                  <a:pt x="1441704" y="525779"/>
                </a:lnTo>
                <a:lnTo>
                  <a:pt x="0" y="525779"/>
                </a:lnTo>
                <a:lnTo>
                  <a:pt x="0" y="0"/>
                </a:lnTo>
                <a:close/>
              </a:path>
            </a:pathLst>
          </a:custGeom>
          <a:solidFill>
            <a:srgbClr val="DDEBF6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7" name="object 47"/>
          <p:cNvSpPr/>
          <p:nvPr/>
        </p:nvSpPr>
        <p:spPr>
          <a:xfrm>
            <a:off x="7472424" y="4716983"/>
            <a:ext cx="1307684" cy="475626"/>
          </a:xfrm>
          <a:custGeom>
            <a:avLst/>
            <a:gdLst/>
            <a:ahLst/>
            <a:cxnLst/>
            <a:rect l="l" t="t" r="r" b="b"/>
            <a:pathLst>
              <a:path w="1442084" h="524510">
                <a:moveTo>
                  <a:pt x="0" y="0"/>
                </a:moveTo>
                <a:lnTo>
                  <a:pt x="0" y="524255"/>
                </a:lnTo>
                <a:lnTo>
                  <a:pt x="1441704" y="524255"/>
                </a:lnTo>
                <a:lnTo>
                  <a:pt x="1441704" y="0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8" name="object 48"/>
          <p:cNvSpPr/>
          <p:nvPr/>
        </p:nvSpPr>
        <p:spPr>
          <a:xfrm>
            <a:off x="7472424" y="5197906"/>
            <a:ext cx="1307684" cy="475626"/>
          </a:xfrm>
          <a:custGeom>
            <a:avLst/>
            <a:gdLst/>
            <a:ahLst/>
            <a:cxnLst/>
            <a:rect l="l" t="t" r="r" b="b"/>
            <a:pathLst>
              <a:path w="1442084" h="524510">
                <a:moveTo>
                  <a:pt x="0" y="0"/>
                </a:moveTo>
                <a:lnTo>
                  <a:pt x="0" y="524255"/>
                </a:lnTo>
                <a:lnTo>
                  <a:pt x="1441704" y="524255"/>
                </a:lnTo>
                <a:lnTo>
                  <a:pt x="1441704" y="0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9" name="object 49"/>
          <p:cNvSpPr txBox="1"/>
          <p:nvPr/>
        </p:nvSpPr>
        <p:spPr>
          <a:xfrm>
            <a:off x="7471789" y="3900433"/>
            <a:ext cx="1302502" cy="18097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R="23495" algn="ctr">
              <a:lnSpc>
                <a:spcPct val="100000"/>
              </a:lnSpc>
              <a:spcBef>
                <a:spcPts val="125"/>
              </a:spcBef>
            </a:pPr>
            <a:r>
              <a:rPr sz="1090" spc="2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层</a:t>
            </a:r>
            <a:r>
              <a:rPr sz="1090" spc="4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级</a:t>
            </a:r>
            <a:r>
              <a:rPr sz="1090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endParaRPr sz="109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906547" y="4416696"/>
            <a:ext cx="472746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b="1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PC</a:t>
            </a:r>
            <a:r>
              <a:rPr sz="770" b="1" spc="-114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770" b="1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57-61</a:t>
            </a:r>
            <a:endParaRPr sz="7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906547" y="4892118"/>
            <a:ext cx="472746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b="1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PC</a:t>
            </a:r>
            <a:r>
              <a:rPr sz="770" b="1" spc="-114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770" b="1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52-56</a:t>
            </a:r>
            <a:endParaRPr sz="7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906547" y="5367509"/>
            <a:ext cx="472746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b="1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PC</a:t>
            </a:r>
            <a:r>
              <a:rPr sz="770" b="1" spc="-114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770" b="1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47-51</a:t>
            </a:r>
            <a:endParaRPr sz="7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906547" y="5842868"/>
            <a:ext cx="472746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b="1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PC</a:t>
            </a:r>
            <a:r>
              <a:rPr sz="770" b="1" spc="-114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770" b="1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42-46</a:t>
            </a:r>
            <a:endParaRPr sz="7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896848" y="3746420"/>
            <a:ext cx="482536" cy="335280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b="1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职级范围</a:t>
            </a:r>
            <a:endParaRPr sz="77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2860">
              <a:lnSpc>
                <a:spcPct val="100000"/>
              </a:lnSpc>
              <a:spcBef>
                <a:spcPts val="670"/>
              </a:spcBef>
            </a:pPr>
            <a:r>
              <a:rPr sz="770" b="1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PC</a:t>
            </a:r>
            <a:r>
              <a:rPr sz="770" b="1" spc="-114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770" b="1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62-65</a:t>
            </a:r>
            <a:endParaRPr sz="7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491385" y="2720855"/>
            <a:ext cx="1878896" cy="788035"/>
          </a:xfrm>
          <a:prstGeom prst="rect">
            <a:avLst/>
          </a:prstGeom>
        </p:spPr>
        <p:txBody>
          <a:bodyPr vert="horz" wrap="square" lIns="0" tIns="100192" rIns="0" bIns="0" rtlCol="0">
            <a:spAutoFit/>
          </a:bodyPr>
          <a:lstStyle/>
          <a:p>
            <a:pPr marL="421005">
              <a:lnSpc>
                <a:spcPct val="100000"/>
              </a:lnSpc>
              <a:spcBef>
                <a:spcPts val="870"/>
              </a:spcBef>
            </a:pPr>
            <a:r>
              <a:rPr sz="1090" b="1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进行岗位价值评</a:t>
            </a:r>
            <a:r>
              <a:rPr sz="1090" b="1" spc="20" dirty="0">
                <a:latin typeface="微软雅黑" panose="020B0503020204020204" pitchFamily="34" charset="-122"/>
                <a:cs typeface="微软雅黑" panose="020B0503020204020204" pitchFamily="34" charset="-122"/>
              </a:rPr>
              <a:t>估</a:t>
            </a:r>
            <a:endParaRPr sz="109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2700" marR="5080" algn="just">
              <a:lnSpc>
                <a:spcPct val="100000"/>
              </a:lnSpc>
              <a:spcBef>
                <a:spcPts val="645"/>
              </a:spcBef>
            </a:pP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用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科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学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的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岗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位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价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值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评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估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方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法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评</a:t>
            </a:r>
            <a:r>
              <a:rPr sz="950" dirty="0">
                <a:latin typeface="微软雅黑" panose="020B0503020204020204" pitchFamily="34" charset="-122"/>
                <a:cs typeface="微软雅黑" panose="020B0503020204020204" pitchFamily="34" charset="-122"/>
              </a:rPr>
              <a:t>估 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内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部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职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位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的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相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对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价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值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得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出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各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个</a:t>
            </a:r>
            <a:r>
              <a:rPr sz="950" dirty="0">
                <a:latin typeface="微软雅黑" panose="020B0503020204020204" pitchFamily="34" charset="-122"/>
                <a:cs typeface="微软雅黑" panose="020B0503020204020204" pitchFamily="34" charset="-122"/>
              </a:rPr>
              <a:t>职 </a:t>
            </a:r>
            <a:r>
              <a:rPr sz="950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位的职位等</a:t>
            </a:r>
            <a:r>
              <a:rPr sz="950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级</a:t>
            </a:r>
            <a:r>
              <a:rPr sz="950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sz="95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981672" y="2720855"/>
            <a:ext cx="1884079" cy="934720"/>
          </a:xfrm>
          <a:prstGeom prst="rect">
            <a:avLst/>
          </a:prstGeom>
        </p:spPr>
        <p:txBody>
          <a:bodyPr vert="horz" wrap="square" lIns="0" tIns="100192" rIns="0" bIns="0" rtlCol="0">
            <a:spAutoFit/>
          </a:bodyPr>
          <a:lstStyle/>
          <a:p>
            <a:pPr marL="574675">
              <a:lnSpc>
                <a:spcPct val="100000"/>
              </a:lnSpc>
              <a:spcBef>
                <a:spcPts val="870"/>
              </a:spcBef>
            </a:pPr>
            <a:r>
              <a:rPr sz="1090" b="1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形成职等矩</a:t>
            </a:r>
            <a:r>
              <a:rPr sz="1090" b="1" spc="20" dirty="0">
                <a:latin typeface="微软雅黑" panose="020B0503020204020204" pitchFamily="34" charset="-122"/>
                <a:cs typeface="微软雅黑" panose="020B0503020204020204" pitchFamily="34" charset="-122"/>
              </a:rPr>
              <a:t>阵</a:t>
            </a:r>
            <a:endParaRPr sz="109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2700" marR="5080" algn="just">
              <a:lnSpc>
                <a:spcPct val="100000"/>
              </a:lnSpc>
              <a:spcBef>
                <a:spcPts val="650"/>
              </a:spcBef>
            </a:pP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职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等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矩阵的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纵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坐标为职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位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等级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sz="950" dirty="0">
                <a:latin typeface="微软雅黑" panose="020B0503020204020204" pitchFamily="34" charset="-122"/>
                <a:cs typeface="微软雅黑" panose="020B0503020204020204" pitchFamily="34" charset="-122"/>
              </a:rPr>
              <a:t>横 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坐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标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为部门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将评估后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的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各个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职</a:t>
            </a:r>
            <a:r>
              <a:rPr sz="950" dirty="0">
                <a:latin typeface="微软雅黑" panose="020B0503020204020204" pitchFamily="34" charset="-122"/>
                <a:cs typeface="微软雅黑" panose="020B0503020204020204" pitchFamily="34" charset="-122"/>
              </a:rPr>
              <a:t>位 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放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入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相应的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单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元格，从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而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清晰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地</a:t>
            </a:r>
            <a:r>
              <a:rPr sz="95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展 </a:t>
            </a:r>
            <a:r>
              <a:rPr sz="950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示各职位间</a:t>
            </a:r>
            <a:r>
              <a:rPr sz="950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的相对</a:t>
            </a:r>
            <a:r>
              <a:rPr sz="950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价</a:t>
            </a:r>
            <a:r>
              <a:rPr sz="950" spc="-2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值</a:t>
            </a:r>
            <a:r>
              <a:rPr sz="950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关</a:t>
            </a:r>
            <a:r>
              <a:rPr sz="950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系。</a:t>
            </a:r>
            <a:endParaRPr sz="95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472035" y="2720855"/>
            <a:ext cx="1990029" cy="934720"/>
          </a:xfrm>
          <a:prstGeom prst="rect">
            <a:avLst/>
          </a:prstGeom>
        </p:spPr>
        <p:txBody>
          <a:bodyPr vert="horz" wrap="square" lIns="0" tIns="100192" rIns="0" bIns="0" rtlCol="0">
            <a:spAutoFit/>
          </a:bodyPr>
          <a:lstStyle/>
          <a:p>
            <a:pPr marL="574675">
              <a:lnSpc>
                <a:spcPct val="100000"/>
              </a:lnSpc>
              <a:spcBef>
                <a:spcPts val="870"/>
              </a:spcBef>
            </a:pPr>
            <a:r>
              <a:rPr sz="1090" b="1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划分内部等</a:t>
            </a:r>
            <a:r>
              <a:rPr sz="1090" b="1" spc="2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级</a:t>
            </a:r>
            <a:endParaRPr sz="109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2700" marR="5080">
              <a:lnSpc>
                <a:spcPct val="100000"/>
              </a:lnSpc>
              <a:spcBef>
                <a:spcPts val="650"/>
              </a:spcBef>
            </a:pP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基于职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等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矩阵，兼顾管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理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汇报关系</a:t>
            </a:r>
            <a:r>
              <a:rPr sz="950" dirty="0">
                <a:latin typeface="微软雅黑" panose="020B0503020204020204" pitchFamily="34" charset="-122"/>
                <a:cs typeface="微软雅黑" panose="020B0503020204020204" pitchFamily="34" charset="-122"/>
              </a:rPr>
              <a:t>、 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专业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技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能要求、职业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发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展需要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等</a:t>
            </a:r>
            <a:r>
              <a:rPr sz="950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因 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素，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将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价值相似的职</a:t>
            </a:r>
            <a:r>
              <a:rPr sz="950" spc="3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位</a:t>
            </a:r>
            <a:r>
              <a:rPr sz="95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等级划</a:t>
            </a:r>
            <a:r>
              <a:rPr sz="95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归</a:t>
            </a:r>
            <a:r>
              <a:rPr sz="950" dirty="0">
                <a:latin typeface="微软雅黑" panose="020B0503020204020204" pitchFamily="34" charset="-122"/>
                <a:cs typeface="微软雅黑" panose="020B0503020204020204" pitchFamily="34" charset="-122"/>
              </a:rPr>
              <a:t>为同 </a:t>
            </a:r>
            <a:r>
              <a:rPr sz="950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一个内部</a:t>
            </a:r>
            <a:r>
              <a:rPr sz="950" spc="-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等级</a:t>
            </a:r>
            <a:r>
              <a:rPr sz="950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sz="95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672565" y="2952213"/>
            <a:ext cx="0" cy="893095"/>
          </a:xfrm>
          <a:custGeom>
            <a:avLst/>
            <a:gdLst/>
            <a:ahLst/>
            <a:cxnLst/>
            <a:rect l="l" t="t" r="r" b="b"/>
            <a:pathLst>
              <a:path h="984885">
                <a:moveTo>
                  <a:pt x="0" y="0"/>
                </a:moveTo>
                <a:lnTo>
                  <a:pt x="0" y="984504"/>
                </a:lnTo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9" name="object 59"/>
          <p:cNvSpPr/>
          <p:nvPr/>
        </p:nvSpPr>
        <p:spPr>
          <a:xfrm>
            <a:off x="7162864" y="2952213"/>
            <a:ext cx="0" cy="893095"/>
          </a:xfrm>
          <a:custGeom>
            <a:avLst/>
            <a:gdLst/>
            <a:ahLst/>
            <a:cxnLst/>
            <a:rect l="l" t="t" r="r" b="b"/>
            <a:pathLst>
              <a:path h="984885">
                <a:moveTo>
                  <a:pt x="0" y="0"/>
                </a:moveTo>
                <a:lnTo>
                  <a:pt x="0" y="984504"/>
                </a:lnTo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0" name="object 60"/>
          <p:cNvSpPr/>
          <p:nvPr/>
        </p:nvSpPr>
        <p:spPr>
          <a:xfrm>
            <a:off x="8239416" y="2111978"/>
            <a:ext cx="338581" cy="320731"/>
          </a:xfrm>
          <a:custGeom>
            <a:avLst/>
            <a:gdLst/>
            <a:ahLst/>
            <a:cxnLst/>
            <a:rect l="l" t="t" r="r" b="b"/>
            <a:pathLst>
              <a:path w="373379" h="353694">
                <a:moveTo>
                  <a:pt x="47243" y="353568"/>
                </a:moveTo>
                <a:lnTo>
                  <a:pt x="28289" y="349591"/>
                </a:lnTo>
                <a:lnTo>
                  <a:pt x="13334" y="338899"/>
                </a:lnTo>
                <a:lnTo>
                  <a:pt x="3524" y="323349"/>
                </a:lnTo>
                <a:lnTo>
                  <a:pt x="0" y="304799"/>
                </a:lnTo>
                <a:lnTo>
                  <a:pt x="0" y="295655"/>
                </a:lnTo>
                <a:lnTo>
                  <a:pt x="3048" y="288035"/>
                </a:lnTo>
                <a:lnTo>
                  <a:pt x="4571" y="281939"/>
                </a:lnTo>
                <a:lnTo>
                  <a:pt x="114300" y="36576"/>
                </a:lnTo>
                <a:lnTo>
                  <a:pt x="151804" y="2285"/>
                </a:lnTo>
                <a:lnTo>
                  <a:pt x="169163" y="0"/>
                </a:lnTo>
                <a:lnTo>
                  <a:pt x="173735" y="0"/>
                </a:lnTo>
                <a:lnTo>
                  <a:pt x="218955" y="20573"/>
                </a:lnTo>
                <a:lnTo>
                  <a:pt x="275335" y="141731"/>
                </a:lnTo>
                <a:lnTo>
                  <a:pt x="170687" y="141731"/>
                </a:lnTo>
                <a:lnTo>
                  <a:pt x="152399" y="185927"/>
                </a:lnTo>
                <a:lnTo>
                  <a:pt x="294978" y="185927"/>
                </a:lnTo>
                <a:lnTo>
                  <a:pt x="336973" y="280415"/>
                </a:lnTo>
                <a:lnTo>
                  <a:pt x="112775" y="280415"/>
                </a:lnTo>
                <a:lnTo>
                  <a:pt x="94488" y="321564"/>
                </a:lnTo>
                <a:lnTo>
                  <a:pt x="86891" y="334922"/>
                </a:lnTo>
                <a:lnTo>
                  <a:pt x="76009" y="344995"/>
                </a:lnTo>
                <a:lnTo>
                  <a:pt x="62555" y="351353"/>
                </a:lnTo>
                <a:lnTo>
                  <a:pt x="47243" y="353568"/>
                </a:lnTo>
                <a:close/>
              </a:path>
              <a:path w="373379" h="353694">
                <a:moveTo>
                  <a:pt x="332232" y="39624"/>
                </a:moveTo>
                <a:lnTo>
                  <a:pt x="294131" y="39624"/>
                </a:lnTo>
                <a:lnTo>
                  <a:pt x="294131" y="18287"/>
                </a:lnTo>
                <a:lnTo>
                  <a:pt x="295489" y="10929"/>
                </a:lnTo>
                <a:lnTo>
                  <a:pt x="299275" y="5143"/>
                </a:lnTo>
                <a:lnTo>
                  <a:pt x="305061" y="1357"/>
                </a:lnTo>
                <a:lnTo>
                  <a:pt x="312419" y="0"/>
                </a:lnTo>
                <a:lnTo>
                  <a:pt x="320016" y="1357"/>
                </a:lnTo>
                <a:lnTo>
                  <a:pt x="326326" y="5143"/>
                </a:lnTo>
                <a:lnTo>
                  <a:pt x="330636" y="10929"/>
                </a:lnTo>
                <a:lnTo>
                  <a:pt x="332232" y="18287"/>
                </a:lnTo>
                <a:lnTo>
                  <a:pt x="332232" y="39624"/>
                </a:lnTo>
                <a:close/>
              </a:path>
              <a:path w="373379" h="353694">
                <a:moveTo>
                  <a:pt x="353568" y="79248"/>
                </a:moveTo>
                <a:lnTo>
                  <a:pt x="271271" y="79248"/>
                </a:lnTo>
                <a:lnTo>
                  <a:pt x="264556" y="77652"/>
                </a:lnTo>
                <a:lnTo>
                  <a:pt x="258698" y="73342"/>
                </a:lnTo>
                <a:lnTo>
                  <a:pt x="254555" y="67032"/>
                </a:lnTo>
                <a:lnTo>
                  <a:pt x="252983" y="59436"/>
                </a:lnTo>
                <a:lnTo>
                  <a:pt x="254555" y="51839"/>
                </a:lnTo>
                <a:lnTo>
                  <a:pt x="258698" y="45529"/>
                </a:lnTo>
                <a:lnTo>
                  <a:pt x="264556" y="41219"/>
                </a:lnTo>
                <a:lnTo>
                  <a:pt x="271271" y="39624"/>
                </a:lnTo>
                <a:lnTo>
                  <a:pt x="353568" y="39624"/>
                </a:lnTo>
                <a:lnTo>
                  <a:pt x="361164" y="41219"/>
                </a:lnTo>
                <a:lnTo>
                  <a:pt x="367474" y="45529"/>
                </a:lnTo>
                <a:lnTo>
                  <a:pt x="371784" y="51839"/>
                </a:lnTo>
                <a:lnTo>
                  <a:pt x="373380" y="59436"/>
                </a:lnTo>
                <a:lnTo>
                  <a:pt x="371784" y="67032"/>
                </a:lnTo>
                <a:lnTo>
                  <a:pt x="367474" y="73342"/>
                </a:lnTo>
                <a:lnTo>
                  <a:pt x="361164" y="77652"/>
                </a:lnTo>
                <a:lnTo>
                  <a:pt x="353568" y="79248"/>
                </a:lnTo>
                <a:close/>
              </a:path>
              <a:path w="373379" h="353694">
                <a:moveTo>
                  <a:pt x="312419" y="118872"/>
                </a:moveTo>
                <a:lnTo>
                  <a:pt x="305061" y="117514"/>
                </a:lnTo>
                <a:lnTo>
                  <a:pt x="299275" y="113728"/>
                </a:lnTo>
                <a:lnTo>
                  <a:pt x="295489" y="107942"/>
                </a:lnTo>
                <a:lnTo>
                  <a:pt x="294131" y="100584"/>
                </a:lnTo>
                <a:lnTo>
                  <a:pt x="294131" y="79248"/>
                </a:lnTo>
                <a:lnTo>
                  <a:pt x="332232" y="79248"/>
                </a:lnTo>
                <a:lnTo>
                  <a:pt x="332232" y="100584"/>
                </a:lnTo>
                <a:lnTo>
                  <a:pt x="330636" y="107942"/>
                </a:lnTo>
                <a:lnTo>
                  <a:pt x="326326" y="113728"/>
                </a:lnTo>
                <a:lnTo>
                  <a:pt x="320016" y="117514"/>
                </a:lnTo>
                <a:lnTo>
                  <a:pt x="312419" y="118872"/>
                </a:lnTo>
                <a:close/>
              </a:path>
              <a:path w="373379" h="353694">
                <a:moveTo>
                  <a:pt x="294978" y="185927"/>
                </a:moveTo>
                <a:lnTo>
                  <a:pt x="188975" y="185927"/>
                </a:lnTo>
                <a:lnTo>
                  <a:pt x="170687" y="141731"/>
                </a:lnTo>
                <a:lnTo>
                  <a:pt x="275335" y="141731"/>
                </a:lnTo>
                <a:lnTo>
                  <a:pt x="294978" y="185927"/>
                </a:lnTo>
                <a:close/>
              </a:path>
              <a:path w="373379" h="353694">
                <a:moveTo>
                  <a:pt x="294131" y="353568"/>
                </a:moveTo>
                <a:lnTo>
                  <a:pt x="255127" y="334279"/>
                </a:lnTo>
                <a:lnTo>
                  <a:pt x="228599" y="280415"/>
                </a:lnTo>
                <a:lnTo>
                  <a:pt x="336973" y="280415"/>
                </a:lnTo>
                <a:lnTo>
                  <a:pt x="338328" y="283463"/>
                </a:lnTo>
                <a:lnTo>
                  <a:pt x="341376" y="291083"/>
                </a:lnTo>
                <a:lnTo>
                  <a:pt x="342900" y="297179"/>
                </a:lnTo>
                <a:lnTo>
                  <a:pt x="342900" y="304799"/>
                </a:lnTo>
                <a:lnTo>
                  <a:pt x="339137" y="323349"/>
                </a:lnTo>
                <a:lnTo>
                  <a:pt x="328803" y="338899"/>
                </a:lnTo>
                <a:lnTo>
                  <a:pt x="313324" y="349591"/>
                </a:lnTo>
                <a:lnTo>
                  <a:pt x="294131" y="353568"/>
                </a:lnTo>
                <a:close/>
              </a:path>
            </a:pathLst>
          </a:custGeom>
          <a:solidFill>
            <a:srgbClr val="397F52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1" name="object 61"/>
          <p:cNvSpPr/>
          <p:nvPr/>
        </p:nvSpPr>
        <p:spPr>
          <a:xfrm>
            <a:off x="5879020" y="2140999"/>
            <a:ext cx="74856" cy="74856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82296" y="82296"/>
                </a:moveTo>
                <a:lnTo>
                  <a:pt x="0" y="82296"/>
                </a:lnTo>
                <a:lnTo>
                  <a:pt x="0" y="0"/>
                </a:lnTo>
                <a:lnTo>
                  <a:pt x="82296" y="0"/>
                </a:lnTo>
                <a:lnTo>
                  <a:pt x="82296" y="82296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2" name="object 62"/>
          <p:cNvSpPr/>
          <p:nvPr/>
        </p:nvSpPr>
        <p:spPr>
          <a:xfrm>
            <a:off x="5879020" y="2236355"/>
            <a:ext cx="74856" cy="73705"/>
          </a:xfrm>
          <a:custGeom>
            <a:avLst/>
            <a:gdLst/>
            <a:ahLst/>
            <a:cxnLst/>
            <a:rect l="l" t="t" r="r" b="b"/>
            <a:pathLst>
              <a:path w="82550" h="81280">
                <a:moveTo>
                  <a:pt x="82296" y="80772"/>
                </a:moveTo>
                <a:lnTo>
                  <a:pt x="0" y="80772"/>
                </a:lnTo>
                <a:lnTo>
                  <a:pt x="0" y="0"/>
                </a:lnTo>
                <a:lnTo>
                  <a:pt x="82296" y="0"/>
                </a:lnTo>
                <a:lnTo>
                  <a:pt x="82296" y="80772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3" name="object 63"/>
          <p:cNvSpPr/>
          <p:nvPr/>
        </p:nvSpPr>
        <p:spPr>
          <a:xfrm>
            <a:off x="5783664" y="2236355"/>
            <a:ext cx="74856" cy="73705"/>
          </a:xfrm>
          <a:custGeom>
            <a:avLst/>
            <a:gdLst/>
            <a:ahLst/>
            <a:cxnLst/>
            <a:rect l="l" t="t" r="r" b="b"/>
            <a:pathLst>
              <a:path w="82550" h="81280">
                <a:moveTo>
                  <a:pt x="82296" y="80772"/>
                </a:moveTo>
                <a:lnTo>
                  <a:pt x="0" y="80772"/>
                </a:lnTo>
                <a:lnTo>
                  <a:pt x="0" y="0"/>
                </a:lnTo>
                <a:lnTo>
                  <a:pt x="82296" y="0"/>
                </a:lnTo>
                <a:lnTo>
                  <a:pt x="82296" y="80772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4" name="object 64"/>
          <p:cNvSpPr/>
          <p:nvPr/>
        </p:nvSpPr>
        <p:spPr>
          <a:xfrm>
            <a:off x="5783664" y="2140999"/>
            <a:ext cx="74856" cy="74856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82296" y="82296"/>
                </a:moveTo>
                <a:lnTo>
                  <a:pt x="0" y="82296"/>
                </a:lnTo>
                <a:lnTo>
                  <a:pt x="0" y="0"/>
                </a:lnTo>
                <a:lnTo>
                  <a:pt x="82296" y="0"/>
                </a:lnTo>
                <a:lnTo>
                  <a:pt x="82296" y="82296"/>
                </a:lnTo>
                <a:close/>
              </a:path>
            </a:pathLst>
          </a:custGeom>
          <a:solidFill>
            <a:srgbClr val="397F52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5" name="object 65"/>
          <p:cNvSpPr/>
          <p:nvPr/>
        </p:nvSpPr>
        <p:spPr>
          <a:xfrm>
            <a:off x="5783664" y="2333093"/>
            <a:ext cx="74856" cy="74856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82296" y="82295"/>
                </a:moveTo>
                <a:lnTo>
                  <a:pt x="0" y="82295"/>
                </a:lnTo>
                <a:lnTo>
                  <a:pt x="0" y="0"/>
                </a:lnTo>
                <a:lnTo>
                  <a:pt x="82296" y="0"/>
                </a:lnTo>
                <a:lnTo>
                  <a:pt x="82296" y="82295"/>
                </a:lnTo>
                <a:close/>
              </a:path>
            </a:pathLst>
          </a:custGeom>
          <a:solidFill>
            <a:srgbClr val="397F52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6" name="object 66"/>
          <p:cNvSpPr/>
          <p:nvPr/>
        </p:nvSpPr>
        <p:spPr>
          <a:xfrm>
            <a:off x="5879020" y="2333093"/>
            <a:ext cx="74856" cy="74856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82296" y="82295"/>
                </a:moveTo>
                <a:lnTo>
                  <a:pt x="0" y="82295"/>
                </a:lnTo>
                <a:lnTo>
                  <a:pt x="0" y="0"/>
                </a:lnTo>
                <a:lnTo>
                  <a:pt x="82296" y="0"/>
                </a:lnTo>
                <a:lnTo>
                  <a:pt x="82296" y="82295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7" name="object 67"/>
          <p:cNvSpPr/>
          <p:nvPr/>
        </p:nvSpPr>
        <p:spPr>
          <a:xfrm>
            <a:off x="5978521" y="2140999"/>
            <a:ext cx="73705" cy="74856"/>
          </a:xfrm>
          <a:custGeom>
            <a:avLst/>
            <a:gdLst/>
            <a:ahLst/>
            <a:cxnLst/>
            <a:rect l="l" t="t" r="r" b="b"/>
            <a:pathLst>
              <a:path w="81279" h="82550">
                <a:moveTo>
                  <a:pt x="80772" y="82296"/>
                </a:moveTo>
                <a:lnTo>
                  <a:pt x="0" y="82296"/>
                </a:lnTo>
                <a:lnTo>
                  <a:pt x="0" y="0"/>
                </a:lnTo>
                <a:lnTo>
                  <a:pt x="80772" y="0"/>
                </a:lnTo>
                <a:lnTo>
                  <a:pt x="80772" y="82296"/>
                </a:lnTo>
                <a:close/>
              </a:path>
            </a:pathLst>
          </a:custGeom>
          <a:solidFill>
            <a:srgbClr val="397F52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8" name="object 68"/>
          <p:cNvSpPr/>
          <p:nvPr/>
        </p:nvSpPr>
        <p:spPr>
          <a:xfrm>
            <a:off x="5978521" y="2236355"/>
            <a:ext cx="73705" cy="73705"/>
          </a:xfrm>
          <a:custGeom>
            <a:avLst/>
            <a:gdLst/>
            <a:ahLst/>
            <a:cxnLst/>
            <a:rect l="l" t="t" r="r" b="b"/>
            <a:pathLst>
              <a:path w="81279" h="81280">
                <a:moveTo>
                  <a:pt x="80772" y="80772"/>
                </a:moveTo>
                <a:lnTo>
                  <a:pt x="0" y="80772"/>
                </a:lnTo>
                <a:lnTo>
                  <a:pt x="0" y="0"/>
                </a:lnTo>
                <a:lnTo>
                  <a:pt x="80772" y="0"/>
                </a:lnTo>
                <a:lnTo>
                  <a:pt x="80772" y="80772"/>
                </a:lnTo>
                <a:close/>
              </a:path>
            </a:pathLst>
          </a:custGeom>
          <a:solidFill>
            <a:srgbClr val="5B9AD4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9" name="object 69"/>
          <p:cNvSpPr/>
          <p:nvPr/>
        </p:nvSpPr>
        <p:spPr>
          <a:xfrm>
            <a:off x="5978521" y="2333093"/>
            <a:ext cx="73705" cy="74856"/>
          </a:xfrm>
          <a:custGeom>
            <a:avLst/>
            <a:gdLst/>
            <a:ahLst/>
            <a:cxnLst/>
            <a:rect l="l" t="t" r="r" b="b"/>
            <a:pathLst>
              <a:path w="81279" h="82550">
                <a:moveTo>
                  <a:pt x="80772" y="82295"/>
                </a:moveTo>
                <a:lnTo>
                  <a:pt x="0" y="82295"/>
                </a:lnTo>
                <a:lnTo>
                  <a:pt x="0" y="0"/>
                </a:lnTo>
                <a:lnTo>
                  <a:pt x="80772" y="0"/>
                </a:lnTo>
                <a:lnTo>
                  <a:pt x="80772" y="82295"/>
                </a:lnTo>
                <a:close/>
              </a:path>
            </a:pathLst>
          </a:custGeom>
          <a:solidFill>
            <a:srgbClr val="397F52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0" name="object 70"/>
          <p:cNvSpPr/>
          <p:nvPr/>
        </p:nvSpPr>
        <p:spPr>
          <a:xfrm>
            <a:off x="3353652" y="2048409"/>
            <a:ext cx="147985" cy="452018"/>
          </a:xfrm>
          <a:custGeom>
            <a:avLst/>
            <a:gdLst/>
            <a:ahLst/>
            <a:cxnLst/>
            <a:rect l="l" t="t" r="r" b="b"/>
            <a:pathLst>
              <a:path w="163194" h="498475">
                <a:moveTo>
                  <a:pt x="104203" y="498348"/>
                </a:moveTo>
                <a:lnTo>
                  <a:pt x="58483" y="498348"/>
                </a:lnTo>
                <a:lnTo>
                  <a:pt x="52387" y="493776"/>
                </a:lnTo>
                <a:lnTo>
                  <a:pt x="52387" y="487680"/>
                </a:lnTo>
                <a:lnTo>
                  <a:pt x="32575" y="291083"/>
                </a:lnTo>
                <a:lnTo>
                  <a:pt x="29527" y="275844"/>
                </a:lnTo>
                <a:lnTo>
                  <a:pt x="26479" y="269747"/>
                </a:lnTo>
                <a:lnTo>
                  <a:pt x="24003" y="265152"/>
                </a:lnTo>
                <a:lnTo>
                  <a:pt x="18097" y="253555"/>
                </a:lnTo>
                <a:lnTo>
                  <a:pt x="11049" y="238244"/>
                </a:lnTo>
                <a:lnTo>
                  <a:pt x="5143" y="222504"/>
                </a:lnTo>
                <a:lnTo>
                  <a:pt x="1928" y="202572"/>
                </a:lnTo>
                <a:lnTo>
                  <a:pt x="0" y="177355"/>
                </a:lnTo>
                <a:lnTo>
                  <a:pt x="642" y="154138"/>
                </a:lnTo>
                <a:lnTo>
                  <a:pt x="28598" y="122824"/>
                </a:lnTo>
                <a:lnTo>
                  <a:pt x="52387" y="111252"/>
                </a:lnTo>
                <a:lnTo>
                  <a:pt x="67627" y="160020"/>
                </a:lnTo>
                <a:lnTo>
                  <a:pt x="162206" y="160020"/>
                </a:lnTo>
                <a:lnTo>
                  <a:pt x="160758" y="202572"/>
                </a:lnTo>
                <a:lnTo>
                  <a:pt x="144589" y="253555"/>
                </a:lnTo>
                <a:lnTo>
                  <a:pt x="136207" y="269747"/>
                </a:lnTo>
                <a:lnTo>
                  <a:pt x="133159" y="275844"/>
                </a:lnTo>
                <a:lnTo>
                  <a:pt x="130111" y="291083"/>
                </a:lnTo>
                <a:lnTo>
                  <a:pt x="110299" y="487680"/>
                </a:lnTo>
                <a:lnTo>
                  <a:pt x="110299" y="493776"/>
                </a:lnTo>
                <a:lnTo>
                  <a:pt x="104203" y="498348"/>
                </a:lnTo>
                <a:close/>
              </a:path>
              <a:path w="163194" h="498475">
                <a:moveTo>
                  <a:pt x="95059" y="160020"/>
                </a:moveTo>
                <a:lnTo>
                  <a:pt x="67627" y="160020"/>
                </a:lnTo>
                <a:lnTo>
                  <a:pt x="76771" y="134112"/>
                </a:lnTo>
                <a:lnTo>
                  <a:pt x="69984" y="120896"/>
                </a:lnTo>
                <a:lnTo>
                  <a:pt x="71628" y="114109"/>
                </a:lnTo>
                <a:lnTo>
                  <a:pt x="76985" y="111609"/>
                </a:lnTo>
                <a:lnTo>
                  <a:pt x="81343" y="111252"/>
                </a:lnTo>
                <a:lnTo>
                  <a:pt x="85701" y="111609"/>
                </a:lnTo>
                <a:lnTo>
                  <a:pt x="91059" y="114109"/>
                </a:lnTo>
                <a:lnTo>
                  <a:pt x="92702" y="120896"/>
                </a:lnTo>
                <a:lnTo>
                  <a:pt x="85915" y="134112"/>
                </a:lnTo>
                <a:lnTo>
                  <a:pt x="95059" y="160020"/>
                </a:lnTo>
                <a:close/>
              </a:path>
              <a:path w="163194" h="498475">
                <a:moveTo>
                  <a:pt x="162206" y="160020"/>
                </a:moveTo>
                <a:lnTo>
                  <a:pt x="95059" y="160020"/>
                </a:lnTo>
                <a:lnTo>
                  <a:pt x="110299" y="111252"/>
                </a:lnTo>
                <a:lnTo>
                  <a:pt x="146875" y="131064"/>
                </a:lnTo>
                <a:lnTo>
                  <a:pt x="162206" y="160020"/>
                </a:lnTo>
                <a:close/>
              </a:path>
              <a:path w="163194" h="498475">
                <a:moveTo>
                  <a:pt x="81343" y="99060"/>
                </a:moveTo>
                <a:lnTo>
                  <a:pt x="56102" y="89773"/>
                </a:lnTo>
                <a:lnTo>
                  <a:pt x="45148" y="69342"/>
                </a:lnTo>
                <a:lnTo>
                  <a:pt x="42767" y="48910"/>
                </a:lnTo>
                <a:lnTo>
                  <a:pt x="43243" y="39624"/>
                </a:lnTo>
                <a:lnTo>
                  <a:pt x="49410" y="16716"/>
                </a:lnTo>
                <a:lnTo>
                  <a:pt x="61722" y="4953"/>
                </a:lnTo>
                <a:lnTo>
                  <a:pt x="74318" y="619"/>
                </a:lnTo>
                <a:lnTo>
                  <a:pt x="81343" y="0"/>
                </a:lnTo>
                <a:lnTo>
                  <a:pt x="88368" y="619"/>
                </a:lnTo>
                <a:lnTo>
                  <a:pt x="100965" y="4953"/>
                </a:lnTo>
                <a:lnTo>
                  <a:pt x="113276" y="16716"/>
                </a:lnTo>
                <a:lnTo>
                  <a:pt x="119443" y="39624"/>
                </a:lnTo>
                <a:lnTo>
                  <a:pt x="119919" y="48910"/>
                </a:lnTo>
                <a:lnTo>
                  <a:pt x="117538" y="69342"/>
                </a:lnTo>
                <a:lnTo>
                  <a:pt x="106584" y="89773"/>
                </a:lnTo>
                <a:lnTo>
                  <a:pt x="81343" y="99060"/>
                </a:lnTo>
                <a:close/>
              </a:path>
            </a:pathLst>
          </a:custGeom>
          <a:solidFill>
            <a:srgbClr val="397F52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1" name="object 71"/>
          <p:cNvSpPr/>
          <p:nvPr/>
        </p:nvSpPr>
        <p:spPr>
          <a:xfrm>
            <a:off x="4363005" y="2067756"/>
            <a:ext cx="619581" cy="457776"/>
          </a:xfrm>
          <a:custGeom>
            <a:avLst/>
            <a:gdLst/>
            <a:ahLst/>
            <a:cxnLst/>
            <a:rect l="l" t="t" r="r" b="b"/>
            <a:pathLst>
              <a:path w="683260" h="504825">
                <a:moveTo>
                  <a:pt x="440435" y="504443"/>
                </a:moveTo>
                <a:lnTo>
                  <a:pt x="440435" y="335279"/>
                </a:lnTo>
                <a:lnTo>
                  <a:pt x="0" y="335279"/>
                </a:lnTo>
                <a:lnTo>
                  <a:pt x="0" y="169163"/>
                </a:lnTo>
                <a:lnTo>
                  <a:pt x="440435" y="169163"/>
                </a:lnTo>
                <a:lnTo>
                  <a:pt x="440435" y="0"/>
                </a:lnTo>
                <a:lnTo>
                  <a:pt x="682751" y="252983"/>
                </a:lnTo>
                <a:lnTo>
                  <a:pt x="440435" y="504443"/>
                </a:lnTo>
                <a:close/>
              </a:path>
            </a:pathLst>
          </a:custGeom>
          <a:solidFill>
            <a:srgbClr val="397F52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2" name="object 72"/>
          <p:cNvSpPr/>
          <p:nvPr/>
        </p:nvSpPr>
        <p:spPr>
          <a:xfrm>
            <a:off x="6853304" y="2067756"/>
            <a:ext cx="619581" cy="457776"/>
          </a:xfrm>
          <a:custGeom>
            <a:avLst/>
            <a:gdLst/>
            <a:ahLst/>
            <a:cxnLst/>
            <a:rect l="l" t="t" r="r" b="b"/>
            <a:pathLst>
              <a:path w="683260" h="504825">
                <a:moveTo>
                  <a:pt x="440435" y="504443"/>
                </a:moveTo>
                <a:lnTo>
                  <a:pt x="440435" y="335279"/>
                </a:lnTo>
                <a:lnTo>
                  <a:pt x="0" y="335279"/>
                </a:lnTo>
                <a:lnTo>
                  <a:pt x="0" y="169163"/>
                </a:lnTo>
                <a:lnTo>
                  <a:pt x="440435" y="169163"/>
                </a:lnTo>
                <a:lnTo>
                  <a:pt x="440435" y="0"/>
                </a:lnTo>
                <a:lnTo>
                  <a:pt x="682751" y="252983"/>
                </a:lnTo>
                <a:lnTo>
                  <a:pt x="440435" y="504443"/>
                </a:lnTo>
                <a:close/>
              </a:path>
            </a:pathLst>
          </a:custGeom>
          <a:solidFill>
            <a:srgbClr val="397F52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graphicFrame>
        <p:nvGraphicFramePr>
          <p:cNvPr id="73" name="object 7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56229037"/>
              </p:ext>
            </p:extLst>
          </p:nvPr>
        </p:nvGraphicFramePr>
        <p:xfrm>
          <a:off x="4858438" y="3779319"/>
          <a:ext cx="2182495" cy="2397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32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33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725" b="1" spc="-1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总部职能部门</a:t>
                      </a:r>
                      <a:endParaRPr sz="72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2648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 marL="18859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455" b="1" spc="2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国际部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44338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455" b="1" spc="2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投资部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44338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455" b="1" spc="2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财务部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44338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455" b="1" spc="2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企划部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44338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455" b="1" spc="1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60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46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455" b="1" spc="1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59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44338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45" spc="1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财务部总</a:t>
                      </a:r>
                      <a:endParaRPr sz="54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7428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0AC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455" b="1" spc="1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58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46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45" spc="1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投资部总</a:t>
                      </a:r>
                      <a:endParaRPr sz="54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7428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0AC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455" b="1" spc="1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57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44338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 marR="1244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45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国际部总</a:t>
                      </a:r>
                      <a:endParaRPr sz="54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7428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0AC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455" b="1" spc="1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56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46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545" spc="1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企划总</a:t>
                      </a:r>
                      <a:endParaRPr sz="54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7428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0AC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455" b="1" spc="1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55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44338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455" spc="2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财务管理副总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44338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455" b="1" spc="1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54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44338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455" spc="2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融资信用副总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44338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455" b="1" spc="1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53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460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12065" indent="-88900">
                        <a:lnSpc>
                          <a:spcPts val="590"/>
                        </a:lnSpc>
                        <a:spcBef>
                          <a:spcPts val="390"/>
                        </a:spcBef>
                      </a:pPr>
                      <a:r>
                        <a:rPr sz="45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国际项目经理（3） </a:t>
                      </a:r>
                      <a:r>
                        <a:rPr sz="455" spc="-1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国际部副总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4491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42545" indent="-20320">
                        <a:lnSpc>
                          <a:spcPct val="106000"/>
                        </a:lnSpc>
                        <a:spcBef>
                          <a:spcPts val="315"/>
                        </a:spcBef>
                      </a:pPr>
                      <a:r>
                        <a:rPr sz="45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资本运营（2） </a:t>
                      </a:r>
                      <a:r>
                        <a:rPr sz="455" spc="2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投资分析策划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627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455" spc="2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核算副总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460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455" b="1" spc="1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52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45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455" spc="2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证券投资操作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45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marL="173355" marR="168275">
                        <a:lnSpc>
                          <a:spcPct val="106000"/>
                        </a:lnSpc>
                        <a:spcBef>
                          <a:spcPts val="315"/>
                        </a:spcBef>
                      </a:pPr>
                      <a:r>
                        <a:rPr sz="45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综合报表 会计主管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627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marL="80645" marR="74930" indent="19685">
                        <a:lnSpc>
                          <a:spcPct val="106000"/>
                        </a:lnSpc>
                        <a:spcBef>
                          <a:spcPts val="315"/>
                        </a:spcBef>
                      </a:pPr>
                      <a:r>
                        <a:rPr sz="455" spc="2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企业发展 </a:t>
                      </a:r>
                      <a:r>
                        <a:rPr sz="45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规划（2）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627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455" b="1" spc="1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51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45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78740" algn="r">
                        <a:lnSpc>
                          <a:spcPct val="100000"/>
                        </a:lnSpc>
                      </a:pPr>
                      <a:r>
                        <a:rPr sz="45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国际贸易商务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45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8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455" spc="2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融资项目管理</a:t>
                      </a:r>
                      <a:r>
                        <a:rPr sz="455" spc="1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（2）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455" spc="1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sz="455" spc="2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外派财务管理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40307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8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15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66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455" b="1" spc="1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50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45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146050" algn="r">
                        <a:lnSpc>
                          <a:spcPct val="100000"/>
                        </a:lnSpc>
                      </a:pPr>
                      <a:r>
                        <a:rPr sz="45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市场调研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45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8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455" spc="2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项目管理</a:t>
                      </a:r>
                      <a:r>
                        <a:rPr sz="455" spc="2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（0）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45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866"/>
                    </a:solidFill>
                  </a:tcPr>
                </a:tc>
                <a:tc>
                  <a:txBody>
                    <a:bodyPr/>
                    <a:lstStyle/>
                    <a:p>
                      <a:pPr marL="106680" marR="100330" indent="53340">
                        <a:lnSpc>
                          <a:spcPct val="106000"/>
                        </a:lnSpc>
                        <a:spcBef>
                          <a:spcPts val="315"/>
                        </a:spcBef>
                      </a:pPr>
                      <a:r>
                        <a:rPr sz="455" spc="2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系统维护</a:t>
                      </a:r>
                      <a:r>
                        <a:rPr sz="455" spc="10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/  </a:t>
                      </a:r>
                      <a:r>
                        <a:rPr sz="45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综合财务管理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627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866"/>
                    </a:solidFill>
                  </a:tcPr>
                </a:tc>
                <a:tc>
                  <a:txBody>
                    <a:bodyPr/>
                    <a:lstStyle/>
                    <a:p>
                      <a:pPr marL="80645" marR="74930" indent="19685">
                        <a:lnSpc>
                          <a:spcPct val="106000"/>
                        </a:lnSpc>
                        <a:spcBef>
                          <a:spcPts val="315"/>
                        </a:spcBef>
                      </a:pPr>
                      <a:r>
                        <a:rPr sz="455" spc="2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企业策划 </a:t>
                      </a:r>
                      <a:r>
                        <a:rPr sz="455" dirty="0">
                          <a:latin typeface="微软雅黑" panose="020B0503020204020204" pitchFamily="34" charset="-122"/>
                          <a:cs typeface="微软雅黑" panose="020B0503020204020204" pitchFamily="34" charset="-122"/>
                        </a:rPr>
                        <a:t>研究（3）</a:t>
                      </a:r>
                      <a:endParaRPr sz="455">
                        <a:latin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3627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8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4" name="object 74"/>
          <p:cNvSpPr txBox="1"/>
          <p:nvPr/>
        </p:nvSpPr>
        <p:spPr>
          <a:xfrm>
            <a:off x="7472424" y="4241587"/>
            <a:ext cx="1307684" cy="329565"/>
          </a:xfrm>
          <a:prstGeom prst="rect">
            <a:avLst/>
          </a:prstGeom>
          <a:ln w="10667">
            <a:solidFill>
              <a:srgbClr val="000000"/>
            </a:solidFill>
          </a:ln>
        </p:spPr>
        <p:txBody>
          <a:bodyPr vert="horz" wrap="square" lIns="0" tIns="162956" rIns="0" bIns="0" rtlCol="0">
            <a:spAutoFit/>
          </a:bodyPr>
          <a:lstStyle/>
          <a:p>
            <a:pPr marR="28575" algn="ctr">
              <a:lnSpc>
                <a:spcPct val="100000"/>
              </a:lnSpc>
              <a:spcBef>
                <a:spcPts val="1415"/>
              </a:spcBef>
            </a:pPr>
            <a:r>
              <a:rPr sz="1090" spc="2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层</a:t>
            </a:r>
            <a:r>
              <a:rPr sz="1090" spc="4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级</a:t>
            </a:r>
            <a:r>
              <a:rPr sz="1090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4</a:t>
            </a:r>
            <a:endParaRPr sz="109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477261" y="4723200"/>
            <a:ext cx="1297895" cy="323215"/>
          </a:xfrm>
          <a:prstGeom prst="rect">
            <a:avLst/>
          </a:prstGeom>
          <a:solidFill>
            <a:srgbClr val="DDEBF6"/>
          </a:solidFill>
        </p:spPr>
        <p:txBody>
          <a:bodyPr vert="horz" wrap="square" lIns="0" tIns="156622" rIns="0" bIns="0" rtlCol="0">
            <a:spAutoFit/>
          </a:bodyPr>
          <a:lstStyle/>
          <a:p>
            <a:pPr marR="28575" algn="ctr">
              <a:lnSpc>
                <a:spcPct val="100000"/>
              </a:lnSpc>
              <a:spcBef>
                <a:spcPts val="1360"/>
              </a:spcBef>
            </a:pPr>
            <a:r>
              <a:rPr sz="1090" spc="2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层</a:t>
            </a:r>
            <a:r>
              <a:rPr sz="1090" spc="4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级</a:t>
            </a:r>
            <a:r>
              <a:rPr sz="1090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endParaRPr sz="109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7477261" y="5202742"/>
            <a:ext cx="1297895" cy="319405"/>
          </a:xfrm>
          <a:prstGeom prst="rect">
            <a:avLst/>
          </a:prstGeom>
          <a:solidFill>
            <a:srgbClr val="DDEBF6"/>
          </a:solidFill>
        </p:spPr>
        <p:txBody>
          <a:bodyPr vert="horz" wrap="square" lIns="0" tIns="152591" rIns="0" bIns="0" rtlCol="0">
            <a:spAutoFit/>
          </a:bodyPr>
          <a:lstStyle/>
          <a:p>
            <a:pPr marR="28575" algn="ctr">
              <a:lnSpc>
                <a:spcPct val="100000"/>
              </a:lnSpc>
              <a:spcBef>
                <a:spcPts val="1325"/>
              </a:spcBef>
            </a:pPr>
            <a:r>
              <a:rPr sz="1090" spc="2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层</a:t>
            </a:r>
            <a:r>
              <a:rPr sz="1090" spc="4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级</a:t>
            </a:r>
            <a:r>
              <a:rPr sz="1090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endParaRPr sz="109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7477261" y="5680902"/>
            <a:ext cx="1297895" cy="316230"/>
          </a:xfrm>
          <a:prstGeom prst="rect">
            <a:avLst/>
          </a:prstGeom>
          <a:solidFill>
            <a:srgbClr val="DDEBF6"/>
          </a:solidFill>
        </p:spPr>
        <p:txBody>
          <a:bodyPr vert="horz" wrap="square" lIns="0" tIns="149712" rIns="0" bIns="0" rtlCol="0">
            <a:spAutoFit/>
          </a:bodyPr>
          <a:lstStyle/>
          <a:p>
            <a:pPr marR="28575" algn="ctr">
              <a:lnSpc>
                <a:spcPct val="100000"/>
              </a:lnSpc>
              <a:spcBef>
                <a:spcPts val="1300"/>
              </a:spcBef>
            </a:pPr>
            <a:r>
              <a:rPr sz="1090" spc="2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层</a:t>
            </a:r>
            <a:r>
              <a:rPr sz="1090" spc="40" dirty="0">
                <a:latin typeface="微软雅黑" panose="020B0503020204020204" pitchFamily="34" charset="-122"/>
                <a:cs typeface="微软雅黑" panose="020B0503020204020204" pitchFamily="34" charset="-122"/>
              </a:rPr>
              <a:t>级</a:t>
            </a:r>
            <a:r>
              <a:rPr sz="1090" spc="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endParaRPr sz="109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861597" y="3705384"/>
            <a:ext cx="746261" cy="565454"/>
          </a:xfrm>
          <a:custGeom>
            <a:avLst/>
            <a:gdLst/>
            <a:ahLst/>
            <a:cxnLst/>
            <a:rect l="l" t="t" r="r" b="b"/>
            <a:pathLst>
              <a:path w="822959" h="623570">
                <a:moveTo>
                  <a:pt x="705612" y="623316"/>
                </a:moveTo>
                <a:lnTo>
                  <a:pt x="0" y="195071"/>
                </a:lnTo>
                <a:lnTo>
                  <a:pt x="117348" y="0"/>
                </a:lnTo>
                <a:lnTo>
                  <a:pt x="822959" y="429767"/>
                </a:lnTo>
                <a:lnTo>
                  <a:pt x="705612" y="6233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9" name="object 79"/>
          <p:cNvSpPr/>
          <p:nvPr/>
        </p:nvSpPr>
        <p:spPr>
          <a:xfrm>
            <a:off x="6861596" y="3705384"/>
            <a:ext cx="746261" cy="565454"/>
          </a:xfrm>
          <a:custGeom>
            <a:avLst/>
            <a:gdLst/>
            <a:ahLst/>
            <a:cxnLst/>
            <a:rect l="l" t="t" r="r" b="b"/>
            <a:pathLst>
              <a:path w="822959" h="623570">
                <a:moveTo>
                  <a:pt x="117348" y="0"/>
                </a:moveTo>
                <a:lnTo>
                  <a:pt x="0" y="195071"/>
                </a:lnTo>
                <a:lnTo>
                  <a:pt x="705612" y="623316"/>
                </a:lnTo>
                <a:lnTo>
                  <a:pt x="822959" y="429767"/>
                </a:lnTo>
                <a:lnTo>
                  <a:pt x="117348" y="0"/>
                </a:lnTo>
                <a:close/>
              </a:path>
            </a:pathLst>
          </a:custGeom>
          <a:ln w="16764">
            <a:solidFill>
              <a:srgbClr val="FF66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0" name="object 80"/>
          <p:cNvSpPr/>
          <p:nvPr/>
        </p:nvSpPr>
        <p:spPr>
          <a:xfrm>
            <a:off x="7085474" y="3880893"/>
            <a:ext cx="291594" cy="23631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pic>
        <p:nvPicPr>
          <p:cNvPr id="90" name="图形 89">
            <a:extLst>
              <a:ext uri="{FF2B5EF4-FFF2-40B4-BE49-F238E27FC236}">
                <a16:creationId xmlns:a16="http://schemas.microsoft.com/office/drawing/2014/main" id="{CC83923B-BA72-4B9B-9889-01490A18D0F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  <p:sp>
        <p:nvSpPr>
          <p:cNvPr id="92" name="Oval 7">
            <a:extLst>
              <a:ext uri="{FF2B5EF4-FFF2-40B4-BE49-F238E27FC236}">
                <a16:creationId xmlns:a16="http://schemas.microsoft.com/office/drawing/2014/main" id="{CCBF2904-728F-4055-A462-4588CE78605B}"/>
              </a:ext>
            </a:extLst>
          </p:cNvPr>
          <p:cNvSpPr/>
          <p:nvPr/>
        </p:nvSpPr>
        <p:spPr>
          <a:xfrm>
            <a:off x="515938" y="447820"/>
            <a:ext cx="412966" cy="412966"/>
          </a:xfrm>
          <a:prstGeom prst="ellipse">
            <a:avLst/>
          </a:prstGeom>
          <a:noFill/>
          <a:ln w="6350">
            <a:solidFill>
              <a:srgbClr val="397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en-US" sz="2800" dirty="0">
              <a:solidFill>
                <a:srgbClr val="397F52"/>
              </a:solidFill>
              <a:latin typeface="Calibri" panose="020F0502020204030204"/>
            </a:endParaRPr>
          </a:p>
        </p:txBody>
      </p:sp>
      <p:sp>
        <p:nvSpPr>
          <p:cNvPr id="94" name="矩形 93">
            <a:extLst>
              <a:ext uri="{FF2B5EF4-FFF2-40B4-BE49-F238E27FC236}">
                <a16:creationId xmlns:a16="http://schemas.microsoft.com/office/drawing/2014/main" id="{D53BB969-3795-44F0-91B9-1EAB5295ABD4}"/>
              </a:ext>
            </a:extLst>
          </p:cNvPr>
          <p:cNvSpPr/>
          <p:nvPr/>
        </p:nvSpPr>
        <p:spPr>
          <a:xfrm>
            <a:off x="984061" y="408646"/>
            <a:ext cx="61158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岗位价值评估的</a:t>
            </a:r>
            <a:r>
              <a:rPr lang="en-US" alt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7</a:t>
            </a: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大应用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小米兰亭" panose="03000502000000000000" pitchFamily="66" charset="-122"/>
              <a:ea typeface="小米兰亭" panose="03000502000000000000" pitchFamily="66" charset="-122"/>
            </a:endParaRPr>
          </a:p>
        </p:txBody>
      </p:sp>
      <p:sp>
        <p:nvSpPr>
          <p:cNvPr id="96" name="Freeform 5">
            <a:extLst>
              <a:ext uri="{FF2B5EF4-FFF2-40B4-BE49-F238E27FC236}">
                <a16:creationId xmlns:a16="http://schemas.microsoft.com/office/drawing/2014/main" id="{C1664EBA-3452-4BC7-9FD4-F79EA70AE715}"/>
              </a:ext>
            </a:extLst>
          </p:cNvPr>
          <p:cNvSpPr>
            <a:spLocks noEditPoints="1"/>
          </p:cNvSpPr>
          <p:nvPr/>
        </p:nvSpPr>
        <p:spPr bwMode="auto">
          <a:xfrm>
            <a:off x="641315" y="573927"/>
            <a:ext cx="162213" cy="160752"/>
          </a:xfrm>
          <a:custGeom>
            <a:avLst/>
            <a:gdLst>
              <a:gd name="T0" fmla="*/ 975 w 1652"/>
              <a:gd name="T1" fmla="*/ 1639 h 1639"/>
              <a:gd name="T2" fmla="*/ 901 w 1652"/>
              <a:gd name="T3" fmla="*/ 1564 h 1639"/>
              <a:gd name="T4" fmla="*/ 901 w 1652"/>
              <a:gd name="T5" fmla="*/ 731 h 1639"/>
              <a:gd name="T6" fmla="*/ 920 w 1652"/>
              <a:gd name="T7" fmla="*/ 681 h 1639"/>
              <a:gd name="T8" fmla="*/ 1404 w 1652"/>
              <a:gd name="T9" fmla="*/ 149 h 1639"/>
              <a:gd name="T10" fmla="*/ 249 w 1652"/>
              <a:gd name="T11" fmla="*/ 149 h 1639"/>
              <a:gd name="T12" fmla="*/ 732 w 1652"/>
              <a:gd name="T13" fmla="*/ 681 h 1639"/>
              <a:gd name="T14" fmla="*/ 752 w 1652"/>
              <a:gd name="T15" fmla="*/ 731 h 1639"/>
              <a:gd name="T16" fmla="*/ 752 w 1652"/>
              <a:gd name="T17" fmla="*/ 1266 h 1639"/>
              <a:gd name="T18" fmla="*/ 677 w 1652"/>
              <a:gd name="T19" fmla="*/ 1341 h 1639"/>
              <a:gd name="T20" fmla="*/ 603 w 1652"/>
              <a:gd name="T21" fmla="*/ 1266 h 1639"/>
              <a:gd name="T22" fmla="*/ 603 w 1652"/>
              <a:gd name="T23" fmla="*/ 760 h 1639"/>
              <a:gd name="T24" fmla="*/ 25 w 1652"/>
              <a:gd name="T25" fmla="*/ 125 h 1639"/>
              <a:gd name="T26" fmla="*/ 12 w 1652"/>
              <a:gd name="T27" fmla="*/ 45 h 1639"/>
              <a:gd name="T28" fmla="*/ 80 w 1652"/>
              <a:gd name="T29" fmla="*/ 0 h 1639"/>
              <a:gd name="T30" fmla="*/ 1572 w 1652"/>
              <a:gd name="T31" fmla="*/ 0 h 1639"/>
              <a:gd name="T32" fmla="*/ 1640 w 1652"/>
              <a:gd name="T33" fmla="*/ 45 h 1639"/>
              <a:gd name="T34" fmla="*/ 1627 w 1652"/>
              <a:gd name="T35" fmla="*/ 125 h 1639"/>
              <a:gd name="T36" fmla="*/ 1050 w 1652"/>
              <a:gd name="T37" fmla="*/ 760 h 1639"/>
              <a:gd name="T38" fmla="*/ 1050 w 1652"/>
              <a:gd name="T39" fmla="*/ 1564 h 1639"/>
              <a:gd name="T40" fmla="*/ 975 w 1652"/>
              <a:gd name="T41" fmla="*/ 1639 h 1639"/>
              <a:gd name="T42" fmla="*/ 975 w 1652"/>
              <a:gd name="T43" fmla="*/ 1639 h 1639"/>
              <a:gd name="T44" fmla="*/ 975 w 1652"/>
              <a:gd name="T45" fmla="*/ 1639 h 1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52" h="1639">
                <a:moveTo>
                  <a:pt x="975" y="1639"/>
                </a:moveTo>
                <a:cubicBezTo>
                  <a:pt x="934" y="1639"/>
                  <a:pt x="901" y="1605"/>
                  <a:pt x="901" y="1564"/>
                </a:cubicBezTo>
                <a:cubicBezTo>
                  <a:pt x="901" y="731"/>
                  <a:pt x="901" y="731"/>
                  <a:pt x="901" y="731"/>
                </a:cubicBezTo>
                <a:cubicBezTo>
                  <a:pt x="901" y="713"/>
                  <a:pt x="908" y="695"/>
                  <a:pt x="920" y="681"/>
                </a:cubicBezTo>
                <a:cubicBezTo>
                  <a:pt x="1404" y="149"/>
                  <a:pt x="1404" y="149"/>
                  <a:pt x="1404" y="149"/>
                </a:cubicBezTo>
                <a:cubicBezTo>
                  <a:pt x="249" y="149"/>
                  <a:pt x="249" y="149"/>
                  <a:pt x="249" y="149"/>
                </a:cubicBezTo>
                <a:cubicBezTo>
                  <a:pt x="732" y="681"/>
                  <a:pt x="732" y="681"/>
                  <a:pt x="732" y="681"/>
                </a:cubicBezTo>
                <a:cubicBezTo>
                  <a:pt x="745" y="695"/>
                  <a:pt x="752" y="713"/>
                  <a:pt x="752" y="731"/>
                </a:cubicBezTo>
                <a:cubicBezTo>
                  <a:pt x="752" y="1266"/>
                  <a:pt x="752" y="1266"/>
                  <a:pt x="752" y="1266"/>
                </a:cubicBezTo>
                <a:cubicBezTo>
                  <a:pt x="752" y="1307"/>
                  <a:pt x="718" y="1341"/>
                  <a:pt x="677" y="1341"/>
                </a:cubicBezTo>
                <a:cubicBezTo>
                  <a:pt x="636" y="1341"/>
                  <a:pt x="603" y="1307"/>
                  <a:pt x="603" y="1266"/>
                </a:cubicBezTo>
                <a:cubicBezTo>
                  <a:pt x="603" y="760"/>
                  <a:pt x="603" y="760"/>
                  <a:pt x="603" y="760"/>
                </a:cubicBezTo>
                <a:cubicBezTo>
                  <a:pt x="25" y="125"/>
                  <a:pt x="25" y="125"/>
                  <a:pt x="25" y="125"/>
                </a:cubicBezTo>
                <a:cubicBezTo>
                  <a:pt x="6" y="103"/>
                  <a:pt x="0" y="72"/>
                  <a:pt x="12" y="45"/>
                </a:cubicBezTo>
                <a:cubicBezTo>
                  <a:pt x="24" y="18"/>
                  <a:pt x="51" y="0"/>
                  <a:pt x="80" y="0"/>
                </a:cubicBezTo>
                <a:cubicBezTo>
                  <a:pt x="1572" y="0"/>
                  <a:pt x="1572" y="0"/>
                  <a:pt x="1572" y="0"/>
                </a:cubicBezTo>
                <a:cubicBezTo>
                  <a:pt x="1602" y="0"/>
                  <a:pt x="1628" y="18"/>
                  <a:pt x="1640" y="45"/>
                </a:cubicBezTo>
                <a:cubicBezTo>
                  <a:pt x="1652" y="72"/>
                  <a:pt x="1647" y="103"/>
                  <a:pt x="1627" y="125"/>
                </a:cubicBezTo>
                <a:cubicBezTo>
                  <a:pt x="1050" y="760"/>
                  <a:pt x="1050" y="760"/>
                  <a:pt x="1050" y="760"/>
                </a:cubicBezTo>
                <a:cubicBezTo>
                  <a:pt x="1050" y="1564"/>
                  <a:pt x="1050" y="1564"/>
                  <a:pt x="1050" y="1564"/>
                </a:cubicBezTo>
                <a:cubicBezTo>
                  <a:pt x="1050" y="1605"/>
                  <a:pt x="1016" y="1639"/>
                  <a:pt x="975" y="1639"/>
                </a:cubicBezTo>
                <a:close/>
                <a:moveTo>
                  <a:pt x="975" y="1639"/>
                </a:moveTo>
                <a:cubicBezTo>
                  <a:pt x="975" y="1639"/>
                  <a:pt x="975" y="1639"/>
                  <a:pt x="975" y="1639"/>
                </a:cubicBezTo>
              </a:path>
            </a:pathLst>
          </a:custGeom>
          <a:solidFill>
            <a:srgbClr val="397F5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20452" y="2537150"/>
            <a:ext cx="285606" cy="1912620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 marR="5080" algn="just">
              <a:lnSpc>
                <a:spcPct val="101000"/>
              </a:lnSpc>
              <a:spcBef>
                <a:spcPts val="105"/>
              </a:spcBef>
            </a:pPr>
            <a:r>
              <a:rPr sz="2040" b="1" spc="20" dirty="0">
                <a:solidFill>
                  <a:srgbClr val="FFFFFF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岗 位 价 值 评 估</a:t>
            </a:r>
            <a:endParaRPr sz="204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79859" y="1223180"/>
            <a:ext cx="8309971" cy="45148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633730" indent="-514350">
              <a:lnSpc>
                <a:spcPct val="100000"/>
              </a:lnSpc>
              <a:spcBef>
                <a:spcPts val="105"/>
              </a:spcBef>
              <a:buFont typeface="+mj-ea"/>
              <a:buAutoNum type="circleNumDbPlain" startAt="2"/>
            </a:pPr>
            <a:r>
              <a:rPr spc="5" dirty="0"/>
              <a:t>基于岗位价值评估结果，分析薪酬的内部公平性</a:t>
            </a:r>
          </a:p>
        </p:txBody>
      </p:sp>
      <p:sp>
        <p:nvSpPr>
          <p:cNvPr id="4" name="object 4"/>
          <p:cNvSpPr/>
          <p:nvPr/>
        </p:nvSpPr>
        <p:spPr>
          <a:xfrm>
            <a:off x="3346426" y="2293751"/>
            <a:ext cx="5262521" cy="31439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" name="object 5"/>
          <p:cNvSpPr/>
          <p:nvPr/>
        </p:nvSpPr>
        <p:spPr>
          <a:xfrm>
            <a:off x="3351955" y="5099138"/>
            <a:ext cx="5253193" cy="0"/>
          </a:xfrm>
          <a:custGeom>
            <a:avLst/>
            <a:gdLst/>
            <a:ahLst/>
            <a:cxnLst/>
            <a:rect l="l" t="t" r="r" b="b"/>
            <a:pathLst>
              <a:path w="5793105">
                <a:moveTo>
                  <a:pt x="0" y="0"/>
                </a:moveTo>
                <a:lnTo>
                  <a:pt x="57927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" name="object 6"/>
          <p:cNvSpPr/>
          <p:nvPr/>
        </p:nvSpPr>
        <p:spPr>
          <a:xfrm>
            <a:off x="3351955" y="4699750"/>
            <a:ext cx="5253193" cy="0"/>
          </a:xfrm>
          <a:custGeom>
            <a:avLst/>
            <a:gdLst/>
            <a:ahLst/>
            <a:cxnLst/>
            <a:rect l="l" t="t" r="r" b="b"/>
            <a:pathLst>
              <a:path w="5793105">
                <a:moveTo>
                  <a:pt x="0" y="0"/>
                </a:moveTo>
                <a:lnTo>
                  <a:pt x="57927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" name="object 7"/>
          <p:cNvSpPr/>
          <p:nvPr/>
        </p:nvSpPr>
        <p:spPr>
          <a:xfrm>
            <a:off x="3351955" y="4298981"/>
            <a:ext cx="5253193" cy="0"/>
          </a:xfrm>
          <a:custGeom>
            <a:avLst/>
            <a:gdLst/>
            <a:ahLst/>
            <a:cxnLst/>
            <a:rect l="l" t="t" r="r" b="b"/>
            <a:pathLst>
              <a:path w="5793105">
                <a:moveTo>
                  <a:pt x="0" y="0"/>
                </a:moveTo>
                <a:lnTo>
                  <a:pt x="57927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" name="object 8"/>
          <p:cNvSpPr/>
          <p:nvPr/>
        </p:nvSpPr>
        <p:spPr>
          <a:xfrm>
            <a:off x="3351955" y="3898211"/>
            <a:ext cx="5253193" cy="0"/>
          </a:xfrm>
          <a:custGeom>
            <a:avLst/>
            <a:gdLst/>
            <a:ahLst/>
            <a:cxnLst/>
            <a:rect l="l" t="t" r="r" b="b"/>
            <a:pathLst>
              <a:path w="5793105">
                <a:moveTo>
                  <a:pt x="0" y="0"/>
                </a:moveTo>
                <a:lnTo>
                  <a:pt x="57927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" name="object 9"/>
          <p:cNvSpPr/>
          <p:nvPr/>
        </p:nvSpPr>
        <p:spPr>
          <a:xfrm>
            <a:off x="3351955" y="3497441"/>
            <a:ext cx="5253193" cy="0"/>
          </a:xfrm>
          <a:custGeom>
            <a:avLst/>
            <a:gdLst/>
            <a:ahLst/>
            <a:cxnLst/>
            <a:rect l="l" t="t" r="r" b="b"/>
            <a:pathLst>
              <a:path w="5793105">
                <a:moveTo>
                  <a:pt x="0" y="0"/>
                </a:moveTo>
                <a:lnTo>
                  <a:pt x="57927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" name="object 10"/>
          <p:cNvSpPr/>
          <p:nvPr/>
        </p:nvSpPr>
        <p:spPr>
          <a:xfrm>
            <a:off x="3351955" y="3098054"/>
            <a:ext cx="5253193" cy="0"/>
          </a:xfrm>
          <a:custGeom>
            <a:avLst/>
            <a:gdLst/>
            <a:ahLst/>
            <a:cxnLst/>
            <a:rect l="l" t="t" r="r" b="b"/>
            <a:pathLst>
              <a:path w="5793105">
                <a:moveTo>
                  <a:pt x="0" y="0"/>
                </a:moveTo>
                <a:lnTo>
                  <a:pt x="57927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" name="object 11"/>
          <p:cNvSpPr/>
          <p:nvPr/>
        </p:nvSpPr>
        <p:spPr>
          <a:xfrm>
            <a:off x="3351955" y="2697284"/>
            <a:ext cx="5253193" cy="0"/>
          </a:xfrm>
          <a:custGeom>
            <a:avLst/>
            <a:gdLst/>
            <a:ahLst/>
            <a:cxnLst/>
            <a:rect l="l" t="t" r="r" b="b"/>
            <a:pathLst>
              <a:path w="5793105">
                <a:moveTo>
                  <a:pt x="0" y="0"/>
                </a:moveTo>
                <a:lnTo>
                  <a:pt x="57927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" name="object 12"/>
          <p:cNvSpPr/>
          <p:nvPr/>
        </p:nvSpPr>
        <p:spPr>
          <a:xfrm>
            <a:off x="3351955" y="2296514"/>
            <a:ext cx="5253193" cy="0"/>
          </a:xfrm>
          <a:custGeom>
            <a:avLst/>
            <a:gdLst/>
            <a:ahLst/>
            <a:cxnLst/>
            <a:rect l="l" t="t" r="r" b="b"/>
            <a:pathLst>
              <a:path w="5793105">
                <a:moveTo>
                  <a:pt x="0" y="0"/>
                </a:moveTo>
                <a:lnTo>
                  <a:pt x="57927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" name="object 13"/>
          <p:cNvSpPr/>
          <p:nvPr/>
        </p:nvSpPr>
        <p:spPr>
          <a:xfrm>
            <a:off x="3351955" y="2296514"/>
            <a:ext cx="5253193" cy="0"/>
          </a:xfrm>
          <a:custGeom>
            <a:avLst/>
            <a:gdLst/>
            <a:ahLst/>
            <a:cxnLst/>
            <a:rect l="l" t="t" r="r" b="b"/>
            <a:pathLst>
              <a:path w="5793105">
                <a:moveTo>
                  <a:pt x="0" y="0"/>
                </a:moveTo>
                <a:lnTo>
                  <a:pt x="5792724" y="0"/>
                </a:lnTo>
              </a:path>
            </a:pathLst>
          </a:custGeom>
          <a:ln w="762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4" name="object 14"/>
          <p:cNvSpPr/>
          <p:nvPr/>
        </p:nvSpPr>
        <p:spPr>
          <a:xfrm>
            <a:off x="8604803" y="2296514"/>
            <a:ext cx="0" cy="3203855"/>
          </a:xfrm>
          <a:custGeom>
            <a:avLst/>
            <a:gdLst/>
            <a:ahLst/>
            <a:cxnLst/>
            <a:rect l="l" t="t" r="r" b="b"/>
            <a:pathLst>
              <a:path h="3533140">
                <a:moveTo>
                  <a:pt x="0" y="0"/>
                </a:moveTo>
                <a:lnTo>
                  <a:pt x="0" y="3532632"/>
                </a:lnTo>
              </a:path>
            </a:pathLst>
          </a:custGeom>
          <a:ln w="762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5" name="object 15"/>
          <p:cNvSpPr/>
          <p:nvPr/>
        </p:nvSpPr>
        <p:spPr>
          <a:xfrm>
            <a:off x="3351955" y="5499909"/>
            <a:ext cx="5253193" cy="0"/>
          </a:xfrm>
          <a:custGeom>
            <a:avLst/>
            <a:gdLst/>
            <a:ahLst/>
            <a:cxnLst/>
            <a:rect l="l" t="t" r="r" b="b"/>
            <a:pathLst>
              <a:path w="5793105">
                <a:moveTo>
                  <a:pt x="5792724" y="0"/>
                </a:moveTo>
                <a:lnTo>
                  <a:pt x="0" y="0"/>
                </a:lnTo>
              </a:path>
            </a:pathLst>
          </a:custGeom>
          <a:ln w="762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6" name="object 16"/>
          <p:cNvSpPr/>
          <p:nvPr/>
        </p:nvSpPr>
        <p:spPr>
          <a:xfrm>
            <a:off x="3351955" y="2296514"/>
            <a:ext cx="0" cy="3203855"/>
          </a:xfrm>
          <a:custGeom>
            <a:avLst/>
            <a:gdLst/>
            <a:ahLst/>
            <a:cxnLst/>
            <a:rect l="l" t="t" r="r" b="b"/>
            <a:pathLst>
              <a:path h="3533140">
                <a:moveTo>
                  <a:pt x="0" y="3532632"/>
                </a:moveTo>
                <a:lnTo>
                  <a:pt x="0" y="0"/>
                </a:lnTo>
              </a:path>
            </a:pathLst>
          </a:custGeom>
          <a:ln w="762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7" name="object 17"/>
          <p:cNvSpPr/>
          <p:nvPr/>
        </p:nvSpPr>
        <p:spPr>
          <a:xfrm>
            <a:off x="3351955" y="2296514"/>
            <a:ext cx="0" cy="3203855"/>
          </a:xfrm>
          <a:custGeom>
            <a:avLst/>
            <a:gdLst/>
            <a:ahLst/>
            <a:cxnLst/>
            <a:rect l="l" t="t" r="r" b="b"/>
            <a:pathLst>
              <a:path h="3533140">
                <a:moveTo>
                  <a:pt x="0" y="0"/>
                </a:moveTo>
                <a:lnTo>
                  <a:pt x="0" y="353263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8" name="object 18"/>
          <p:cNvSpPr/>
          <p:nvPr/>
        </p:nvSpPr>
        <p:spPr>
          <a:xfrm>
            <a:off x="3327080" y="5499909"/>
            <a:ext cx="25336" cy="0"/>
          </a:xfrm>
          <a:custGeom>
            <a:avLst/>
            <a:gdLst/>
            <a:ahLst/>
            <a:cxnLst/>
            <a:rect l="l" t="t" r="r" b="b"/>
            <a:pathLst>
              <a:path w="27939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9" name="object 19"/>
          <p:cNvSpPr/>
          <p:nvPr/>
        </p:nvSpPr>
        <p:spPr>
          <a:xfrm>
            <a:off x="3327080" y="5099138"/>
            <a:ext cx="25336" cy="0"/>
          </a:xfrm>
          <a:custGeom>
            <a:avLst/>
            <a:gdLst/>
            <a:ahLst/>
            <a:cxnLst/>
            <a:rect l="l" t="t" r="r" b="b"/>
            <a:pathLst>
              <a:path w="27939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0" name="object 20"/>
          <p:cNvSpPr/>
          <p:nvPr/>
        </p:nvSpPr>
        <p:spPr>
          <a:xfrm>
            <a:off x="3327080" y="4699750"/>
            <a:ext cx="25336" cy="0"/>
          </a:xfrm>
          <a:custGeom>
            <a:avLst/>
            <a:gdLst/>
            <a:ahLst/>
            <a:cxnLst/>
            <a:rect l="l" t="t" r="r" b="b"/>
            <a:pathLst>
              <a:path w="27939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1" name="object 21"/>
          <p:cNvSpPr/>
          <p:nvPr/>
        </p:nvSpPr>
        <p:spPr>
          <a:xfrm>
            <a:off x="3327080" y="4298981"/>
            <a:ext cx="25336" cy="0"/>
          </a:xfrm>
          <a:custGeom>
            <a:avLst/>
            <a:gdLst/>
            <a:ahLst/>
            <a:cxnLst/>
            <a:rect l="l" t="t" r="r" b="b"/>
            <a:pathLst>
              <a:path w="27939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2" name="object 22"/>
          <p:cNvSpPr/>
          <p:nvPr/>
        </p:nvSpPr>
        <p:spPr>
          <a:xfrm>
            <a:off x="3327080" y="3898211"/>
            <a:ext cx="25336" cy="0"/>
          </a:xfrm>
          <a:custGeom>
            <a:avLst/>
            <a:gdLst/>
            <a:ahLst/>
            <a:cxnLst/>
            <a:rect l="l" t="t" r="r" b="b"/>
            <a:pathLst>
              <a:path w="27939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3" name="object 23"/>
          <p:cNvSpPr/>
          <p:nvPr/>
        </p:nvSpPr>
        <p:spPr>
          <a:xfrm>
            <a:off x="3327080" y="3497441"/>
            <a:ext cx="25336" cy="0"/>
          </a:xfrm>
          <a:custGeom>
            <a:avLst/>
            <a:gdLst/>
            <a:ahLst/>
            <a:cxnLst/>
            <a:rect l="l" t="t" r="r" b="b"/>
            <a:pathLst>
              <a:path w="27939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4" name="object 24"/>
          <p:cNvSpPr/>
          <p:nvPr/>
        </p:nvSpPr>
        <p:spPr>
          <a:xfrm>
            <a:off x="3327080" y="3098054"/>
            <a:ext cx="25336" cy="0"/>
          </a:xfrm>
          <a:custGeom>
            <a:avLst/>
            <a:gdLst/>
            <a:ahLst/>
            <a:cxnLst/>
            <a:rect l="l" t="t" r="r" b="b"/>
            <a:pathLst>
              <a:path w="27939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5" name="object 25"/>
          <p:cNvSpPr/>
          <p:nvPr/>
        </p:nvSpPr>
        <p:spPr>
          <a:xfrm>
            <a:off x="3327080" y="2697284"/>
            <a:ext cx="25336" cy="0"/>
          </a:xfrm>
          <a:custGeom>
            <a:avLst/>
            <a:gdLst/>
            <a:ahLst/>
            <a:cxnLst/>
            <a:rect l="l" t="t" r="r" b="b"/>
            <a:pathLst>
              <a:path w="27939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6" name="object 26"/>
          <p:cNvSpPr/>
          <p:nvPr/>
        </p:nvSpPr>
        <p:spPr>
          <a:xfrm>
            <a:off x="3327080" y="2296514"/>
            <a:ext cx="25336" cy="0"/>
          </a:xfrm>
          <a:custGeom>
            <a:avLst/>
            <a:gdLst/>
            <a:ahLst/>
            <a:cxnLst/>
            <a:rect l="l" t="t" r="r" b="b"/>
            <a:pathLst>
              <a:path w="27939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7" name="object 27"/>
          <p:cNvSpPr/>
          <p:nvPr/>
        </p:nvSpPr>
        <p:spPr>
          <a:xfrm>
            <a:off x="3351955" y="5499909"/>
            <a:ext cx="5253193" cy="0"/>
          </a:xfrm>
          <a:custGeom>
            <a:avLst/>
            <a:gdLst/>
            <a:ahLst/>
            <a:cxnLst/>
            <a:rect l="l" t="t" r="r" b="b"/>
            <a:pathLst>
              <a:path w="5793105">
                <a:moveTo>
                  <a:pt x="0" y="0"/>
                </a:moveTo>
                <a:lnTo>
                  <a:pt x="57927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8" name="object 28"/>
          <p:cNvSpPr/>
          <p:nvPr/>
        </p:nvSpPr>
        <p:spPr>
          <a:xfrm>
            <a:off x="3351955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9" name="object 29"/>
          <p:cNvSpPr/>
          <p:nvPr/>
        </p:nvSpPr>
        <p:spPr>
          <a:xfrm>
            <a:off x="3497061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0" name="object 30"/>
          <p:cNvSpPr/>
          <p:nvPr/>
        </p:nvSpPr>
        <p:spPr>
          <a:xfrm>
            <a:off x="3643550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1" name="object 31"/>
          <p:cNvSpPr/>
          <p:nvPr/>
        </p:nvSpPr>
        <p:spPr>
          <a:xfrm>
            <a:off x="3788655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2" name="object 32"/>
          <p:cNvSpPr/>
          <p:nvPr/>
        </p:nvSpPr>
        <p:spPr>
          <a:xfrm>
            <a:off x="3935144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3" name="object 33"/>
          <p:cNvSpPr/>
          <p:nvPr/>
        </p:nvSpPr>
        <p:spPr>
          <a:xfrm>
            <a:off x="4081632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4" name="object 34"/>
          <p:cNvSpPr/>
          <p:nvPr/>
        </p:nvSpPr>
        <p:spPr>
          <a:xfrm>
            <a:off x="4226739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5" name="object 35"/>
          <p:cNvSpPr/>
          <p:nvPr/>
        </p:nvSpPr>
        <p:spPr>
          <a:xfrm>
            <a:off x="4373226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6" name="object 36"/>
          <p:cNvSpPr/>
          <p:nvPr/>
        </p:nvSpPr>
        <p:spPr>
          <a:xfrm>
            <a:off x="4518332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7" name="object 37"/>
          <p:cNvSpPr/>
          <p:nvPr/>
        </p:nvSpPr>
        <p:spPr>
          <a:xfrm>
            <a:off x="4664822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8" name="object 38"/>
          <p:cNvSpPr/>
          <p:nvPr/>
        </p:nvSpPr>
        <p:spPr>
          <a:xfrm>
            <a:off x="4811309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9" name="object 39"/>
          <p:cNvSpPr/>
          <p:nvPr/>
        </p:nvSpPr>
        <p:spPr>
          <a:xfrm>
            <a:off x="4956415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0" name="object 40"/>
          <p:cNvSpPr/>
          <p:nvPr/>
        </p:nvSpPr>
        <p:spPr>
          <a:xfrm>
            <a:off x="5102903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1" name="object 41"/>
          <p:cNvSpPr/>
          <p:nvPr/>
        </p:nvSpPr>
        <p:spPr>
          <a:xfrm>
            <a:off x="5248011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2" name="object 42"/>
          <p:cNvSpPr/>
          <p:nvPr/>
        </p:nvSpPr>
        <p:spPr>
          <a:xfrm>
            <a:off x="5394499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3" name="object 43"/>
          <p:cNvSpPr/>
          <p:nvPr/>
        </p:nvSpPr>
        <p:spPr>
          <a:xfrm>
            <a:off x="5539605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4" name="object 44"/>
          <p:cNvSpPr/>
          <p:nvPr/>
        </p:nvSpPr>
        <p:spPr>
          <a:xfrm>
            <a:off x="5686093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5" name="object 45"/>
          <p:cNvSpPr/>
          <p:nvPr/>
        </p:nvSpPr>
        <p:spPr>
          <a:xfrm>
            <a:off x="5831199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6" name="object 46"/>
          <p:cNvSpPr/>
          <p:nvPr/>
        </p:nvSpPr>
        <p:spPr>
          <a:xfrm>
            <a:off x="5977688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7" name="object 47"/>
          <p:cNvSpPr/>
          <p:nvPr/>
        </p:nvSpPr>
        <p:spPr>
          <a:xfrm>
            <a:off x="6124175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8" name="object 48"/>
          <p:cNvSpPr/>
          <p:nvPr/>
        </p:nvSpPr>
        <p:spPr>
          <a:xfrm>
            <a:off x="6269282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9" name="object 49"/>
          <p:cNvSpPr/>
          <p:nvPr/>
        </p:nvSpPr>
        <p:spPr>
          <a:xfrm>
            <a:off x="6415770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0" name="object 50"/>
          <p:cNvSpPr/>
          <p:nvPr/>
        </p:nvSpPr>
        <p:spPr>
          <a:xfrm>
            <a:off x="6560877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1" name="object 51"/>
          <p:cNvSpPr/>
          <p:nvPr/>
        </p:nvSpPr>
        <p:spPr>
          <a:xfrm>
            <a:off x="6707365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2" name="object 52"/>
          <p:cNvSpPr/>
          <p:nvPr/>
        </p:nvSpPr>
        <p:spPr>
          <a:xfrm>
            <a:off x="6852472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3" name="object 53"/>
          <p:cNvSpPr/>
          <p:nvPr/>
        </p:nvSpPr>
        <p:spPr>
          <a:xfrm>
            <a:off x="6998959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4" name="object 54"/>
          <p:cNvSpPr/>
          <p:nvPr/>
        </p:nvSpPr>
        <p:spPr>
          <a:xfrm>
            <a:off x="7145448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5" name="object 55"/>
          <p:cNvSpPr/>
          <p:nvPr/>
        </p:nvSpPr>
        <p:spPr>
          <a:xfrm>
            <a:off x="7290554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6" name="object 56"/>
          <p:cNvSpPr/>
          <p:nvPr/>
        </p:nvSpPr>
        <p:spPr>
          <a:xfrm>
            <a:off x="7437042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7" name="object 57"/>
          <p:cNvSpPr/>
          <p:nvPr/>
        </p:nvSpPr>
        <p:spPr>
          <a:xfrm>
            <a:off x="7582148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8" name="object 58"/>
          <p:cNvSpPr/>
          <p:nvPr/>
        </p:nvSpPr>
        <p:spPr>
          <a:xfrm>
            <a:off x="7728636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9" name="object 59"/>
          <p:cNvSpPr/>
          <p:nvPr/>
        </p:nvSpPr>
        <p:spPr>
          <a:xfrm>
            <a:off x="7875125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0" name="object 60"/>
          <p:cNvSpPr/>
          <p:nvPr/>
        </p:nvSpPr>
        <p:spPr>
          <a:xfrm>
            <a:off x="8020232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1" name="object 61"/>
          <p:cNvSpPr/>
          <p:nvPr/>
        </p:nvSpPr>
        <p:spPr>
          <a:xfrm>
            <a:off x="8166720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2" name="object 62"/>
          <p:cNvSpPr/>
          <p:nvPr/>
        </p:nvSpPr>
        <p:spPr>
          <a:xfrm>
            <a:off x="8313208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3" name="object 63"/>
          <p:cNvSpPr/>
          <p:nvPr/>
        </p:nvSpPr>
        <p:spPr>
          <a:xfrm>
            <a:off x="8458315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4" name="object 64"/>
          <p:cNvSpPr/>
          <p:nvPr/>
        </p:nvSpPr>
        <p:spPr>
          <a:xfrm>
            <a:off x="8604803" y="5499909"/>
            <a:ext cx="0" cy="25336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274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5" name="object 65"/>
          <p:cNvSpPr/>
          <p:nvPr/>
        </p:nvSpPr>
        <p:spPr>
          <a:xfrm>
            <a:off x="6395041" y="4679022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6" name="object 66"/>
          <p:cNvSpPr/>
          <p:nvPr/>
        </p:nvSpPr>
        <p:spPr>
          <a:xfrm>
            <a:off x="6395041" y="4679022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7" name="object 67"/>
          <p:cNvSpPr/>
          <p:nvPr/>
        </p:nvSpPr>
        <p:spPr>
          <a:xfrm>
            <a:off x="6395041" y="488769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1335"/>
                </a:lnTo>
                <a:lnTo>
                  <a:pt x="22860" y="0"/>
                </a:lnTo>
                <a:lnTo>
                  <a:pt x="45719" y="21335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8" name="object 68"/>
          <p:cNvSpPr/>
          <p:nvPr/>
        </p:nvSpPr>
        <p:spPr>
          <a:xfrm>
            <a:off x="6395041" y="488769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19" y="21335"/>
                </a:lnTo>
                <a:lnTo>
                  <a:pt x="22860" y="44196"/>
                </a:lnTo>
                <a:lnTo>
                  <a:pt x="0" y="21335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9" name="object 69"/>
          <p:cNvSpPr/>
          <p:nvPr/>
        </p:nvSpPr>
        <p:spPr>
          <a:xfrm>
            <a:off x="6540147" y="4706660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1336"/>
                </a:lnTo>
                <a:lnTo>
                  <a:pt x="22860" y="0"/>
                </a:lnTo>
                <a:lnTo>
                  <a:pt x="45720" y="21336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0" name="object 70"/>
          <p:cNvSpPr/>
          <p:nvPr/>
        </p:nvSpPr>
        <p:spPr>
          <a:xfrm>
            <a:off x="6540147" y="4706660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20" y="21336"/>
                </a:lnTo>
                <a:lnTo>
                  <a:pt x="22860" y="44196"/>
                </a:lnTo>
                <a:lnTo>
                  <a:pt x="0" y="21336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1" name="object 71"/>
          <p:cNvSpPr/>
          <p:nvPr/>
        </p:nvSpPr>
        <p:spPr>
          <a:xfrm>
            <a:off x="6688017" y="4679022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59"/>
                </a:lnTo>
                <a:lnTo>
                  <a:pt x="21336" y="0"/>
                </a:lnTo>
                <a:lnTo>
                  <a:pt x="44196" y="22859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2" name="object 72"/>
          <p:cNvSpPr/>
          <p:nvPr/>
        </p:nvSpPr>
        <p:spPr>
          <a:xfrm>
            <a:off x="6688017" y="4679022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59"/>
                </a:lnTo>
                <a:lnTo>
                  <a:pt x="21336" y="45719"/>
                </a:lnTo>
                <a:lnTo>
                  <a:pt x="0" y="22859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3" name="object 73"/>
          <p:cNvSpPr/>
          <p:nvPr/>
        </p:nvSpPr>
        <p:spPr>
          <a:xfrm>
            <a:off x="7124719" y="425475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5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4" name="object 74"/>
          <p:cNvSpPr/>
          <p:nvPr/>
        </p:nvSpPr>
        <p:spPr>
          <a:xfrm>
            <a:off x="7124719" y="425475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2859"/>
                </a:lnTo>
                <a:lnTo>
                  <a:pt x="22859" y="44195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5" name="object 75"/>
          <p:cNvSpPr/>
          <p:nvPr/>
        </p:nvSpPr>
        <p:spPr>
          <a:xfrm>
            <a:off x="4352498" y="5280176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6" name="object 76"/>
          <p:cNvSpPr/>
          <p:nvPr/>
        </p:nvSpPr>
        <p:spPr>
          <a:xfrm>
            <a:off x="4352498" y="5280175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7" name="object 77"/>
          <p:cNvSpPr/>
          <p:nvPr/>
        </p:nvSpPr>
        <p:spPr>
          <a:xfrm>
            <a:off x="3914415" y="5320253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5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8" name="object 78"/>
          <p:cNvSpPr/>
          <p:nvPr/>
        </p:nvSpPr>
        <p:spPr>
          <a:xfrm>
            <a:off x="3914414" y="5320253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2859"/>
                </a:lnTo>
                <a:lnTo>
                  <a:pt x="22859" y="44195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79" name="object 79"/>
          <p:cNvSpPr/>
          <p:nvPr/>
        </p:nvSpPr>
        <p:spPr>
          <a:xfrm>
            <a:off x="4352498" y="528846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5"/>
                </a:moveTo>
                <a:lnTo>
                  <a:pt x="0" y="21335"/>
                </a:lnTo>
                <a:lnTo>
                  <a:pt x="22859" y="0"/>
                </a:lnTo>
                <a:lnTo>
                  <a:pt x="44195" y="21335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0" name="object 80"/>
          <p:cNvSpPr/>
          <p:nvPr/>
        </p:nvSpPr>
        <p:spPr>
          <a:xfrm>
            <a:off x="4352498" y="528846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1335"/>
                </a:lnTo>
                <a:lnTo>
                  <a:pt x="22859" y="44195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1" name="object 81"/>
          <p:cNvSpPr/>
          <p:nvPr/>
        </p:nvSpPr>
        <p:spPr>
          <a:xfrm>
            <a:off x="6248553" y="4662438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5720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2" name="object 82"/>
          <p:cNvSpPr/>
          <p:nvPr/>
        </p:nvSpPr>
        <p:spPr>
          <a:xfrm>
            <a:off x="6248553" y="4662438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20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3" name="object 83"/>
          <p:cNvSpPr/>
          <p:nvPr/>
        </p:nvSpPr>
        <p:spPr>
          <a:xfrm>
            <a:off x="6248553" y="4960942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20"/>
                </a:moveTo>
                <a:lnTo>
                  <a:pt x="0" y="22860"/>
                </a:lnTo>
                <a:lnTo>
                  <a:pt x="22859" y="0"/>
                </a:lnTo>
                <a:lnTo>
                  <a:pt x="45720" y="22860"/>
                </a:lnTo>
                <a:lnTo>
                  <a:pt x="22859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4" name="object 84"/>
          <p:cNvSpPr/>
          <p:nvPr/>
        </p:nvSpPr>
        <p:spPr>
          <a:xfrm>
            <a:off x="6248553" y="4960942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20" y="22860"/>
                </a:lnTo>
                <a:lnTo>
                  <a:pt x="22859" y="45720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5" name="object 85"/>
          <p:cNvSpPr/>
          <p:nvPr/>
        </p:nvSpPr>
        <p:spPr>
          <a:xfrm>
            <a:off x="5958340" y="5083936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20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6" name="object 86"/>
          <p:cNvSpPr/>
          <p:nvPr/>
        </p:nvSpPr>
        <p:spPr>
          <a:xfrm>
            <a:off x="5958340" y="5083936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60"/>
                </a:lnTo>
                <a:lnTo>
                  <a:pt x="21336" y="45720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7" name="object 87"/>
          <p:cNvSpPr/>
          <p:nvPr/>
        </p:nvSpPr>
        <p:spPr>
          <a:xfrm>
            <a:off x="6540147" y="4423357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2860"/>
                </a:lnTo>
                <a:lnTo>
                  <a:pt x="22860" y="0"/>
                </a:lnTo>
                <a:lnTo>
                  <a:pt x="45720" y="22860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8" name="object 88"/>
          <p:cNvSpPr/>
          <p:nvPr/>
        </p:nvSpPr>
        <p:spPr>
          <a:xfrm>
            <a:off x="6540147" y="4423357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20" y="22860"/>
                </a:lnTo>
                <a:lnTo>
                  <a:pt x="22860" y="44196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89" name="object 89"/>
          <p:cNvSpPr/>
          <p:nvPr/>
        </p:nvSpPr>
        <p:spPr>
          <a:xfrm>
            <a:off x="5958340" y="5065972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59"/>
                </a:lnTo>
                <a:lnTo>
                  <a:pt x="21336" y="0"/>
                </a:lnTo>
                <a:lnTo>
                  <a:pt x="44196" y="22859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0" name="object 90"/>
          <p:cNvSpPr/>
          <p:nvPr/>
        </p:nvSpPr>
        <p:spPr>
          <a:xfrm>
            <a:off x="5958340" y="5065972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59"/>
                </a:lnTo>
                <a:lnTo>
                  <a:pt x="21336" y="45719"/>
                </a:lnTo>
                <a:lnTo>
                  <a:pt x="0" y="22859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1" name="object 91"/>
          <p:cNvSpPr/>
          <p:nvPr/>
        </p:nvSpPr>
        <p:spPr>
          <a:xfrm>
            <a:off x="6248553" y="4951268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5720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2" name="object 92"/>
          <p:cNvSpPr/>
          <p:nvPr/>
        </p:nvSpPr>
        <p:spPr>
          <a:xfrm>
            <a:off x="6248553" y="4951268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20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3" name="object 93"/>
          <p:cNvSpPr/>
          <p:nvPr/>
        </p:nvSpPr>
        <p:spPr>
          <a:xfrm>
            <a:off x="3914415" y="532578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4" name="object 94"/>
          <p:cNvSpPr/>
          <p:nvPr/>
        </p:nvSpPr>
        <p:spPr>
          <a:xfrm>
            <a:off x="3914414" y="532578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5" name="object 95"/>
          <p:cNvSpPr/>
          <p:nvPr/>
        </p:nvSpPr>
        <p:spPr>
          <a:xfrm>
            <a:off x="3914415" y="5365857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6" name="object 96"/>
          <p:cNvSpPr/>
          <p:nvPr/>
        </p:nvSpPr>
        <p:spPr>
          <a:xfrm>
            <a:off x="3914414" y="5365857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7" name="object 97"/>
          <p:cNvSpPr/>
          <p:nvPr/>
        </p:nvSpPr>
        <p:spPr>
          <a:xfrm>
            <a:off x="4352498" y="530228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8" name="object 98"/>
          <p:cNvSpPr/>
          <p:nvPr/>
        </p:nvSpPr>
        <p:spPr>
          <a:xfrm>
            <a:off x="4352498" y="530228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99" name="object 99"/>
          <p:cNvSpPr/>
          <p:nvPr/>
        </p:nvSpPr>
        <p:spPr>
          <a:xfrm>
            <a:off x="4352498" y="533821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20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0" name="object 100"/>
          <p:cNvSpPr/>
          <p:nvPr/>
        </p:nvSpPr>
        <p:spPr>
          <a:xfrm>
            <a:off x="4352498" y="533821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60"/>
                </a:lnTo>
                <a:lnTo>
                  <a:pt x="22859" y="45720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1" name="object 101"/>
          <p:cNvSpPr/>
          <p:nvPr/>
        </p:nvSpPr>
        <p:spPr>
          <a:xfrm>
            <a:off x="6395041" y="4879406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20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2" name="object 102"/>
          <p:cNvSpPr/>
          <p:nvPr/>
        </p:nvSpPr>
        <p:spPr>
          <a:xfrm>
            <a:off x="6395041" y="4879406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60"/>
                </a:lnTo>
                <a:lnTo>
                  <a:pt x="22860" y="45720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3" name="object 103"/>
          <p:cNvSpPr/>
          <p:nvPr/>
        </p:nvSpPr>
        <p:spPr>
          <a:xfrm>
            <a:off x="5958340" y="5111577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6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4" name="object 104"/>
          <p:cNvSpPr/>
          <p:nvPr/>
        </p:nvSpPr>
        <p:spPr>
          <a:xfrm>
            <a:off x="5958340" y="5111577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2860"/>
                </a:lnTo>
                <a:lnTo>
                  <a:pt x="21336" y="44196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5" name="object 105"/>
          <p:cNvSpPr/>
          <p:nvPr/>
        </p:nvSpPr>
        <p:spPr>
          <a:xfrm>
            <a:off x="6103447" y="4876642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5719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6" name="object 106"/>
          <p:cNvSpPr/>
          <p:nvPr/>
        </p:nvSpPr>
        <p:spPr>
          <a:xfrm>
            <a:off x="6103446" y="4876642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7" name="object 107"/>
          <p:cNvSpPr/>
          <p:nvPr/>
        </p:nvSpPr>
        <p:spPr>
          <a:xfrm>
            <a:off x="6103447" y="501207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19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8" name="object 108"/>
          <p:cNvSpPr/>
          <p:nvPr/>
        </p:nvSpPr>
        <p:spPr>
          <a:xfrm>
            <a:off x="6103446" y="501207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19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09" name="object 109"/>
          <p:cNvSpPr/>
          <p:nvPr/>
        </p:nvSpPr>
        <p:spPr>
          <a:xfrm>
            <a:off x="4352498" y="5313343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0" name="object 110"/>
          <p:cNvSpPr/>
          <p:nvPr/>
        </p:nvSpPr>
        <p:spPr>
          <a:xfrm>
            <a:off x="4352498" y="5313343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1" name="object 111"/>
          <p:cNvSpPr/>
          <p:nvPr/>
        </p:nvSpPr>
        <p:spPr>
          <a:xfrm>
            <a:off x="6103447" y="4799253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19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2" name="object 112"/>
          <p:cNvSpPr/>
          <p:nvPr/>
        </p:nvSpPr>
        <p:spPr>
          <a:xfrm>
            <a:off x="6103446" y="4799253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19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3" name="object 113"/>
          <p:cNvSpPr/>
          <p:nvPr/>
        </p:nvSpPr>
        <p:spPr>
          <a:xfrm>
            <a:off x="6831741" y="453667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4" name="object 114"/>
          <p:cNvSpPr/>
          <p:nvPr/>
        </p:nvSpPr>
        <p:spPr>
          <a:xfrm>
            <a:off x="6831741" y="453667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19" y="22860"/>
                </a:lnTo>
                <a:lnTo>
                  <a:pt x="22860" y="44196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5" name="object 115"/>
          <p:cNvSpPr/>
          <p:nvPr/>
        </p:nvSpPr>
        <p:spPr>
          <a:xfrm>
            <a:off x="6688017" y="455188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6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6" name="object 116"/>
          <p:cNvSpPr/>
          <p:nvPr/>
        </p:nvSpPr>
        <p:spPr>
          <a:xfrm>
            <a:off x="6688017" y="455188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2860"/>
                </a:lnTo>
                <a:lnTo>
                  <a:pt x="21336" y="44196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7" name="object 117"/>
          <p:cNvSpPr/>
          <p:nvPr/>
        </p:nvSpPr>
        <p:spPr>
          <a:xfrm>
            <a:off x="6103447" y="4786815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59"/>
                </a:lnTo>
                <a:lnTo>
                  <a:pt x="22859" y="0"/>
                </a:lnTo>
                <a:lnTo>
                  <a:pt x="45719" y="22859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8" name="object 118"/>
          <p:cNvSpPr/>
          <p:nvPr/>
        </p:nvSpPr>
        <p:spPr>
          <a:xfrm>
            <a:off x="6103446" y="4786815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2859"/>
                </a:lnTo>
                <a:lnTo>
                  <a:pt x="22859" y="44196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19" name="object 119"/>
          <p:cNvSpPr/>
          <p:nvPr/>
        </p:nvSpPr>
        <p:spPr>
          <a:xfrm>
            <a:off x="6831741" y="4558791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0" name="object 120"/>
          <p:cNvSpPr/>
          <p:nvPr/>
        </p:nvSpPr>
        <p:spPr>
          <a:xfrm>
            <a:off x="6831741" y="4558791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60"/>
                </a:lnTo>
                <a:lnTo>
                  <a:pt x="22860" y="45719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1" name="object 121"/>
          <p:cNvSpPr/>
          <p:nvPr/>
        </p:nvSpPr>
        <p:spPr>
          <a:xfrm>
            <a:off x="6831741" y="440401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2" name="object 122"/>
          <p:cNvSpPr/>
          <p:nvPr/>
        </p:nvSpPr>
        <p:spPr>
          <a:xfrm>
            <a:off x="6831741" y="440401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19" y="22859"/>
                </a:lnTo>
                <a:lnTo>
                  <a:pt x="22860" y="44196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3" name="object 123"/>
          <p:cNvSpPr/>
          <p:nvPr/>
        </p:nvSpPr>
        <p:spPr>
          <a:xfrm>
            <a:off x="6979612" y="4402629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5" y="45720"/>
                </a:moveTo>
                <a:lnTo>
                  <a:pt x="0" y="22859"/>
                </a:lnTo>
                <a:lnTo>
                  <a:pt x="21335" y="0"/>
                </a:lnTo>
                <a:lnTo>
                  <a:pt x="44196" y="22859"/>
                </a:lnTo>
                <a:lnTo>
                  <a:pt x="21335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4" name="object 124"/>
          <p:cNvSpPr/>
          <p:nvPr/>
        </p:nvSpPr>
        <p:spPr>
          <a:xfrm>
            <a:off x="6979612" y="4402629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5" y="0"/>
                </a:moveTo>
                <a:lnTo>
                  <a:pt x="44196" y="22859"/>
                </a:lnTo>
                <a:lnTo>
                  <a:pt x="21335" y="45720"/>
                </a:lnTo>
                <a:lnTo>
                  <a:pt x="0" y="22859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5" name="object 125"/>
          <p:cNvSpPr/>
          <p:nvPr/>
        </p:nvSpPr>
        <p:spPr>
          <a:xfrm>
            <a:off x="6540147" y="5052151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20"/>
                </a:moveTo>
                <a:lnTo>
                  <a:pt x="0" y="22860"/>
                </a:lnTo>
                <a:lnTo>
                  <a:pt x="22860" y="0"/>
                </a:lnTo>
                <a:lnTo>
                  <a:pt x="45720" y="22860"/>
                </a:lnTo>
                <a:lnTo>
                  <a:pt x="22860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6" name="object 126"/>
          <p:cNvSpPr/>
          <p:nvPr/>
        </p:nvSpPr>
        <p:spPr>
          <a:xfrm>
            <a:off x="6540147" y="5052151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20" y="22860"/>
                </a:lnTo>
                <a:lnTo>
                  <a:pt x="22860" y="45720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7" name="object 127"/>
          <p:cNvSpPr/>
          <p:nvPr/>
        </p:nvSpPr>
        <p:spPr>
          <a:xfrm>
            <a:off x="6540147" y="5057680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2860"/>
                </a:lnTo>
                <a:lnTo>
                  <a:pt x="22860" y="0"/>
                </a:lnTo>
                <a:lnTo>
                  <a:pt x="45720" y="22860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8" name="object 128"/>
          <p:cNvSpPr/>
          <p:nvPr/>
        </p:nvSpPr>
        <p:spPr>
          <a:xfrm>
            <a:off x="6540147" y="5057680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20" y="22860"/>
                </a:lnTo>
                <a:lnTo>
                  <a:pt x="22860" y="44196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29" name="object 129"/>
          <p:cNvSpPr/>
          <p:nvPr/>
        </p:nvSpPr>
        <p:spPr>
          <a:xfrm>
            <a:off x="6395041" y="5021749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0" name="object 130"/>
          <p:cNvSpPr/>
          <p:nvPr/>
        </p:nvSpPr>
        <p:spPr>
          <a:xfrm>
            <a:off x="6395041" y="5021749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1" name="object 131"/>
          <p:cNvSpPr/>
          <p:nvPr/>
        </p:nvSpPr>
        <p:spPr>
          <a:xfrm>
            <a:off x="4352498" y="531196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2" name="object 132"/>
          <p:cNvSpPr/>
          <p:nvPr/>
        </p:nvSpPr>
        <p:spPr>
          <a:xfrm>
            <a:off x="4352498" y="531196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3" name="object 133"/>
          <p:cNvSpPr/>
          <p:nvPr/>
        </p:nvSpPr>
        <p:spPr>
          <a:xfrm>
            <a:off x="4352498" y="5313343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5"/>
                </a:moveTo>
                <a:lnTo>
                  <a:pt x="0" y="21335"/>
                </a:lnTo>
                <a:lnTo>
                  <a:pt x="22859" y="0"/>
                </a:lnTo>
                <a:lnTo>
                  <a:pt x="44195" y="21335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4" name="object 134"/>
          <p:cNvSpPr/>
          <p:nvPr/>
        </p:nvSpPr>
        <p:spPr>
          <a:xfrm>
            <a:off x="4352498" y="5313343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1335"/>
                </a:lnTo>
                <a:lnTo>
                  <a:pt x="22859" y="44195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5" name="object 135"/>
          <p:cNvSpPr/>
          <p:nvPr/>
        </p:nvSpPr>
        <p:spPr>
          <a:xfrm>
            <a:off x="6540147" y="5064589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1335"/>
                </a:lnTo>
                <a:lnTo>
                  <a:pt x="22860" y="0"/>
                </a:lnTo>
                <a:lnTo>
                  <a:pt x="45720" y="21335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6" name="object 136"/>
          <p:cNvSpPr/>
          <p:nvPr/>
        </p:nvSpPr>
        <p:spPr>
          <a:xfrm>
            <a:off x="6540147" y="5064589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20" y="21335"/>
                </a:lnTo>
                <a:lnTo>
                  <a:pt x="22860" y="44196"/>
                </a:lnTo>
                <a:lnTo>
                  <a:pt x="0" y="21335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7" name="object 137"/>
          <p:cNvSpPr/>
          <p:nvPr/>
        </p:nvSpPr>
        <p:spPr>
          <a:xfrm>
            <a:off x="4352498" y="530228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8" name="object 138"/>
          <p:cNvSpPr/>
          <p:nvPr/>
        </p:nvSpPr>
        <p:spPr>
          <a:xfrm>
            <a:off x="4352498" y="530228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39" name="object 139"/>
          <p:cNvSpPr/>
          <p:nvPr/>
        </p:nvSpPr>
        <p:spPr>
          <a:xfrm>
            <a:off x="4352498" y="531196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4195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40" name="object 140"/>
          <p:cNvSpPr/>
          <p:nvPr/>
        </p:nvSpPr>
        <p:spPr>
          <a:xfrm>
            <a:off x="4352498" y="531196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41" name="object 141"/>
          <p:cNvSpPr/>
          <p:nvPr/>
        </p:nvSpPr>
        <p:spPr>
          <a:xfrm>
            <a:off x="4352498" y="5335455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5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42" name="object 142"/>
          <p:cNvSpPr/>
          <p:nvPr/>
        </p:nvSpPr>
        <p:spPr>
          <a:xfrm>
            <a:off x="4352498" y="5335455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2859"/>
                </a:lnTo>
                <a:lnTo>
                  <a:pt x="22859" y="44195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43" name="object 143"/>
          <p:cNvSpPr/>
          <p:nvPr/>
        </p:nvSpPr>
        <p:spPr>
          <a:xfrm>
            <a:off x="6540147" y="4977526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5"/>
                </a:moveTo>
                <a:lnTo>
                  <a:pt x="0" y="21335"/>
                </a:lnTo>
                <a:lnTo>
                  <a:pt x="22860" y="0"/>
                </a:lnTo>
                <a:lnTo>
                  <a:pt x="45720" y="21335"/>
                </a:lnTo>
                <a:lnTo>
                  <a:pt x="22860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44" name="object 144"/>
          <p:cNvSpPr/>
          <p:nvPr/>
        </p:nvSpPr>
        <p:spPr>
          <a:xfrm>
            <a:off x="6540147" y="4977526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20" y="21335"/>
                </a:lnTo>
                <a:lnTo>
                  <a:pt x="22860" y="44195"/>
                </a:lnTo>
                <a:lnTo>
                  <a:pt x="0" y="21335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45" name="object 145"/>
          <p:cNvSpPr/>
          <p:nvPr/>
        </p:nvSpPr>
        <p:spPr>
          <a:xfrm>
            <a:off x="6248553" y="5007929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5720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46" name="object 146"/>
          <p:cNvSpPr/>
          <p:nvPr/>
        </p:nvSpPr>
        <p:spPr>
          <a:xfrm>
            <a:off x="6248553" y="5007929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20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47" name="object 147"/>
          <p:cNvSpPr/>
          <p:nvPr/>
        </p:nvSpPr>
        <p:spPr>
          <a:xfrm>
            <a:off x="7271206" y="431832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44196"/>
                </a:moveTo>
                <a:lnTo>
                  <a:pt x="0" y="22860"/>
                </a:lnTo>
                <a:lnTo>
                  <a:pt x="21335" y="0"/>
                </a:lnTo>
                <a:lnTo>
                  <a:pt x="44196" y="22860"/>
                </a:lnTo>
                <a:lnTo>
                  <a:pt x="21335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48" name="object 148"/>
          <p:cNvSpPr/>
          <p:nvPr/>
        </p:nvSpPr>
        <p:spPr>
          <a:xfrm>
            <a:off x="7271206" y="431832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0"/>
                </a:moveTo>
                <a:lnTo>
                  <a:pt x="44196" y="22860"/>
                </a:lnTo>
                <a:lnTo>
                  <a:pt x="21335" y="44196"/>
                </a:lnTo>
                <a:lnTo>
                  <a:pt x="0" y="22860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49" name="object 149"/>
          <p:cNvSpPr/>
          <p:nvPr/>
        </p:nvSpPr>
        <p:spPr>
          <a:xfrm>
            <a:off x="6103447" y="486973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5719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50" name="object 150"/>
          <p:cNvSpPr/>
          <p:nvPr/>
        </p:nvSpPr>
        <p:spPr>
          <a:xfrm>
            <a:off x="6103446" y="486973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51" name="object 151"/>
          <p:cNvSpPr/>
          <p:nvPr/>
        </p:nvSpPr>
        <p:spPr>
          <a:xfrm>
            <a:off x="6103447" y="501622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5719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52" name="object 152"/>
          <p:cNvSpPr/>
          <p:nvPr/>
        </p:nvSpPr>
        <p:spPr>
          <a:xfrm>
            <a:off x="6103446" y="501622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53" name="object 153"/>
          <p:cNvSpPr/>
          <p:nvPr/>
        </p:nvSpPr>
        <p:spPr>
          <a:xfrm>
            <a:off x="6248553" y="4944359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5720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54" name="object 154"/>
          <p:cNvSpPr/>
          <p:nvPr/>
        </p:nvSpPr>
        <p:spPr>
          <a:xfrm>
            <a:off x="6248553" y="4944359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20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55" name="object 155"/>
          <p:cNvSpPr/>
          <p:nvPr/>
        </p:nvSpPr>
        <p:spPr>
          <a:xfrm>
            <a:off x="5958340" y="5038332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6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56" name="object 156"/>
          <p:cNvSpPr/>
          <p:nvPr/>
        </p:nvSpPr>
        <p:spPr>
          <a:xfrm>
            <a:off x="5958340" y="5038332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2860"/>
                </a:lnTo>
                <a:lnTo>
                  <a:pt x="21336" y="44196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57" name="object 157"/>
          <p:cNvSpPr/>
          <p:nvPr/>
        </p:nvSpPr>
        <p:spPr>
          <a:xfrm>
            <a:off x="5958340" y="5032805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58" name="object 158"/>
          <p:cNvSpPr/>
          <p:nvPr/>
        </p:nvSpPr>
        <p:spPr>
          <a:xfrm>
            <a:off x="5958340" y="5032805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60"/>
                </a:lnTo>
                <a:lnTo>
                  <a:pt x="21336" y="45719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59" name="object 159"/>
          <p:cNvSpPr/>
          <p:nvPr/>
        </p:nvSpPr>
        <p:spPr>
          <a:xfrm>
            <a:off x="6395041" y="475917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60" name="object 160"/>
          <p:cNvSpPr/>
          <p:nvPr/>
        </p:nvSpPr>
        <p:spPr>
          <a:xfrm>
            <a:off x="6395041" y="475917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60"/>
                </a:lnTo>
                <a:lnTo>
                  <a:pt x="22860" y="45719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61" name="object 161"/>
          <p:cNvSpPr/>
          <p:nvPr/>
        </p:nvSpPr>
        <p:spPr>
          <a:xfrm>
            <a:off x="6103447" y="481998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5719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62" name="object 162"/>
          <p:cNvSpPr/>
          <p:nvPr/>
        </p:nvSpPr>
        <p:spPr>
          <a:xfrm>
            <a:off x="6103446" y="481998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63" name="object 163"/>
          <p:cNvSpPr/>
          <p:nvPr/>
        </p:nvSpPr>
        <p:spPr>
          <a:xfrm>
            <a:off x="7124719" y="3970074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5"/>
                </a:moveTo>
                <a:lnTo>
                  <a:pt x="0" y="21335"/>
                </a:lnTo>
                <a:lnTo>
                  <a:pt x="22859" y="0"/>
                </a:lnTo>
                <a:lnTo>
                  <a:pt x="44195" y="21335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64" name="object 164"/>
          <p:cNvSpPr/>
          <p:nvPr/>
        </p:nvSpPr>
        <p:spPr>
          <a:xfrm>
            <a:off x="7124719" y="3970074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1335"/>
                </a:lnTo>
                <a:lnTo>
                  <a:pt x="22859" y="44195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65" name="object 165"/>
          <p:cNvSpPr/>
          <p:nvPr/>
        </p:nvSpPr>
        <p:spPr>
          <a:xfrm>
            <a:off x="6103447" y="4944359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5719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66" name="object 166"/>
          <p:cNvSpPr/>
          <p:nvPr/>
        </p:nvSpPr>
        <p:spPr>
          <a:xfrm>
            <a:off x="6103446" y="4944359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67" name="object 167"/>
          <p:cNvSpPr/>
          <p:nvPr/>
        </p:nvSpPr>
        <p:spPr>
          <a:xfrm>
            <a:off x="5958340" y="507979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6"/>
                </a:moveTo>
                <a:lnTo>
                  <a:pt x="0" y="21335"/>
                </a:lnTo>
                <a:lnTo>
                  <a:pt x="21336" y="0"/>
                </a:lnTo>
                <a:lnTo>
                  <a:pt x="44196" y="21335"/>
                </a:lnTo>
                <a:lnTo>
                  <a:pt x="21336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68" name="object 168"/>
          <p:cNvSpPr/>
          <p:nvPr/>
        </p:nvSpPr>
        <p:spPr>
          <a:xfrm>
            <a:off x="5958340" y="507979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1335"/>
                </a:lnTo>
                <a:lnTo>
                  <a:pt x="21336" y="44196"/>
                </a:lnTo>
                <a:lnTo>
                  <a:pt x="0" y="21335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69" name="object 169"/>
          <p:cNvSpPr/>
          <p:nvPr/>
        </p:nvSpPr>
        <p:spPr>
          <a:xfrm>
            <a:off x="5958340" y="5039714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6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70" name="object 170"/>
          <p:cNvSpPr/>
          <p:nvPr/>
        </p:nvSpPr>
        <p:spPr>
          <a:xfrm>
            <a:off x="5958340" y="5039714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2860"/>
                </a:lnTo>
                <a:lnTo>
                  <a:pt x="21336" y="44196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71" name="object 171"/>
          <p:cNvSpPr/>
          <p:nvPr/>
        </p:nvSpPr>
        <p:spPr>
          <a:xfrm>
            <a:off x="6103447" y="497614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5719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72" name="object 172"/>
          <p:cNvSpPr/>
          <p:nvPr/>
        </p:nvSpPr>
        <p:spPr>
          <a:xfrm>
            <a:off x="6103446" y="497614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73" name="object 173"/>
          <p:cNvSpPr/>
          <p:nvPr/>
        </p:nvSpPr>
        <p:spPr>
          <a:xfrm>
            <a:off x="5958340" y="4912574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74" name="object 174"/>
          <p:cNvSpPr/>
          <p:nvPr/>
        </p:nvSpPr>
        <p:spPr>
          <a:xfrm>
            <a:off x="5958340" y="4912574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60"/>
                </a:lnTo>
                <a:lnTo>
                  <a:pt x="21336" y="45719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75" name="object 175"/>
          <p:cNvSpPr/>
          <p:nvPr/>
        </p:nvSpPr>
        <p:spPr>
          <a:xfrm>
            <a:off x="6103447" y="507979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5719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76" name="object 176"/>
          <p:cNvSpPr/>
          <p:nvPr/>
        </p:nvSpPr>
        <p:spPr>
          <a:xfrm>
            <a:off x="6103446" y="507979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77" name="object 177"/>
          <p:cNvSpPr/>
          <p:nvPr/>
        </p:nvSpPr>
        <p:spPr>
          <a:xfrm>
            <a:off x="6688017" y="4850385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6"/>
                </a:moveTo>
                <a:lnTo>
                  <a:pt x="0" y="21335"/>
                </a:lnTo>
                <a:lnTo>
                  <a:pt x="21336" y="0"/>
                </a:lnTo>
                <a:lnTo>
                  <a:pt x="44196" y="21335"/>
                </a:lnTo>
                <a:lnTo>
                  <a:pt x="21336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78" name="object 178"/>
          <p:cNvSpPr/>
          <p:nvPr/>
        </p:nvSpPr>
        <p:spPr>
          <a:xfrm>
            <a:off x="6688017" y="4850385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1335"/>
                </a:lnTo>
                <a:lnTo>
                  <a:pt x="21336" y="44196"/>
                </a:lnTo>
                <a:lnTo>
                  <a:pt x="0" y="21335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79" name="object 179"/>
          <p:cNvSpPr/>
          <p:nvPr/>
        </p:nvSpPr>
        <p:spPr>
          <a:xfrm>
            <a:off x="6395041" y="4839330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5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80" name="object 180"/>
          <p:cNvSpPr/>
          <p:nvPr/>
        </p:nvSpPr>
        <p:spPr>
          <a:xfrm>
            <a:off x="6395041" y="4839330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19" y="22859"/>
                </a:lnTo>
                <a:lnTo>
                  <a:pt x="22860" y="44195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81" name="object 181"/>
          <p:cNvSpPr/>
          <p:nvPr/>
        </p:nvSpPr>
        <p:spPr>
          <a:xfrm>
            <a:off x="5958340" y="517791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6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82" name="object 182"/>
          <p:cNvSpPr/>
          <p:nvPr/>
        </p:nvSpPr>
        <p:spPr>
          <a:xfrm>
            <a:off x="5958340" y="517791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2860"/>
                </a:lnTo>
                <a:lnTo>
                  <a:pt x="21336" y="44196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83" name="object 183"/>
          <p:cNvSpPr/>
          <p:nvPr/>
        </p:nvSpPr>
        <p:spPr>
          <a:xfrm>
            <a:off x="6103447" y="511986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5719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84" name="object 184"/>
          <p:cNvSpPr/>
          <p:nvPr/>
        </p:nvSpPr>
        <p:spPr>
          <a:xfrm>
            <a:off x="6103446" y="511986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85" name="object 185"/>
          <p:cNvSpPr/>
          <p:nvPr/>
        </p:nvSpPr>
        <p:spPr>
          <a:xfrm>
            <a:off x="6540147" y="4969234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60"/>
                </a:lnTo>
                <a:lnTo>
                  <a:pt x="22860" y="0"/>
                </a:lnTo>
                <a:lnTo>
                  <a:pt x="45720" y="22860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86" name="object 186"/>
          <p:cNvSpPr/>
          <p:nvPr/>
        </p:nvSpPr>
        <p:spPr>
          <a:xfrm>
            <a:off x="6540147" y="4969233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20" y="22860"/>
                </a:lnTo>
                <a:lnTo>
                  <a:pt x="22860" y="45719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87" name="object 187"/>
          <p:cNvSpPr/>
          <p:nvPr/>
        </p:nvSpPr>
        <p:spPr>
          <a:xfrm>
            <a:off x="6540147" y="4944359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1335"/>
                </a:lnTo>
                <a:lnTo>
                  <a:pt x="22860" y="0"/>
                </a:lnTo>
                <a:lnTo>
                  <a:pt x="45720" y="21335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88" name="object 188"/>
          <p:cNvSpPr/>
          <p:nvPr/>
        </p:nvSpPr>
        <p:spPr>
          <a:xfrm>
            <a:off x="6540147" y="4944359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20" y="21335"/>
                </a:lnTo>
                <a:lnTo>
                  <a:pt x="22860" y="44196"/>
                </a:lnTo>
                <a:lnTo>
                  <a:pt x="0" y="21335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89" name="object 189"/>
          <p:cNvSpPr/>
          <p:nvPr/>
        </p:nvSpPr>
        <p:spPr>
          <a:xfrm>
            <a:off x="6395041" y="4959561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90" name="object 190"/>
          <p:cNvSpPr/>
          <p:nvPr/>
        </p:nvSpPr>
        <p:spPr>
          <a:xfrm>
            <a:off x="6395041" y="4959561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91" name="object 191"/>
          <p:cNvSpPr/>
          <p:nvPr/>
        </p:nvSpPr>
        <p:spPr>
          <a:xfrm>
            <a:off x="6103447" y="5146126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5719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92" name="object 192"/>
          <p:cNvSpPr/>
          <p:nvPr/>
        </p:nvSpPr>
        <p:spPr>
          <a:xfrm>
            <a:off x="6103446" y="5146126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93" name="object 193"/>
          <p:cNvSpPr/>
          <p:nvPr/>
        </p:nvSpPr>
        <p:spPr>
          <a:xfrm>
            <a:off x="6688017" y="495126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94" name="object 194"/>
          <p:cNvSpPr/>
          <p:nvPr/>
        </p:nvSpPr>
        <p:spPr>
          <a:xfrm>
            <a:off x="6688017" y="495126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60"/>
                </a:lnTo>
                <a:lnTo>
                  <a:pt x="21336" y="45719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95" name="object 195"/>
          <p:cNvSpPr/>
          <p:nvPr/>
        </p:nvSpPr>
        <p:spPr>
          <a:xfrm>
            <a:off x="5958340" y="5021749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59"/>
                </a:lnTo>
                <a:lnTo>
                  <a:pt x="21336" y="0"/>
                </a:lnTo>
                <a:lnTo>
                  <a:pt x="44196" y="22859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96" name="object 196"/>
          <p:cNvSpPr/>
          <p:nvPr/>
        </p:nvSpPr>
        <p:spPr>
          <a:xfrm>
            <a:off x="5958340" y="5021749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59"/>
                </a:lnTo>
                <a:lnTo>
                  <a:pt x="21336" y="45719"/>
                </a:lnTo>
                <a:lnTo>
                  <a:pt x="0" y="22859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97" name="object 197"/>
          <p:cNvSpPr/>
          <p:nvPr/>
        </p:nvSpPr>
        <p:spPr>
          <a:xfrm>
            <a:off x="6248553" y="4620978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5720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98" name="object 198"/>
          <p:cNvSpPr/>
          <p:nvPr/>
        </p:nvSpPr>
        <p:spPr>
          <a:xfrm>
            <a:off x="6248553" y="4620978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20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199" name="object 199"/>
          <p:cNvSpPr/>
          <p:nvPr/>
        </p:nvSpPr>
        <p:spPr>
          <a:xfrm>
            <a:off x="6103447" y="4781287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5719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00" name="object 200"/>
          <p:cNvSpPr/>
          <p:nvPr/>
        </p:nvSpPr>
        <p:spPr>
          <a:xfrm>
            <a:off x="6103446" y="4781287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01" name="object 201"/>
          <p:cNvSpPr/>
          <p:nvPr/>
        </p:nvSpPr>
        <p:spPr>
          <a:xfrm>
            <a:off x="5958340" y="4804780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59"/>
                </a:lnTo>
                <a:lnTo>
                  <a:pt x="21336" y="0"/>
                </a:lnTo>
                <a:lnTo>
                  <a:pt x="44196" y="22859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02" name="object 202"/>
          <p:cNvSpPr/>
          <p:nvPr/>
        </p:nvSpPr>
        <p:spPr>
          <a:xfrm>
            <a:off x="5958340" y="4804780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59"/>
                </a:lnTo>
                <a:lnTo>
                  <a:pt x="21336" y="45719"/>
                </a:lnTo>
                <a:lnTo>
                  <a:pt x="0" y="22859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03" name="object 203"/>
          <p:cNvSpPr/>
          <p:nvPr/>
        </p:nvSpPr>
        <p:spPr>
          <a:xfrm>
            <a:off x="6395041" y="4692841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04" name="object 204"/>
          <p:cNvSpPr/>
          <p:nvPr/>
        </p:nvSpPr>
        <p:spPr>
          <a:xfrm>
            <a:off x="6395041" y="4692840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60"/>
                </a:lnTo>
                <a:lnTo>
                  <a:pt x="22860" y="45719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05" name="object 205"/>
          <p:cNvSpPr/>
          <p:nvPr/>
        </p:nvSpPr>
        <p:spPr>
          <a:xfrm>
            <a:off x="7271206" y="4561554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5" y="45719"/>
                </a:moveTo>
                <a:lnTo>
                  <a:pt x="0" y="22860"/>
                </a:lnTo>
                <a:lnTo>
                  <a:pt x="21335" y="0"/>
                </a:lnTo>
                <a:lnTo>
                  <a:pt x="44196" y="22860"/>
                </a:lnTo>
                <a:lnTo>
                  <a:pt x="21335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06" name="object 206"/>
          <p:cNvSpPr/>
          <p:nvPr/>
        </p:nvSpPr>
        <p:spPr>
          <a:xfrm>
            <a:off x="7271206" y="4561554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5" y="0"/>
                </a:moveTo>
                <a:lnTo>
                  <a:pt x="44196" y="22860"/>
                </a:lnTo>
                <a:lnTo>
                  <a:pt x="21335" y="45719"/>
                </a:lnTo>
                <a:lnTo>
                  <a:pt x="0" y="22860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07" name="object 207"/>
          <p:cNvSpPr/>
          <p:nvPr/>
        </p:nvSpPr>
        <p:spPr>
          <a:xfrm>
            <a:off x="7124719" y="463479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6"/>
                </a:moveTo>
                <a:lnTo>
                  <a:pt x="0" y="21336"/>
                </a:lnTo>
                <a:lnTo>
                  <a:pt x="22859" y="0"/>
                </a:lnTo>
                <a:lnTo>
                  <a:pt x="44195" y="21336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08" name="object 208"/>
          <p:cNvSpPr/>
          <p:nvPr/>
        </p:nvSpPr>
        <p:spPr>
          <a:xfrm>
            <a:off x="7124719" y="463479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1336"/>
                </a:lnTo>
                <a:lnTo>
                  <a:pt x="22859" y="44196"/>
                </a:lnTo>
                <a:lnTo>
                  <a:pt x="0" y="21336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09" name="object 209"/>
          <p:cNvSpPr/>
          <p:nvPr/>
        </p:nvSpPr>
        <p:spPr>
          <a:xfrm>
            <a:off x="6540147" y="4687313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60"/>
                </a:lnTo>
                <a:lnTo>
                  <a:pt x="22860" y="0"/>
                </a:lnTo>
                <a:lnTo>
                  <a:pt x="45720" y="22860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10" name="object 210"/>
          <p:cNvSpPr/>
          <p:nvPr/>
        </p:nvSpPr>
        <p:spPr>
          <a:xfrm>
            <a:off x="6540147" y="4687313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20" y="22860"/>
                </a:lnTo>
                <a:lnTo>
                  <a:pt x="22860" y="45719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11" name="object 211"/>
          <p:cNvSpPr/>
          <p:nvPr/>
        </p:nvSpPr>
        <p:spPr>
          <a:xfrm>
            <a:off x="6688017" y="4658292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6"/>
                </a:moveTo>
                <a:lnTo>
                  <a:pt x="0" y="21335"/>
                </a:lnTo>
                <a:lnTo>
                  <a:pt x="21336" y="0"/>
                </a:lnTo>
                <a:lnTo>
                  <a:pt x="44196" y="21335"/>
                </a:lnTo>
                <a:lnTo>
                  <a:pt x="21336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12" name="object 212"/>
          <p:cNvSpPr/>
          <p:nvPr/>
        </p:nvSpPr>
        <p:spPr>
          <a:xfrm>
            <a:off x="6688017" y="465829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1335"/>
                </a:lnTo>
                <a:lnTo>
                  <a:pt x="21336" y="44196"/>
                </a:lnTo>
                <a:lnTo>
                  <a:pt x="0" y="21335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13" name="object 213"/>
          <p:cNvSpPr/>
          <p:nvPr/>
        </p:nvSpPr>
        <p:spPr>
          <a:xfrm>
            <a:off x="4352498" y="531196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4195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14" name="object 214"/>
          <p:cNvSpPr/>
          <p:nvPr/>
        </p:nvSpPr>
        <p:spPr>
          <a:xfrm>
            <a:off x="4352498" y="531196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15" name="object 215"/>
          <p:cNvSpPr/>
          <p:nvPr/>
        </p:nvSpPr>
        <p:spPr>
          <a:xfrm>
            <a:off x="4487930" y="5150272"/>
            <a:ext cx="58042" cy="2653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16" name="object 216"/>
          <p:cNvSpPr/>
          <p:nvPr/>
        </p:nvSpPr>
        <p:spPr>
          <a:xfrm>
            <a:off x="4194953" y="5206932"/>
            <a:ext cx="60806" cy="2238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17" name="object 217"/>
          <p:cNvSpPr/>
          <p:nvPr/>
        </p:nvSpPr>
        <p:spPr>
          <a:xfrm>
            <a:off x="5072501" y="5034187"/>
            <a:ext cx="58043" cy="33581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18" name="object 218"/>
          <p:cNvSpPr/>
          <p:nvPr/>
        </p:nvSpPr>
        <p:spPr>
          <a:xfrm>
            <a:off x="6103447" y="501483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5719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19" name="object 219"/>
          <p:cNvSpPr/>
          <p:nvPr/>
        </p:nvSpPr>
        <p:spPr>
          <a:xfrm>
            <a:off x="6103446" y="501483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20" name="object 220"/>
          <p:cNvSpPr/>
          <p:nvPr/>
        </p:nvSpPr>
        <p:spPr>
          <a:xfrm>
            <a:off x="6248553" y="4923629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5720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21" name="object 221"/>
          <p:cNvSpPr/>
          <p:nvPr/>
        </p:nvSpPr>
        <p:spPr>
          <a:xfrm>
            <a:off x="6248553" y="4923629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20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22" name="object 222"/>
          <p:cNvSpPr/>
          <p:nvPr/>
        </p:nvSpPr>
        <p:spPr>
          <a:xfrm>
            <a:off x="6248553" y="4879406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1336"/>
                </a:lnTo>
                <a:lnTo>
                  <a:pt x="22859" y="0"/>
                </a:lnTo>
                <a:lnTo>
                  <a:pt x="45720" y="21336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23" name="object 223"/>
          <p:cNvSpPr/>
          <p:nvPr/>
        </p:nvSpPr>
        <p:spPr>
          <a:xfrm>
            <a:off x="6248553" y="4879406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20" y="21336"/>
                </a:lnTo>
                <a:lnTo>
                  <a:pt x="22859" y="44196"/>
                </a:lnTo>
                <a:lnTo>
                  <a:pt x="0" y="21336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24" name="object 224"/>
          <p:cNvSpPr/>
          <p:nvPr/>
        </p:nvSpPr>
        <p:spPr>
          <a:xfrm>
            <a:off x="6248553" y="489460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5720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25" name="object 225"/>
          <p:cNvSpPr/>
          <p:nvPr/>
        </p:nvSpPr>
        <p:spPr>
          <a:xfrm>
            <a:off x="6248553" y="489460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20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26" name="object 226"/>
          <p:cNvSpPr/>
          <p:nvPr/>
        </p:nvSpPr>
        <p:spPr>
          <a:xfrm>
            <a:off x="6248553" y="493468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5720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27" name="object 227"/>
          <p:cNvSpPr/>
          <p:nvPr/>
        </p:nvSpPr>
        <p:spPr>
          <a:xfrm>
            <a:off x="6248553" y="4934684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20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28" name="object 228"/>
          <p:cNvSpPr/>
          <p:nvPr/>
        </p:nvSpPr>
        <p:spPr>
          <a:xfrm>
            <a:off x="4926013" y="5101903"/>
            <a:ext cx="58043" cy="3095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29" name="object 229"/>
          <p:cNvSpPr/>
          <p:nvPr/>
        </p:nvSpPr>
        <p:spPr>
          <a:xfrm>
            <a:off x="4051229" y="5259446"/>
            <a:ext cx="58042" cy="1865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30" name="object 230"/>
          <p:cNvSpPr/>
          <p:nvPr/>
        </p:nvSpPr>
        <p:spPr>
          <a:xfrm>
            <a:off x="6103447" y="5041096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19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31" name="object 231"/>
          <p:cNvSpPr/>
          <p:nvPr/>
        </p:nvSpPr>
        <p:spPr>
          <a:xfrm>
            <a:off x="6103446" y="5041096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19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32" name="object 232"/>
          <p:cNvSpPr/>
          <p:nvPr/>
        </p:nvSpPr>
        <p:spPr>
          <a:xfrm>
            <a:off x="6831741" y="4453761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33" name="object 233"/>
          <p:cNvSpPr/>
          <p:nvPr/>
        </p:nvSpPr>
        <p:spPr>
          <a:xfrm>
            <a:off x="6831741" y="4453761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34" name="object 234"/>
          <p:cNvSpPr/>
          <p:nvPr/>
        </p:nvSpPr>
        <p:spPr>
          <a:xfrm>
            <a:off x="6103447" y="481998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5719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35" name="object 235"/>
          <p:cNvSpPr/>
          <p:nvPr/>
        </p:nvSpPr>
        <p:spPr>
          <a:xfrm>
            <a:off x="6103446" y="481998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36" name="object 236"/>
          <p:cNvSpPr/>
          <p:nvPr/>
        </p:nvSpPr>
        <p:spPr>
          <a:xfrm>
            <a:off x="6688017" y="481307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37" name="object 237"/>
          <p:cNvSpPr/>
          <p:nvPr/>
        </p:nvSpPr>
        <p:spPr>
          <a:xfrm>
            <a:off x="6688017" y="481307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60"/>
                </a:lnTo>
                <a:lnTo>
                  <a:pt x="21336" y="45719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38" name="object 238"/>
          <p:cNvSpPr/>
          <p:nvPr/>
        </p:nvSpPr>
        <p:spPr>
          <a:xfrm>
            <a:off x="6395041" y="4902900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39" name="object 239"/>
          <p:cNvSpPr/>
          <p:nvPr/>
        </p:nvSpPr>
        <p:spPr>
          <a:xfrm>
            <a:off x="6395041" y="4902900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40" name="object 240"/>
          <p:cNvSpPr/>
          <p:nvPr/>
        </p:nvSpPr>
        <p:spPr>
          <a:xfrm>
            <a:off x="6395041" y="4839330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5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41" name="object 241"/>
          <p:cNvSpPr/>
          <p:nvPr/>
        </p:nvSpPr>
        <p:spPr>
          <a:xfrm>
            <a:off x="6395041" y="4839330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19" y="22859"/>
                </a:lnTo>
                <a:lnTo>
                  <a:pt x="22860" y="44195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42" name="object 242"/>
          <p:cNvSpPr/>
          <p:nvPr/>
        </p:nvSpPr>
        <p:spPr>
          <a:xfrm>
            <a:off x="6248553" y="507979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5720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43" name="object 243"/>
          <p:cNvSpPr/>
          <p:nvPr/>
        </p:nvSpPr>
        <p:spPr>
          <a:xfrm>
            <a:off x="6248553" y="507979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20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44" name="object 244"/>
          <p:cNvSpPr/>
          <p:nvPr/>
        </p:nvSpPr>
        <p:spPr>
          <a:xfrm>
            <a:off x="6831741" y="4580901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20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45" name="object 245"/>
          <p:cNvSpPr/>
          <p:nvPr/>
        </p:nvSpPr>
        <p:spPr>
          <a:xfrm>
            <a:off x="6831741" y="4580901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60"/>
                </a:lnTo>
                <a:lnTo>
                  <a:pt x="22860" y="45720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46" name="object 246"/>
          <p:cNvSpPr/>
          <p:nvPr/>
        </p:nvSpPr>
        <p:spPr>
          <a:xfrm>
            <a:off x="6103447" y="5034187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5"/>
                </a:moveTo>
                <a:lnTo>
                  <a:pt x="0" y="22859"/>
                </a:lnTo>
                <a:lnTo>
                  <a:pt x="22859" y="0"/>
                </a:lnTo>
                <a:lnTo>
                  <a:pt x="45719" y="22859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47" name="object 247"/>
          <p:cNvSpPr/>
          <p:nvPr/>
        </p:nvSpPr>
        <p:spPr>
          <a:xfrm>
            <a:off x="6103446" y="5034187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2859"/>
                </a:lnTo>
                <a:lnTo>
                  <a:pt x="22859" y="44195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48" name="object 248"/>
          <p:cNvSpPr/>
          <p:nvPr/>
        </p:nvSpPr>
        <p:spPr>
          <a:xfrm>
            <a:off x="6831741" y="4755030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49" name="object 249"/>
          <p:cNvSpPr/>
          <p:nvPr/>
        </p:nvSpPr>
        <p:spPr>
          <a:xfrm>
            <a:off x="6831741" y="4755030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50" name="object 250"/>
          <p:cNvSpPr/>
          <p:nvPr/>
        </p:nvSpPr>
        <p:spPr>
          <a:xfrm>
            <a:off x="5958340" y="4998256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51" name="object 251"/>
          <p:cNvSpPr/>
          <p:nvPr/>
        </p:nvSpPr>
        <p:spPr>
          <a:xfrm>
            <a:off x="5958340" y="4998256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60"/>
                </a:lnTo>
                <a:lnTo>
                  <a:pt x="21336" y="45719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52" name="object 252"/>
          <p:cNvSpPr/>
          <p:nvPr/>
        </p:nvSpPr>
        <p:spPr>
          <a:xfrm>
            <a:off x="6103447" y="5083936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1336"/>
                </a:lnTo>
                <a:lnTo>
                  <a:pt x="22859" y="0"/>
                </a:lnTo>
                <a:lnTo>
                  <a:pt x="45719" y="21336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53" name="object 253"/>
          <p:cNvSpPr/>
          <p:nvPr/>
        </p:nvSpPr>
        <p:spPr>
          <a:xfrm>
            <a:off x="6103446" y="5083936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1336"/>
                </a:lnTo>
                <a:lnTo>
                  <a:pt x="22859" y="44196"/>
                </a:lnTo>
                <a:lnTo>
                  <a:pt x="0" y="21336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54" name="object 254"/>
          <p:cNvSpPr/>
          <p:nvPr/>
        </p:nvSpPr>
        <p:spPr>
          <a:xfrm>
            <a:off x="6103447" y="5070117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5719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55" name="object 255"/>
          <p:cNvSpPr/>
          <p:nvPr/>
        </p:nvSpPr>
        <p:spPr>
          <a:xfrm>
            <a:off x="6103446" y="5070117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19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56" name="object 256"/>
          <p:cNvSpPr/>
          <p:nvPr/>
        </p:nvSpPr>
        <p:spPr>
          <a:xfrm>
            <a:off x="6248553" y="497199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59"/>
                </a:lnTo>
                <a:lnTo>
                  <a:pt x="22859" y="0"/>
                </a:lnTo>
                <a:lnTo>
                  <a:pt x="45720" y="22859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57" name="object 257"/>
          <p:cNvSpPr/>
          <p:nvPr/>
        </p:nvSpPr>
        <p:spPr>
          <a:xfrm>
            <a:off x="6248553" y="497199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20" y="22859"/>
                </a:lnTo>
                <a:lnTo>
                  <a:pt x="22859" y="44196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58" name="object 258"/>
          <p:cNvSpPr/>
          <p:nvPr/>
        </p:nvSpPr>
        <p:spPr>
          <a:xfrm>
            <a:off x="6688017" y="4772994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6"/>
                </a:moveTo>
                <a:lnTo>
                  <a:pt x="0" y="21336"/>
                </a:lnTo>
                <a:lnTo>
                  <a:pt x="21336" y="0"/>
                </a:lnTo>
                <a:lnTo>
                  <a:pt x="44196" y="21336"/>
                </a:lnTo>
                <a:lnTo>
                  <a:pt x="21336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59" name="object 259"/>
          <p:cNvSpPr/>
          <p:nvPr/>
        </p:nvSpPr>
        <p:spPr>
          <a:xfrm>
            <a:off x="6688017" y="4772994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1336"/>
                </a:lnTo>
                <a:lnTo>
                  <a:pt x="21336" y="44196"/>
                </a:lnTo>
                <a:lnTo>
                  <a:pt x="0" y="21336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60" name="object 260"/>
          <p:cNvSpPr/>
          <p:nvPr/>
        </p:nvSpPr>
        <p:spPr>
          <a:xfrm>
            <a:off x="5510583" y="4792343"/>
            <a:ext cx="56660" cy="5596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61" name="object 261"/>
          <p:cNvSpPr/>
          <p:nvPr/>
        </p:nvSpPr>
        <p:spPr>
          <a:xfrm>
            <a:off x="5958340" y="5013457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62" name="object 262"/>
          <p:cNvSpPr/>
          <p:nvPr/>
        </p:nvSpPr>
        <p:spPr>
          <a:xfrm>
            <a:off x="5958340" y="5013457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60"/>
                </a:lnTo>
                <a:lnTo>
                  <a:pt x="21336" y="45719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63" name="object 263"/>
          <p:cNvSpPr/>
          <p:nvPr/>
        </p:nvSpPr>
        <p:spPr>
          <a:xfrm>
            <a:off x="6248553" y="501622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5720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64" name="object 264"/>
          <p:cNvSpPr/>
          <p:nvPr/>
        </p:nvSpPr>
        <p:spPr>
          <a:xfrm>
            <a:off x="6248553" y="501622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20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65" name="object 265"/>
          <p:cNvSpPr/>
          <p:nvPr/>
        </p:nvSpPr>
        <p:spPr>
          <a:xfrm>
            <a:off x="5958340" y="5137834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59"/>
                </a:lnTo>
                <a:lnTo>
                  <a:pt x="21336" y="0"/>
                </a:lnTo>
                <a:lnTo>
                  <a:pt x="44196" y="22859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66" name="object 266"/>
          <p:cNvSpPr/>
          <p:nvPr/>
        </p:nvSpPr>
        <p:spPr>
          <a:xfrm>
            <a:off x="5958340" y="5137834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59"/>
                </a:lnTo>
                <a:lnTo>
                  <a:pt x="21336" y="45719"/>
                </a:lnTo>
                <a:lnTo>
                  <a:pt x="0" y="22859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67" name="object 267"/>
          <p:cNvSpPr/>
          <p:nvPr/>
        </p:nvSpPr>
        <p:spPr>
          <a:xfrm>
            <a:off x="6248553" y="5088083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20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68" name="object 268"/>
          <p:cNvSpPr/>
          <p:nvPr/>
        </p:nvSpPr>
        <p:spPr>
          <a:xfrm>
            <a:off x="6248553" y="5088083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20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69" name="object 269"/>
          <p:cNvSpPr/>
          <p:nvPr/>
        </p:nvSpPr>
        <p:spPr>
          <a:xfrm>
            <a:off x="6540147" y="485591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2859"/>
                </a:lnTo>
                <a:lnTo>
                  <a:pt x="22860" y="0"/>
                </a:lnTo>
                <a:lnTo>
                  <a:pt x="45720" y="22859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70" name="object 270"/>
          <p:cNvSpPr/>
          <p:nvPr/>
        </p:nvSpPr>
        <p:spPr>
          <a:xfrm>
            <a:off x="6540147" y="485591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20" y="22859"/>
                </a:lnTo>
                <a:lnTo>
                  <a:pt x="22860" y="44196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71" name="object 271"/>
          <p:cNvSpPr/>
          <p:nvPr/>
        </p:nvSpPr>
        <p:spPr>
          <a:xfrm>
            <a:off x="7709290" y="3558247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44196"/>
                </a:moveTo>
                <a:lnTo>
                  <a:pt x="0" y="22860"/>
                </a:lnTo>
                <a:lnTo>
                  <a:pt x="21335" y="0"/>
                </a:lnTo>
                <a:lnTo>
                  <a:pt x="44195" y="22860"/>
                </a:lnTo>
                <a:lnTo>
                  <a:pt x="21335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72" name="object 272"/>
          <p:cNvSpPr/>
          <p:nvPr/>
        </p:nvSpPr>
        <p:spPr>
          <a:xfrm>
            <a:off x="7709290" y="3558247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0"/>
                </a:moveTo>
                <a:lnTo>
                  <a:pt x="44195" y="22860"/>
                </a:lnTo>
                <a:lnTo>
                  <a:pt x="21335" y="44196"/>
                </a:lnTo>
                <a:lnTo>
                  <a:pt x="0" y="22860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73" name="object 273"/>
          <p:cNvSpPr/>
          <p:nvPr/>
        </p:nvSpPr>
        <p:spPr>
          <a:xfrm>
            <a:off x="7417695" y="401706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44195"/>
                </a:moveTo>
                <a:lnTo>
                  <a:pt x="0" y="22859"/>
                </a:lnTo>
                <a:lnTo>
                  <a:pt x="21335" y="0"/>
                </a:lnTo>
                <a:lnTo>
                  <a:pt x="44196" y="22859"/>
                </a:lnTo>
                <a:lnTo>
                  <a:pt x="21335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74" name="object 274"/>
          <p:cNvSpPr/>
          <p:nvPr/>
        </p:nvSpPr>
        <p:spPr>
          <a:xfrm>
            <a:off x="7417694" y="401706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0"/>
                </a:moveTo>
                <a:lnTo>
                  <a:pt x="44196" y="22859"/>
                </a:lnTo>
                <a:lnTo>
                  <a:pt x="21335" y="44195"/>
                </a:lnTo>
                <a:lnTo>
                  <a:pt x="0" y="22859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75" name="object 275"/>
          <p:cNvSpPr/>
          <p:nvPr/>
        </p:nvSpPr>
        <p:spPr>
          <a:xfrm>
            <a:off x="6103447" y="5027276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20"/>
                </a:moveTo>
                <a:lnTo>
                  <a:pt x="0" y="22860"/>
                </a:lnTo>
                <a:lnTo>
                  <a:pt x="22859" y="0"/>
                </a:lnTo>
                <a:lnTo>
                  <a:pt x="45719" y="22860"/>
                </a:lnTo>
                <a:lnTo>
                  <a:pt x="22859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76" name="object 276"/>
          <p:cNvSpPr/>
          <p:nvPr/>
        </p:nvSpPr>
        <p:spPr>
          <a:xfrm>
            <a:off x="6103446" y="5027276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19" y="22860"/>
                </a:lnTo>
                <a:lnTo>
                  <a:pt x="22859" y="45720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77" name="object 277"/>
          <p:cNvSpPr/>
          <p:nvPr/>
        </p:nvSpPr>
        <p:spPr>
          <a:xfrm>
            <a:off x="6540147" y="4821364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20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78" name="object 278"/>
          <p:cNvSpPr/>
          <p:nvPr/>
        </p:nvSpPr>
        <p:spPr>
          <a:xfrm>
            <a:off x="6540147" y="4821364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20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79" name="object 279"/>
          <p:cNvSpPr/>
          <p:nvPr/>
        </p:nvSpPr>
        <p:spPr>
          <a:xfrm>
            <a:off x="6395041" y="4988582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1335"/>
                </a:lnTo>
                <a:lnTo>
                  <a:pt x="22860" y="0"/>
                </a:lnTo>
                <a:lnTo>
                  <a:pt x="45719" y="21335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80" name="object 280"/>
          <p:cNvSpPr/>
          <p:nvPr/>
        </p:nvSpPr>
        <p:spPr>
          <a:xfrm>
            <a:off x="6395041" y="4988582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19" y="21335"/>
                </a:lnTo>
                <a:lnTo>
                  <a:pt x="22860" y="44196"/>
                </a:lnTo>
                <a:lnTo>
                  <a:pt x="0" y="21335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81" name="object 281"/>
          <p:cNvSpPr/>
          <p:nvPr/>
        </p:nvSpPr>
        <p:spPr>
          <a:xfrm>
            <a:off x="6103447" y="5068736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19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82" name="object 282"/>
          <p:cNvSpPr/>
          <p:nvPr/>
        </p:nvSpPr>
        <p:spPr>
          <a:xfrm>
            <a:off x="6103446" y="5068736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19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83" name="object 283"/>
          <p:cNvSpPr/>
          <p:nvPr/>
        </p:nvSpPr>
        <p:spPr>
          <a:xfrm>
            <a:off x="6979612" y="452838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5" y="45720"/>
                </a:moveTo>
                <a:lnTo>
                  <a:pt x="0" y="22859"/>
                </a:lnTo>
                <a:lnTo>
                  <a:pt x="21335" y="0"/>
                </a:lnTo>
                <a:lnTo>
                  <a:pt x="44196" y="22859"/>
                </a:lnTo>
                <a:lnTo>
                  <a:pt x="21335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84" name="object 284"/>
          <p:cNvSpPr/>
          <p:nvPr/>
        </p:nvSpPr>
        <p:spPr>
          <a:xfrm>
            <a:off x="6979612" y="4528387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5" y="0"/>
                </a:moveTo>
                <a:lnTo>
                  <a:pt x="44196" y="22859"/>
                </a:lnTo>
                <a:lnTo>
                  <a:pt x="21335" y="45720"/>
                </a:lnTo>
                <a:lnTo>
                  <a:pt x="0" y="22859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85" name="object 285"/>
          <p:cNvSpPr/>
          <p:nvPr/>
        </p:nvSpPr>
        <p:spPr>
          <a:xfrm>
            <a:off x="6395041" y="4905664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5"/>
                </a:moveTo>
                <a:lnTo>
                  <a:pt x="0" y="21335"/>
                </a:lnTo>
                <a:lnTo>
                  <a:pt x="22860" y="0"/>
                </a:lnTo>
                <a:lnTo>
                  <a:pt x="45719" y="21335"/>
                </a:lnTo>
                <a:lnTo>
                  <a:pt x="22860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86" name="object 286"/>
          <p:cNvSpPr/>
          <p:nvPr/>
        </p:nvSpPr>
        <p:spPr>
          <a:xfrm>
            <a:off x="6395041" y="4905664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19" y="21335"/>
                </a:lnTo>
                <a:lnTo>
                  <a:pt x="22860" y="44195"/>
                </a:lnTo>
                <a:lnTo>
                  <a:pt x="0" y="21335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87" name="object 287"/>
          <p:cNvSpPr/>
          <p:nvPr/>
        </p:nvSpPr>
        <p:spPr>
          <a:xfrm>
            <a:off x="6395041" y="5114340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88" name="object 288"/>
          <p:cNvSpPr/>
          <p:nvPr/>
        </p:nvSpPr>
        <p:spPr>
          <a:xfrm>
            <a:off x="6395041" y="5114340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60"/>
                </a:lnTo>
                <a:lnTo>
                  <a:pt x="22860" y="45719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89" name="object 289"/>
          <p:cNvSpPr/>
          <p:nvPr/>
        </p:nvSpPr>
        <p:spPr>
          <a:xfrm>
            <a:off x="6688017" y="4799253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59"/>
                </a:lnTo>
                <a:lnTo>
                  <a:pt x="21336" y="0"/>
                </a:lnTo>
                <a:lnTo>
                  <a:pt x="44196" y="22859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90" name="object 290"/>
          <p:cNvSpPr/>
          <p:nvPr/>
        </p:nvSpPr>
        <p:spPr>
          <a:xfrm>
            <a:off x="6688017" y="4799253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59"/>
                </a:lnTo>
                <a:lnTo>
                  <a:pt x="21336" y="45719"/>
                </a:lnTo>
                <a:lnTo>
                  <a:pt x="0" y="22859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91" name="object 291"/>
          <p:cNvSpPr/>
          <p:nvPr/>
        </p:nvSpPr>
        <p:spPr>
          <a:xfrm>
            <a:off x="5958340" y="4974762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59"/>
                </a:lnTo>
                <a:lnTo>
                  <a:pt x="21336" y="0"/>
                </a:lnTo>
                <a:lnTo>
                  <a:pt x="44196" y="22859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92" name="object 292"/>
          <p:cNvSpPr/>
          <p:nvPr/>
        </p:nvSpPr>
        <p:spPr>
          <a:xfrm>
            <a:off x="5958340" y="4974762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59"/>
                </a:lnTo>
                <a:lnTo>
                  <a:pt x="21336" y="45719"/>
                </a:lnTo>
                <a:lnTo>
                  <a:pt x="0" y="22859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93" name="object 293"/>
          <p:cNvSpPr/>
          <p:nvPr/>
        </p:nvSpPr>
        <p:spPr>
          <a:xfrm>
            <a:off x="6395041" y="4981672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94" name="object 294"/>
          <p:cNvSpPr/>
          <p:nvPr/>
        </p:nvSpPr>
        <p:spPr>
          <a:xfrm>
            <a:off x="6395041" y="4981672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19" y="22860"/>
                </a:lnTo>
                <a:lnTo>
                  <a:pt x="22860" y="44196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95" name="object 295"/>
          <p:cNvSpPr/>
          <p:nvPr/>
        </p:nvSpPr>
        <p:spPr>
          <a:xfrm>
            <a:off x="6395041" y="4984436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96" name="object 296"/>
          <p:cNvSpPr/>
          <p:nvPr/>
        </p:nvSpPr>
        <p:spPr>
          <a:xfrm>
            <a:off x="6395041" y="4984436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97" name="object 297"/>
          <p:cNvSpPr/>
          <p:nvPr/>
        </p:nvSpPr>
        <p:spPr>
          <a:xfrm>
            <a:off x="5800797" y="4818600"/>
            <a:ext cx="60806" cy="42426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98" name="object 298"/>
          <p:cNvSpPr/>
          <p:nvPr/>
        </p:nvSpPr>
        <p:spPr>
          <a:xfrm>
            <a:off x="4635799" y="5101903"/>
            <a:ext cx="58042" cy="30679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299" name="object 299"/>
          <p:cNvSpPr/>
          <p:nvPr/>
        </p:nvSpPr>
        <p:spPr>
          <a:xfrm>
            <a:off x="5958340" y="507979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6"/>
                </a:moveTo>
                <a:lnTo>
                  <a:pt x="0" y="21335"/>
                </a:lnTo>
                <a:lnTo>
                  <a:pt x="21336" y="0"/>
                </a:lnTo>
                <a:lnTo>
                  <a:pt x="44196" y="21335"/>
                </a:lnTo>
                <a:lnTo>
                  <a:pt x="21336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00" name="object 300"/>
          <p:cNvSpPr/>
          <p:nvPr/>
        </p:nvSpPr>
        <p:spPr>
          <a:xfrm>
            <a:off x="5958340" y="507979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1335"/>
                </a:lnTo>
                <a:lnTo>
                  <a:pt x="21336" y="44196"/>
                </a:lnTo>
                <a:lnTo>
                  <a:pt x="0" y="21335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01" name="object 301"/>
          <p:cNvSpPr/>
          <p:nvPr/>
        </p:nvSpPr>
        <p:spPr>
          <a:xfrm>
            <a:off x="4778142" y="4980289"/>
            <a:ext cx="62188" cy="42426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02" name="object 302"/>
          <p:cNvSpPr/>
          <p:nvPr/>
        </p:nvSpPr>
        <p:spPr>
          <a:xfrm>
            <a:off x="5958340" y="5028659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59"/>
                </a:lnTo>
                <a:lnTo>
                  <a:pt x="21336" y="0"/>
                </a:lnTo>
                <a:lnTo>
                  <a:pt x="44196" y="22859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03" name="object 303"/>
          <p:cNvSpPr/>
          <p:nvPr/>
        </p:nvSpPr>
        <p:spPr>
          <a:xfrm>
            <a:off x="5958340" y="5028659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59"/>
                </a:lnTo>
                <a:lnTo>
                  <a:pt x="21336" y="45719"/>
                </a:lnTo>
                <a:lnTo>
                  <a:pt x="0" y="22859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04" name="object 304"/>
          <p:cNvSpPr/>
          <p:nvPr/>
        </p:nvSpPr>
        <p:spPr>
          <a:xfrm>
            <a:off x="6103447" y="4981672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5719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05" name="object 305"/>
          <p:cNvSpPr/>
          <p:nvPr/>
        </p:nvSpPr>
        <p:spPr>
          <a:xfrm>
            <a:off x="6103446" y="4981672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06" name="object 306"/>
          <p:cNvSpPr/>
          <p:nvPr/>
        </p:nvSpPr>
        <p:spPr>
          <a:xfrm>
            <a:off x="6395041" y="5018985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1335"/>
                </a:lnTo>
                <a:lnTo>
                  <a:pt x="22860" y="0"/>
                </a:lnTo>
                <a:lnTo>
                  <a:pt x="45719" y="21335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07" name="object 307"/>
          <p:cNvSpPr/>
          <p:nvPr/>
        </p:nvSpPr>
        <p:spPr>
          <a:xfrm>
            <a:off x="6395041" y="5018985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19" y="21335"/>
                </a:lnTo>
                <a:lnTo>
                  <a:pt x="22860" y="44196"/>
                </a:lnTo>
                <a:lnTo>
                  <a:pt x="0" y="21335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08" name="object 308"/>
          <p:cNvSpPr/>
          <p:nvPr/>
        </p:nvSpPr>
        <p:spPr>
          <a:xfrm>
            <a:off x="4352498" y="5317489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09" name="object 309"/>
          <p:cNvSpPr/>
          <p:nvPr/>
        </p:nvSpPr>
        <p:spPr>
          <a:xfrm>
            <a:off x="4352498" y="5317489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10" name="object 310"/>
          <p:cNvSpPr/>
          <p:nvPr/>
        </p:nvSpPr>
        <p:spPr>
          <a:xfrm>
            <a:off x="4352498" y="5404553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11" name="object 311"/>
          <p:cNvSpPr/>
          <p:nvPr/>
        </p:nvSpPr>
        <p:spPr>
          <a:xfrm>
            <a:off x="4352498" y="5404553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12" name="object 312"/>
          <p:cNvSpPr/>
          <p:nvPr/>
        </p:nvSpPr>
        <p:spPr>
          <a:xfrm>
            <a:off x="3914415" y="537553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20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13" name="object 313"/>
          <p:cNvSpPr/>
          <p:nvPr/>
        </p:nvSpPr>
        <p:spPr>
          <a:xfrm>
            <a:off x="3914414" y="537553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60"/>
                </a:lnTo>
                <a:lnTo>
                  <a:pt x="22859" y="45720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14" name="object 314"/>
          <p:cNvSpPr/>
          <p:nvPr/>
        </p:nvSpPr>
        <p:spPr>
          <a:xfrm>
            <a:off x="3914415" y="5327163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4195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15" name="object 315"/>
          <p:cNvSpPr/>
          <p:nvPr/>
        </p:nvSpPr>
        <p:spPr>
          <a:xfrm>
            <a:off x="3914414" y="5327163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16" name="object 316"/>
          <p:cNvSpPr/>
          <p:nvPr/>
        </p:nvSpPr>
        <p:spPr>
          <a:xfrm>
            <a:off x="6248553" y="495817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5720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17" name="object 317"/>
          <p:cNvSpPr/>
          <p:nvPr/>
        </p:nvSpPr>
        <p:spPr>
          <a:xfrm>
            <a:off x="6248553" y="495817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20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18" name="object 318"/>
          <p:cNvSpPr/>
          <p:nvPr/>
        </p:nvSpPr>
        <p:spPr>
          <a:xfrm>
            <a:off x="6248553" y="4967852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5"/>
                </a:moveTo>
                <a:lnTo>
                  <a:pt x="0" y="22859"/>
                </a:lnTo>
                <a:lnTo>
                  <a:pt x="22859" y="0"/>
                </a:lnTo>
                <a:lnTo>
                  <a:pt x="45720" y="22859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19" name="object 319"/>
          <p:cNvSpPr/>
          <p:nvPr/>
        </p:nvSpPr>
        <p:spPr>
          <a:xfrm>
            <a:off x="6248553" y="4967852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20" y="22859"/>
                </a:lnTo>
                <a:lnTo>
                  <a:pt x="22859" y="44195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20" name="object 320"/>
          <p:cNvSpPr/>
          <p:nvPr/>
        </p:nvSpPr>
        <p:spPr>
          <a:xfrm>
            <a:off x="6395041" y="5007929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21" name="object 321"/>
          <p:cNvSpPr/>
          <p:nvPr/>
        </p:nvSpPr>
        <p:spPr>
          <a:xfrm>
            <a:off x="6395041" y="5007929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60"/>
                </a:lnTo>
                <a:lnTo>
                  <a:pt x="22860" y="45719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22" name="object 322"/>
          <p:cNvSpPr/>
          <p:nvPr/>
        </p:nvSpPr>
        <p:spPr>
          <a:xfrm>
            <a:off x="4352498" y="533130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4195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23" name="object 323"/>
          <p:cNvSpPr/>
          <p:nvPr/>
        </p:nvSpPr>
        <p:spPr>
          <a:xfrm>
            <a:off x="4352498" y="533130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24" name="object 324"/>
          <p:cNvSpPr/>
          <p:nvPr/>
        </p:nvSpPr>
        <p:spPr>
          <a:xfrm>
            <a:off x="4352498" y="533821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20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25" name="object 325"/>
          <p:cNvSpPr/>
          <p:nvPr/>
        </p:nvSpPr>
        <p:spPr>
          <a:xfrm>
            <a:off x="4352498" y="533821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60"/>
                </a:lnTo>
                <a:lnTo>
                  <a:pt x="22859" y="45720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26" name="object 326"/>
          <p:cNvSpPr/>
          <p:nvPr/>
        </p:nvSpPr>
        <p:spPr>
          <a:xfrm>
            <a:off x="4352498" y="535203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27" name="object 327"/>
          <p:cNvSpPr/>
          <p:nvPr/>
        </p:nvSpPr>
        <p:spPr>
          <a:xfrm>
            <a:off x="4352498" y="535203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28" name="object 328"/>
          <p:cNvSpPr/>
          <p:nvPr/>
        </p:nvSpPr>
        <p:spPr>
          <a:xfrm>
            <a:off x="3914415" y="5323017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29" name="object 329"/>
          <p:cNvSpPr/>
          <p:nvPr/>
        </p:nvSpPr>
        <p:spPr>
          <a:xfrm>
            <a:off x="3914414" y="5323017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30" name="object 330"/>
          <p:cNvSpPr/>
          <p:nvPr/>
        </p:nvSpPr>
        <p:spPr>
          <a:xfrm>
            <a:off x="3914415" y="5346510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31" name="object 331"/>
          <p:cNvSpPr/>
          <p:nvPr/>
        </p:nvSpPr>
        <p:spPr>
          <a:xfrm>
            <a:off x="3914414" y="5346510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32" name="object 332"/>
          <p:cNvSpPr/>
          <p:nvPr/>
        </p:nvSpPr>
        <p:spPr>
          <a:xfrm>
            <a:off x="3767926" y="5374150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19" h="44450">
                <a:moveTo>
                  <a:pt x="22859" y="44196"/>
                </a:moveTo>
                <a:lnTo>
                  <a:pt x="0" y="22859"/>
                </a:lnTo>
                <a:lnTo>
                  <a:pt x="22859" y="0"/>
                </a:lnTo>
                <a:lnTo>
                  <a:pt x="45720" y="22859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33" name="object 333"/>
          <p:cNvSpPr/>
          <p:nvPr/>
        </p:nvSpPr>
        <p:spPr>
          <a:xfrm>
            <a:off x="3767926" y="5374150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19" h="44450">
                <a:moveTo>
                  <a:pt x="22859" y="0"/>
                </a:moveTo>
                <a:lnTo>
                  <a:pt x="45720" y="22859"/>
                </a:lnTo>
                <a:lnTo>
                  <a:pt x="22859" y="44196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34" name="object 334"/>
          <p:cNvSpPr/>
          <p:nvPr/>
        </p:nvSpPr>
        <p:spPr>
          <a:xfrm>
            <a:off x="3767926" y="533960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19" h="44450">
                <a:moveTo>
                  <a:pt x="22859" y="44196"/>
                </a:moveTo>
                <a:lnTo>
                  <a:pt x="0" y="22859"/>
                </a:lnTo>
                <a:lnTo>
                  <a:pt x="22859" y="0"/>
                </a:lnTo>
                <a:lnTo>
                  <a:pt x="45720" y="22859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35" name="object 335"/>
          <p:cNvSpPr/>
          <p:nvPr/>
        </p:nvSpPr>
        <p:spPr>
          <a:xfrm>
            <a:off x="3767926" y="533960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19" h="44450">
                <a:moveTo>
                  <a:pt x="22859" y="0"/>
                </a:moveTo>
                <a:lnTo>
                  <a:pt x="45720" y="22859"/>
                </a:lnTo>
                <a:lnTo>
                  <a:pt x="22859" y="44196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36" name="object 336"/>
          <p:cNvSpPr/>
          <p:nvPr/>
        </p:nvSpPr>
        <p:spPr>
          <a:xfrm>
            <a:off x="3767926" y="5360329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19" h="44450">
                <a:moveTo>
                  <a:pt x="22859" y="44196"/>
                </a:moveTo>
                <a:lnTo>
                  <a:pt x="0" y="21336"/>
                </a:lnTo>
                <a:lnTo>
                  <a:pt x="22859" y="0"/>
                </a:lnTo>
                <a:lnTo>
                  <a:pt x="45720" y="21336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37" name="object 337"/>
          <p:cNvSpPr/>
          <p:nvPr/>
        </p:nvSpPr>
        <p:spPr>
          <a:xfrm>
            <a:off x="3767926" y="5360329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19" h="44450">
                <a:moveTo>
                  <a:pt x="22859" y="0"/>
                </a:moveTo>
                <a:lnTo>
                  <a:pt x="45720" y="21336"/>
                </a:lnTo>
                <a:lnTo>
                  <a:pt x="22859" y="44196"/>
                </a:lnTo>
                <a:lnTo>
                  <a:pt x="0" y="21336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38" name="object 338"/>
          <p:cNvSpPr/>
          <p:nvPr/>
        </p:nvSpPr>
        <p:spPr>
          <a:xfrm>
            <a:off x="3767926" y="5376914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20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39" name="object 339"/>
          <p:cNvSpPr/>
          <p:nvPr/>
        </p:nvSpPr>
        <p:spPr>
          <a:xfrm>
            <a:off x="3767926" y="5376914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22859" y="0"/>
                </a:moveTo>
                <a:lnTo>
                  <a:pt x="45720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40" name="object 340"/>
          <p:cNvSpPr/>
          <p:nvPr/>
        </p:nvSpPr>
        <p:spPr>
          <a:xfrm>
            <a:off x="3767926" y="5352038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20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41" name="object 341"/>
          <p:cNvSpPr/>
          <p:nvPr/>
        </p:nvSpPr>
        <p:spPr>
          <a:xfrm>
            <a:off x="3767926" y="5352038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22859" y="0"/>
                </a:moveTo>
                <a:lnTo>
                  <a:pt x="45720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42" name="object 342"/>
          <p:cNvSpPr/>
          <p:nvPr/>
        </p:nvSpPr>
        <p:spPr>
          <a:xfrm>
            <a:off x="6540147" y="486420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20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43" name="object 343"/>
          <p:cNvSpPr/>
          <p:nvPr/>
        </p:nvSpPr>
        <p:spPr>
          <a:xfrm>
            <a:off x="6540147" y="486420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20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44" name="object 344"/>
          <p:cNvSpPr/>
          <p:nvPr/>
        </p:nvSpPr>
        <p:spPr>
          <a:xfrm>
            <a:off x="4352498" y="5363093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20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45" name="object 345"/>
          <p:cNvSpPr/>
          <p:nvPr/>
        </p:nvSpPr>
        <p:spPr>
          <a:xfrm>
            <a:off x="4352498" y="5363093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60"/>
                </a:lnTo>
                <a:lnTo>
                  <a:pt x="22859" y="45720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46" name="object 346"/>
          <p:cNvSpPr/>
          <p:nvPr/>
        </p:nvSpPr>
        <p:spPr>
          <a:xfrm>
            <a:off x="3914415" y="537553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20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47" name="object 347"/>
          <p:cNvSpPr/>
          <p:nvPr/>
        </p:nvSpPr>
        <p:spPr>
          <a:xfrm>
            <a:off x="3914414" y="537553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60"/>
                </a:lnTo>
                <a:lnTo>
                  <a:pt x="22859" y="45720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48" name="object 348"/>
          <p:cNvSpPr/>
          <p:nvPr/>
        </p:nvSpPr>
        <p:spPr>
          <a:xfrm>
            <a:off x="5958340" y="5018985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59"/>
                </a:lnTo>
                <a:lnTo>
                  <a:pt x="21336" y="0"/>
                </a:lnTo>
                <a:lnTo>
                  <a:pt x="44196" y="22859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49" name="object 349"/>
          <p:cNvSpPr/>
          <p:nvPr/>
        </p:nvSpPr>
        <p:spPr>
          <a:xfrm>
            <a:off x="5958340" y="5018985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59"/>
                </a:lnTo>
                <a:lnTo>
                  <a:pt x="21336" y="45719"/>
                </a:lnTo>
                <a:lnTo>
                  <a:pt x="0" y="22859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50" name="object 350"/>
          <p:cNvSpPr/>
          <p:nvPr/>
        </p:nvSpPr>
        <p:spPr>
          <a:xfrm>
            <a:off x="5958340" y="4998256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51" name="object 351"/>
          <p:cNvSpPr/>
          <p:nvPr/>
        </p:nvSpPr>
        <p:spPr>
          <a:xfrm>
            <a:off x="5958340" y="4998256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60"/>
                </a:lnTo>
                <a:lnTo>
                  <a:pt x="21336" y="45719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52" name="object 352"/>
          <p:cNvSpPr/>
          <p:nvPr/>
        </p:nvSpPr>
        <p:spPr>
          <a:xfrm>
            <a:off x="5958340" y="489599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5"/>
                </a:moveTo>
                <a:lnTo>
                  <a:pt x="0" y="21335"/>
                </a:lnTo>
                <a:lnTo>
                  <a:pt x="21336" y="0"/>
                </a:lnTo>
                <a:lnTo>
                  <a:pt x="44196" y="21335"/>
                </a:lnTo>
                <a:lnTo>
                  <a:pt x="21336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53" name="object 353"/>
          <p:cNvSpPr/>
          <p:nvPr/>
        </p:nvSpPr>
        <p:spPr>
          <a:xfrm>
            <a:off x="5958340" y="489599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1335"/>
                </a:lnTo>
                <a:lnTo>
                  <a:pt x="21336" y="44195"/>
                </a:lnTo>
                <a:lnTo>
                  <a:pt x="0" y="21335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54" name="object 354"/>
          <p:cNvSpPr/>
          <p:nvPr/>
        </p:nvSpPr>
        <p:spPr>
          <a:xfrm>
            <a:off x="5958340" y="5060444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55" name="object 355"/>
          <p:cNvSpPr/>
          <p:nvPr/>
        </p:nvSpPr>
        <p:spPr>
          <a:xfrm>
            <a:off x="5958340" y="5060444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60"/>
                </a:lnTo>
                <a:lnTo>
                  <a:pt x="21336" y="45719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56" name="object 356"/>
          <p:cNvSpPr/>
          <p:nvPr/>
        </p:nvSpPr>
        <p:spPr>
          <a:xfrm>
            <a:off x="5958340" y="4778522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6"/>
                </a:moveTo>
                <a:lnTo>
                  <a:pt x="0" y="21335"/>
                </a:lnTo>
                <a:lnTo>
                  <a:pt x="21336" y="0"/>
                </a:lnTo>
                <a:lnTo>
                  <a:pt x="44196" y="21335"/>
                </a:lnTo>
                <a:lnTo>
                  <a:pt x="21336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57" name="object 357"/>
          <p:cNvSpPr/>
          <p:nvPr/>
        </p:nvSpPr>
        <p:spPr>
          <a:xfrm>
            <a:off x="5958340" y="4778522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1335"/>
                </a:lnTo>
                <a:lnTo>
                  <a:pt x="21336" y="44196"/>
                </a:lnTo>
                <a:lnTo>
                  <a:pt x="0" y="21335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58" name="object 358"/>
          <p:cNvSpPr/>
          <p:nvPr/>
        </p:nvSpPr>
        <p:spPr>
          <a:xfrm>
            <a:off x="5958340" y="4976143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6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59" name="object 359"/>
          <p:cNvSpPr/>
          <p:nvPr/>
        </p:nvSpPr>
        <p:spPr>
          <a:xfrm>
            <a:off x="5958340" y="4976143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2860"/>
                </a:lnTo>
                <a:lnTo>
                  <a:pt x="21336" y="44196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60" name="object 360"/>
          <p:cNvSpPr/>
          <p:nvPr/>
        </p:nvSpPr>
        <p:spPr>
          <a:xfrm>
            <a:off x="6248553" y="4661056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59"/>
                </a:lnTo>
                <a:lnTo>
                  <a:pt x="22859" y="0"/>
                </a:lnTo>
                <a:lnTo>
                  <a:pt x="45720" y="22859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61" name="object 361"/>
          <p:cNvSpPr/>
          <p:nvPr/>
        </p:nvSpPr>
        <p:spPr>
          <a:xfrm>
            <a:off x="6248553" y="4661056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20" y="22859"/>
                </a:lnTo>
                <a:lnTo>
                  <a:pt x="22859" y="44196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62" name="object 362"/>
          <p:cNvSpPr/>
          <p:nvPr/>
        </p:nvSpPr>
        <p:spPr>
          <a:xfrm>
            <a:off x="6248553" y="4710807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20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63" name="object 363"/>
          <p:cNvSpPr/>
          <p:nvPr/>
        </p:nvSpPr>
        <p:spPr>
          <a:xfrm>
            <a:off x="6248553" y="4710807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20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64" name="object 364"/>
          <p:cNvSpPr/>
          <p:nvPr/>
        </p:nvSpPr>
        <p:spPr>
          <a:xfrm>
            <a:off x="5958340" y="480339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65" name="object 365"/>
          <p:cNvSpPr/>
          <p:nvPr/>
        </p:nvSpPr>
        <p:spPr>
          <a:xfrm>
            <a:off x="5958340" y="480339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60"/>
                </a:lnTo>
                <a:lnTo>
                  <a:pt x="21336" y="45719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66" name="object 366"/>
          <p:cNvSpPr/>
          <p:nvPr/>
        </p:nvSpPr>
        <p:spPr>
          <a:xfrm>
            <a:off x="6103447" y="497614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5719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67" name="object 367"/>
          <p:cNvSpPr/>
          <p:nvPr/>
        </p:nvSpPr>
        <p:spPr>
          <a:xfrm>
            <a:off x="6103446" y="497614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68" name="object 368"/>
          <p:cNvSpPr/>
          <p:nvPr/>
        </p:nvSpPr>
        <p:spPr>
          <a:xfrm>
            <a:off x="5958340" y="5007929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69" name="object 369"/>
          <p:cNvSpPr/>
          <p:nvPr/>
        </p:nvSpPr>
        <p:spPr>
          <a:xfrm>
            <a:off x="5958340" y="5007929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60"/>
                </a:lnTo>
                <a:lnTo>
                  <a:pt x="21336" y="45719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70" name="object 370"/>
          <p:cNvSpPr/>
          <p:nvPr/>
        </p:nvSpPr>
        <p:spPr>
          <a:xfrm>
            <a:off x="6248553" y="474397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5720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71" name="object 371"/>
          <p:cNvSpPr/>
          <p:nvPr/>
        </p:nvSpPr>
        <p:spPr>
          <a:xfrm>
            <a:off x="6248553" y="474397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20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72" name="object 372"/>
          <p:cNvSpPr/>
          <p:nvPr/>
        </p:nvSpPr>
        <p:spPr>
          <a:xfrm>
            <a:off x="5958340" y="5012075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5"/>
                </a:moveTo>
                <a:lnTo>
                  <a:pt x="0" y="21335"/>
                </a:lnTo>
                <a:lnTo>
                  <a:pt x="21336" y="0"/>
                </a:lnTo>
                <a:lnTo>
                  <a:pt x="44196" y="21335"/>
                </a:lnTo>
                <a:lnTo>
                  <a:pt x="21336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73" name="object 373"/>
          <p:cNvSpPr/>
          <p:nvPr/>
        </p:nvSpPr>
        <p:spPr>
          <a:xfrm>
            <a:off x="5958340" y="5012075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1335"/>
                </a:lnTo>
                <a:lnTo>
                  <a:pt x="21336" y="44195"/>
                </a:lnTo>
                <a:lnTo>
                  <a:pt x="0" y="21335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74" name="object 374"/>
          <p:cNvSpPr/>
          <p:nvPr/>
        </p:nvSpPr>
        <p:spPr>
          <a:xfrm>
            <a:off x="6103447" y="4902900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19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75" name="object 375"/>
          <p:cNvSpPr/>
          <p:nvPr/>
        </p:nvSpPr>
        <p:spPr>
          <a:xfrm>
            <a:off x="6103446" y="4902900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19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76" name="object 376"/>
          <p:cNvSpPr/>
          <p:nvPr/>
        </p:nvSpPr>
        <p:spPr>
          <a:xfrm>
            <a:off x="5958340" y="496508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59"/>
                </a:lnTo>
                <a:lnTo>
                  <a:pt x="21336" y="0"/>
                </a:lnTo>
                <a:lnTo>
                  <a:pt x="44196" y="22859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77" name="object 377"/>
          <p:cNvSpPr/>
          <p:nvPr/>
        </p:nvSpPr>
        <p:spPr>
          <a:xfrm>
            <a:off x="5958340" y="496508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59"/>
                </a:lnTo>
                <a:lnTo>
                  <a:pt x="21336" y="45719"/>
                </a:lnTo>
                <a:lnTo>
                  <a:pt x="0" y="22859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78" name="object 378"/>
          <p:cNvSpPr/>
          <p:nvPr/>
        </p:nvSpPr>
        <p:spPr>
          <a:xfrm>
            <a:off x="5366860" y="4894608"/>
            <a:ext cx="53896" cy="44913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79" name="object 379"/>
          <p:cNvSpPr/>
          <p:nvPr/>
        </p:nvSpPr>
        <p:spPr>
          <a:xfrm>
            <a:off x="6248553" y="486420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20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80" name="object 380"/>
          <p:cNvSpPr/>
          <p:nvPr/>
        </p:nvSpPr>
        <p:spPr>
          <a:xfrm>
            <a:off x="6248553" y="486420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20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81" name="object 381"/>
          <p:cNvSpPr/>
          <p:nvPr/>
        </p:nvSpPr>
        <p:spPr>
          <a:xfrm>
            <a:off x="6395041" y="4837947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82" name="object 382"/>
          <p:cNvSpPr/>
          <p:nvPr/>
        </p:nvSpPr>
        <p:spPr>
          <a:xfrm>
            <a:off x="6395041" y="4837947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60"/>
                </a:lnTo>
                <a:lnTo>
                  <a:pt x="22860" y="45719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83" name="object 383"/>
          <p:cNvSpPr/>
          <p:nvPr/>
        </p:nvSpPr>
        <p:spPr>
          <a:xfrm>
            <a:off x="6540147" y="4710807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5"/>
                </a:moveTo>
                <a:lnTo>
                  <a:pt x="0" y="21335"/>
                </a:lnTo>
                <a:lnTo>
                  <a:pt x="22860" y="0"/>
                </a:lnTo>
                <a:lnTo>
                  <a:pt x="45720" y="21335"/>
                </a:lnTo>
                <a:lnTo>
                  <a:pt x="22860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84" name="object 384"/>
          <p:cNvSpPr/>
          <p:nvPr/>
        </p:nvSpPr>
        <p:spPr>
          <a:xfrm>
            <a:off x="6540147" y="4710807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20" y="21335"/>
                </a:lnTo>
                <a:lnTo>
                  <a:pt x="22860" y="44195"/>
                </a:lnTo>
                <a:lnTo>
                  <a:pt x="0" y="21335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85" name="object 385"/>
          <p:cNvSpPr/>
          <p:nvPr/>
        </p:nvSpPr>
        <p:spPr>
          <a:xfrm>
            <a:off x="6540147" y="492777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20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86" name="object 386"/>
          <p:cNvSpPr/>
          <p:nvPr/>
        </p:nvSpPr>
        <p:spPr>
          <a:xfrm>
            <a:off x="6540147" y="492777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20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87" name="object 387"/>
          <p:cNvSpPr/>
          <p:nvPr/>
        </p:nvSpPr>
        <p:spPr>
          <a:xfrm>
            <a:off x="6540147" y="468731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1335"/>
                </a:lnTo>
                <a:lnTo>
                  <a:pt x="22860" y="0"/>
                </a:lnTo>
                <a:lnTo>
                  <a:pt x="45720" y="21335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88" name="object 388"/>
          <p:cNvSpPr/>
          <p:nvPr/>
        </p:nvSpPr>
        <p:spPr>
          <a:xfrm>
            <a:off x="6540147" y="468731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20" y="21335"/>
                </a:lnTo>
                <a:lnTo>
                  <a:pt x="22860" y="44196"/>
                </a:lnTo>
                <a:lnTo>
                  <a:pt x="0" y="21335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89" name="object 389"/>
          <p:cNvSpPr/>
          <p:nvPr/>
        </p:nvSpPr>
        <p:spPr>
          <a:xfrm>
            <a:off x="6540147" y="4829656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5"/>
                </a:moveTo>
                <a:lnTo>
                  <a:pt x="0" y="22859"/>
                </a:lnTo>
                <a:lnTo>
                  <a:pt x="22860" y="0"/>
                </a:lnTo>
                <a:lnTo>
                  <a:pt x="45720" y="22859"/>
                </a:lnTo>
                <a:lnTo>
                  <a:pt x="22860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90" name="object 390"/>
          <p:cNvSpPr/>
          <p:nvPr/>
        </p:nvSpPr>
        <p:spPr>
          <a:xfrm>
            <a:off x="6540147" y="4829656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20" y="22859"/>
                </a:lnTo>
                <a:lnTo>
                  <a:pt x="22860" y="44195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91" name="object 391"/>
          <p:cNvSpPr/>
          <p:nvPr/>
        </p:nvSpPr>
        <p:spPr>
          <a:xfrm>
            <a:off x="6540147" y="4778522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60"/>
                </a:lnTo>
                <a:lnTo>
                  <a:pt x="22860" y="0"/>
                </a:lnTo>
                <a:lnTo>
                  <a:pt x="45720" y="22860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92" name="object 392"/>
          <p:cNvSpPr/>
          <p:nvPr/>
        </p:nvSpPr>
        <p:spPr>
          <a:xfrm>
            <a:off x="6540147" y="4778522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20" y="22860"/>
                </a:lnTo>
                <a:lnTo>
                  <a:pt x="22860" y="45719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93" name="object 393"/>
          <p:cNvSpPr/>
          <p:nvPr/>
        </p:nvSpPr>
        <p:spPr>
          <a:xfrm>
            <a:off x="6540147" y="4533915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5"/>
                </a:moveTo>
                <a:lnTo>
                  <a:pt x="0" y="21336"/>
                </a:lnTo>
                <a:lnTo>
                  <a:pt x="22860" y="0"/>
                </a:lnTo>
                <a:lnTo>
                  <a:pt x="45720" y="21336"/>
                </a:lnTo>
                <a:lnTo>
                  <a:pt x="22860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94" name="object 394"/>
          <p:cNvSpPr/>
          <p:nvPr/>
        </p:nvSpPr>
        <p:spPr>
          <a:xfrm>
            <a:off x="6540147" y="4533914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20" y="21336"/>
                </a:lnTo>
                <a:lnTo>
                  <a:pt x="22860" y="44195"/>
                </a:lnTo>
                <a:lnTo>
                  <a:pt x="0" y="21336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95" name="object 395"/>
          <p:cNvSpPr/>
          <p:nvPr/>
        </p:nvSpPr>
        <p:spPr>
          <a:xfrm>
            <a:off x="6688017" y="4658292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96" name="object 396"/>
          <p:cNvSpPr/>
          <p:nvPr/>
        </p:nvSpPr>
        <p:spPr>
          <a:xfrm>
            <a:off x="6688017" y="465829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60"/>
                </a:lnTo>
                <a:lnTo>
                  <a:pt x="21336" y="45719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97" name="object 397"/>
          <p:cNvSpPr/>
          <p:nvPr/>
        </p:nvSpPr>
        <p:spPr>
          <a:xfrm>
            <a:off x="6831741" y="4543588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20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98" name="object 398"/>
          <p:cNvSpPr/>
          <p:nvPr/>
        </p:nvSpPr>
        <p:spPr>
          <a:xfrm>
            <a:off x="6831741" y="4543588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60"/>
                </a:lnTo>
                <a:lnTo>
                  <a:pt x="22860" y="45720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399" name="object 399"/>
          <p:cNvSpPr/>
          <p:nvPr/>
        </p:nvSpPr>
        <p:spPr>
          <a:xfrm>
            <a:off x="6831741" y="461130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00" name="object 400"/>
          <p:cNvSpPr/>
          <p:nvPr/>
        </p:nvSpPr>
        <p:spPr>
          <a:xfrm>
            <a:off x="6831741" y="461130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60"/>
                </a:lnTo>
                <a:lnTo>
                  <a:pt x="22860" y="45719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01" name="object 401"/>
          <p:cNvSpPr/>
          <p:nvPr/>
        </p:nvSpPr>
        <p:spPr>
          <a:xfrm>
            <a:off x="6831741" y="4708043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02" name="object 402"/>
          <p:cNvSpPr/>
          <p:nvPr/>
        </p:nvSpPr>
        <p:spPr>
          <a:xfrm>
            <a:off x="6831741" y="4708043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03" name="object 403"/>
          <p:cNvSpPr/>
          <p:nvPr/>
        </p:nvSpPr>
        <p:spPr>
          <a:xfrm>
            <a:off x="6979612" y="476884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44196"/>
                </a:moveTo>
                <a:lnTo>
                  <a:pt x="0" y="21335"/>
                </a:lnTo>
                <a:lnTo>
                  <a:pt x="21335" y="0"/>
                </a:lnTo>
                <a:lnTo>
                  <a:pt x="44196" y="21335"/>
                </a:lnTo>
                <a:lnTo>
                  <a:pt x="21335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04" name="object 404"/>
          <p:cNvSpPr/>
          <p:nvPr/>
        </p:nvSpPr>
        <p:spPr>
          <a:xfrm>
            <a:off x="6979612" y="476884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0"/>
                </a:moveTo>
                <a:lnTo>
                  <a:pt x="44196" y="21335"/>
                </a:lnTo>
                <a:lnTo>
                  <a:pt x="21335" y="44196"/>
                </a:lnTo>
                <a:lnTo>
                  <a:pt x="0" y="21335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05" name="object 405"/>
          <p:cNvSpPr/>
          <p:nvPr/>
        </p:nvSpPr>
        <p:spPr>
          <a:xfrm>
            <a:off x="6979612" y="4379134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44196"/>
                </a:moveTo>
                <a:lnTo>
                  <a:pt x="0" y="22859"/>
                </a:lnTo>
                <a:lnTo>
                  <a:pt x="21335" y="0"/>
                </a:lnTo>
                <a:lnTo>
                  <a:pt x="44196" y="22859"/>
                </a:lnTo>
                <a:lnTo>
                  <a:pt x="21335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06" name="object 406"/>
          <p:cNvSpPr/>
          <p:nvPr/>
        </p:nvSpPr>
        <p:spPr>
          <a:xfrm>
            <a:off x="6979612" y="4379134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0"/>
                </a:moveTo>
                <a:lnTo>
                  <a:pt x="44196" y="22859"/>
                </a:lnTo>
                <a:lnTo>
                  <a:pt x="21335" y="44196"/>
                </a:lnTo>
                <a:lnTo>
                  <a:pt x="0" y="22859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07" name="object 407"/>
          <p:cNvSpPr/>
          <p:nvPr/>
        </p:nvSpPr>
        <p:spPr>
          <a:xfrm>
            <a:off x="7562802" y="431832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44196"/>
                </a:moveTo>
                <a:lnTo>
                  <a:pt x="0" y="21336"/>
                </a:lnTo>
                <a:lnTo>
                  <a:pt x="21335" y="0"/>
                </a:lnTo>
                <a:lnTo>
                  <a:pt x="44196" y="21336"/>
                </a:lnTo>
                <a:lnTo>
                  <a:pt x="21335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08" name="object 408"/>
          <p:cNvSpPr/>
          <p:nvPr/>
        </p:nvSpPr>
        <p:spPr>
          <a:xfrm>
            <a:off x="7562802" y="431832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0"/>
                </a:moveTo>
                <a:lnTo>
                  <a:pt x="44196" y="21336"/>
                </a:lnTo>
                <a:lnTo>
                  <a:pt x="21335" y="44196"/>
                </a:lnTo>
                <a:lnTo>
                  <a:pt x="0" y="21336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09" name="object 409"/>
          <p:cNvSpPr/>
          <p:nvPr/>
        </p:nvSpPr>
        <p:spPr>
          <a:xfrm>
            <a:off x="7709290" y="4109652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5" y="45719"/>
                </a:moveTo>
                <a:lnTo>
                  <a:pt x="0" y="22859"/>
                </a:lnTo>
                <a:lnTo>
                  <a:pt x="21335" y="0"/>
                </a:lnTo>
                <a:lnTo>
                  <a:pt x="44195" y="22859"/>
                </a:lnTo>
                <a:lnTo>
                  <a:pt x="21335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10" name="object 410"/>
          <p:cNvSpPr/>
          <p:nvPr/>
        </p:nvSpPr>
        <p:spPr>
          <a:xfrm>
            <a:off x="7709290" y="4109652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5" y="0"/>
                </a:moveTo>
                <a:lnTo>
                  <a:pt x="44195" y="22859"/>
                </a:lnTo>
                <a:lnTo>
                  <a:pt x="21335" y="45719"/>
                </a:lnTo>
                <a:lnTo>
                  <a:pt x="0" y="22859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11" name="object 411"/>
          <p:cNvSpPr/>
          <p:nvPr/>
        </p:nvSpPr>
        <p:spPr>
          <a:xfrm>
            <a:off x="7709290" y="400324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44195"/>
                </a:moveTo>
                <a:lnTo>
                  <a:pt x="0" y="21335"/>
                </a:lnTo>
                <a:lnTo>
                  <a:pt x="21335" y="0"/>
                </a:lnTo>
                <a:lnTo>
                  <a:pt x="44195" y="21335"/>
                </a:lnTo>
                <a:lnTo>
                  <a:pt x="21335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12" name="object 412"/>
          <p:cNvSpPr/>
          <p:nvPr/>
        </p:nvSpPr>
        <p:spPr>
          <a:xfrm>
            <a:off x="7709290" y="400324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0"/>
                </a:moveTo>
                <a:lnTo>
                  <a:pt x="44195" y="21335"/>
                </a:lnTo>
                <a:lnTo>
                  <a:pt x="21335" y="44195"/>
                </a:lnTo>
                <a:lnTo>
                  <a:pt x="0" y="21335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13" name="object 413"/>
          <p:cNvSpPr/>
          <p:nvPr/>
        </p:nvSpPr>
        <p:spPr>
          <a:xfrm>
            <a:off x="5958340" y="479096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6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14" name="object 414"/>
          <p:cNvSpPr/>
          <p:nvPr/>
        </p:nvSpPr>
        <p:spPr>
          <a:xfrm>
            <a:off x="5958340" y="479096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2860"/>
                </a:lnTo>
                <a:lnTo>
                  <a:pt x="21336" y="44196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15" name="object 415"/>
          <p:cNvSpPr/>
          <p:nvPr/>
        </p:nvSpPr>
        <p:spPr>
          <a:xfrm>
            <a:off x="6103447" y="5175147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19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16" name="object 416"/>
          <p:cNvSpPr/>
          <p:nvPr/>
        </p:nvSpPr>
        <p:spPr>
          <a:xfrm>
            <a:off x="6103446" y="5175147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19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17" name="object 417"/>
          <p:cNvSpPr/>
          <p:nvPr/>
        </p:nvSpPr>
        <p:spPr>
          <a:xfrm>
            <a:off x="6103447" y="511572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5"/>
                </a:moveTo>
                <a:lnTo>
                  <a:pt x="0" y="22859"/>
                </a:lnTo>
                <a:lnTo>
                  <a:pt x="22859" y="0"/>
                </a:lnTo>
                <a:lnTo>
                  <a:pt x="45719" y="22859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18" name="object 418"/>
          <p:cNvSpPr/>
          <p:nvPr/>
        </p:nvSpPr>
        <p:spPr>
          <a:xfrm>
            <a:off x="6103446" y="511572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2859"/>
                </a:lnTo>
                <a:lnTo>
                  <a:pt x="22859" y="44195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19" name="object 419"/>
          <p:cNvSpPr/>
          <p:nvPr/>
        </p:nvSpPr>
        <p:spPr>
          <a:xfrm>
            <a:off x="7124719" y="422850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6"/>
                </a:moveTo>
                <a:lnTo>
                  <a:pt x="0" y="21336"/>
                </a:lnTo>
                <a:lnTo>
                  <a:pt x="22859" y="0"/>
                </a:lnTo>
                <a:lnTo>
                  <a:pt x="44195" y="21336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20" name="object 420"/>
          <p:cNvSpPr/>
          <p:nvPr/>
        </p:nvSpPr>
        <p:spPr>
          <a:xfrm>
            <a:off x="7124719" y="422850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1336"/>
                </a:lnTo>
                <a:lnTo>
                  <a:pt x="22859" y="44196"/>
                </a:lnTo>
                <a:lnTo>
                  <a:pt x="0" y="21336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21" name="object 421"/>
          <p:cNvSpPr/>
          <p:nvPr/>
        </p:nvSpPr>
        <p:spPr>
          <a:xfrm>
            <a:off x="7124719" y="4492456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6"/>
                </a:moveTo>
                <a:lnTo>
                  <a:pt x="0" y="21336"/>
                </a:lnTo>
                <a:lnTo>
                  <a:pt x="22859" y="0"/>
                </a:lnTo>
                <a:lnTo>
                  <a:pt x="44195" y="21336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22" name="object 422"/>
          <p:cNvSpPr/>
          <p:nvPr/>
        </p:nvSpPr>
        <p:spPr>
          <a:xfrm>
            <a:off x="7124719" y="4492456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1336"/>
                </a:lnTo>
                <a:lnTo>
                  <a:pt x="22859" y="44196"/>
                </a:lnTo>
                <a:lnTo>
                  <a:pt x="0" y="21336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23" name="object 423"/>
          <p:cNvSpPr/>
          <p:nvPr/>
        </p:nvSpPr>
        <p:spPr>
          <a:xfrm>
            <a:off x="6248553" y="4854530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1336"/>
                </a:lnTo>
                <a:lnTo>
                  <a:pt x="22859" y="0"/>
                </a:lnTo>
                <a:lnTo>
                  <a:pt x="45720" y="21336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24" name="object 424"/>
          <p:cNvSpPr/>
          <p:nvPr/>
        </p:nvSpPr>
        <p:spPr>
          <a:xfrm>
            <a:off x="6248553" y="4854530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20" y="21336"/>
                </a:lnTo>
                <a:lnTo>
                  <a:pt x="22859" y="44196"/>
                </a:lnTo>
                <a:lnTo>
                  <a:pt x="0" y="21336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25" name="object 425"/>
          <p:cNvSpPr/>
          <p:nvPr/>
        </p:nvSpPr>
        <p:spPr>
          <a:xfrm>
            <a:off x="7124719" y="4167695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26" name="object 426"/>
          <p:cNvSpPr/>
          <p:nvPr/>
        </p:nvSpPr>
        <p:spPr>
          <a:xfrm>
            <a:off x="7124719" y="4167695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27" name="object 427"/>
          <p:cNvSpPr/>
          <p:nvPr/>
        </p:nvSpPr>
        <p:spPr>
          <a:xfrm>
            <a:off x="6248553" y="485591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59"/>
                </a:lnTo>
                <a:lnTo>
                  <a:pt x="22859" y="0"/>
                </a:lnTo>
                <a:lnTo>
                  <a:pt x="45720" y="22859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28" name="object 428"/>
          <p:cNvSpPr/>
          <p:nvPr/>
        </p:nvSpPr>
        <p:spPr>
          <a:xfrm>
            <a:off x="6248553" y="485591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20" y="22859"/>
                </a:lnTo>
                <a:lnTo>
                  <a:pt x="22859" y="44196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29" name="object 429"/>
          <p:cNvSpPr/>
          <p:nvPr/>
        </p:nvSpPr>
        <p:spPr>
          <a:xfrm>
            <a:off x="5958340" y="4992727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6"/>
                </a:moveTo>
                <a:lnTo>
                  <a:pt x="0" y="21336"/>
                </a:lnTo>
                <a:lnTo>
                  <a:pt x="21336" y="0"/>
                </a:lnTo>
                <a:lnTo>
                  <a:pt x="44196" y="21336"/>
                </a:lnTo>
                <a:lnTo>
                  <a:pt x="21336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30" name="object 430"/>
          <p:cNvSpPr/>
          <p:nvPr/>
        </p:nvSpPr>
        <p:spPr>
          <a:xfrm>
            <a:off x="5958340" y="4992727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1336"/>
                </a:lnTo>
                <a:lnTo>
                  <a:pt x="21336" y="44196"/>
                </a:lnTo>
                <a:lnTo>
                  <a:pt x="0" y="21336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31" name="object 431"/>
          <p:cNvSpPr/>
          <p:nvPr/>
        </p:nvSpPr>
        <p:spPr>
          <a:xfrm>
            <a:off x="6831741" y="4228501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20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32" name="object 432"/>
          <p:cNvSpPr/>
          <p:nvPr/>
        </p:nvSpPr>
        <p:spPr>
          <a:xfrm>
            <a:off x="6831741" y="4228501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59"/>
                </a:lnTo>
                <a:lnTo>
                  <a:pt x="22860" y="45720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33" name="object 433"/>
          <p:cNvSpPr/>
          <p:nvPr/>
        </p:nvSpPr>
        <p:spPr>
          <a:xfrm>
            <a:off x="6688017" y="4601632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34" name="object 434"/>
          <p:cNvSpPr/>
          <p:nvPr/>
        </p:nvSpPr>
        <p:spPr>
          <a:xfrm>
            <a:off x="6688017" y="4601632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60"/>
                </a:lnTo>
                <a:lnTo>
                  <a:pt x="21336" y="45719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35" name="object 435"/>
          <p:cNvSpPr/>
          <p:nvPr/>
        </p:nvSpPr>
        <p:spPr>
          <a:xfrm>
            <a:off x="6979612" y="4325239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5" y="45719"/>
                </a:moveTo>
                <a:lnTo>
                  <a:pt x="0" y="22859"/>
                </a:lnTo>
                <a:lnTo>
                  <a:pt x="21335" y="0"/>
                </a:lnTo>
                <a:lnTo>
                  <a:pt x="44196" y="22859"/>
                </a:lnTo>
                <a:lnTo>
                  <a:pt x="21335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36" name="object 436"/>
          <p:cNvSpPr/>
          <p:nvPr/>
        </p:nvSpPr>
        <p:spPr>
          <a:xfrm>
            <a:off x="6979612" y="4325239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5" y="0"/>
                </a:moveTo>
                <a:lnTo>
                  <a:pt x="44196" y="22859"/>
                </a:lnTo>
                <a:lnTo>
                  <a:pt x="21335" y="45719"/>
                </a:lnTo>
                <a:lnTo>
                  <a:pt x="0" y="22859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37" name="object 437"/>
          <p:cNvSpPr/>
          <p:nvPr/>
        </p:nvSpPr>
        <p:spPr>
          <a:xfrm>
            <a:off x="7709290" y="3577596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44195"/>
                </a:moveTo>
                <a:lnTo>
                  <a:pt x="0" y="22859"/>
                </a:lnTo>
                <a:lnTo>
                  <a:pt x="21335" y="0"/>
                </a:lnTo>
                <a:lnTo>
                  <a:pt x="44195" y="22859"/>
                </a:lnTo>
                <a:lnTo>
                  <a:pt x="21335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38" name="object 438"/>
          <p:cNvSpPr/>
          <p:nvPr/>
        </p:nvSpPr>
        <p:spPr>
          <a:xfrm>
            <a:off x="7709290" y="3577596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0"/>
                </a:moveTo>
                <a:lnTo>
                  <a:pt x="44195" y="22859"/>
                </a:lnTo>
                <a:lnTo>
                  <a:pt x="21335" y="44195"/>
                </a:lnTo>
                <a:lnTo>
                  <a:pt x="0" y="22859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39" name="object 439"/>
          <p:cNvSpPr/>
          <p:nvPr/>
        </p:nvSpPr>
        <p:spPr>
          <a:xfrm>
            <a:off x="7562802" y="4250612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44196"/>
                </a:moveTo>
                <a:lnTo>
                  <a:pt x="0" y="22860"/>
                </a:lnTo>
                <a:lnTo>
                  <a:pt x="21335" y="0"/>
                </a:lnTo>
                <a:lnTo>
                  <a:pt x="44196" y="22860"/>
                </a:lnTo>
                <a:lnTo>
                  <a:pt x="21335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40" name="object 440"/>
          <p:cNvSpPr/>
          <p:nvPr/>
        </p:nvSpPr>
        <p:spPr>
          <a:xfrm>
            <a:off x="7562802" y="4250612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0"/>
                </a:moveTo>
                <a:lnTo>
                  <a:pt x="44196" y="22860"/>
                </a:lnTo>
                <a:lnTo>
                  <a:pt x="21335" y="44196"/>
                </a:lnTo>
                <a:lnTo>
                  <a:pt x="0" y="22860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41" name="object 441"/>
          <p:cNvSpPr/>
          <p:nvPr/>
        </p:nvSpPr>
        <p:spPr>
          <a:xfrm>
            <a:off x="8000884" y="3377210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20"/>
                </a:moveTo>
                <a:lnTo>
                  <a:pt x="0" y="22859"/>
                </a:lnTo>
                <a:lnTo>
                  <a:pt x="21336" y="0"/>
                </a:lnTo>
                <a:lnTo>
                  <a:pt x="44196" y="22859"/>
                </a:lnTo>
                <a:lnTo>
                  <a:pt x="21336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42" name="object 442"/>
          <p:cNvSpPr/>
          <p:nvPr/>
        </p:nvSpPr>
        <p:spPr>
          <a:xfrm>
            <a:off x="8000884" y="3377210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59"/>
                </a:lnTo>
                <a:lnTo>
                  <a:pt x="21336" y="45720"/>
                </a:lnTo>
                <a:lnTo>
                  <a:pt x="0" y="22859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43" name="object 443"/>
          <p:cNvSpPr/>
          <p:nvPr/>
        </p:nvSpPr>
        <p:spPr>
          <a:xfrm>
            <a:off x="7709290" y="3558247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44196"/>
                </a:moveTo>
                <a:lnTo>
                  <a:pt x="0" y="22860"/>
                </a:lnTo>
                <a:lnTo>
                  <a:pt x="21335" y="0"/>
                </a:lnTo>
                <a:lnTo>
                  <a:pt x="44195" y="22860"/>
                </a:lnTo>
                <a:lnTo>
                  <a:pt x="21335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44" name="object 444"/>
          <p:cNvSpPr/>
          <p:nvPr/>
        </p:nvSpPr>
        <p:spPr>
          <a:xfrm>
            <a:off x="7709290" y="3558247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0"/>
                </a:moveTo>
                <a:lnTo>
                  <a:pt x="44195" y="22860"/>
                </a:lnTo>
                <a:lnTo>
                  <a:pt x="21335" y="44196"/>
                </a:lnTo>
                <a:lnTo>
                  <a:pt x="0" y="22860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45" name="object 445"/>
          <p:cNvSpPr/>
          <p:nvPr/>
        </p:nvSpPr>
        <p:spPr>
          <a:xfrm>
            <a:off x="6979612" y="4386045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44195"/>
                </a:moveTo>
                <a:lnTo>
                  <a:pt x="0" y="21335"/>
                </a:lnTo>
                <a:lnTo>
                  <a:pt x="21335" y="0"/>
                </a:lnTo>
                <a:lnTo>
                  <a:pt x="44196" y="21335"/>
                </a:lnTo>
                <a:lnTo>
                  <a:pt x="21335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46" name="object 446"/>
          <p:cNvSpPr/>
          <p:nvPr/>
        </p:nvSpPr>
        <p:spPr>
          <a:xfrm>
            <a:off x="6979612" y="4386045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0"/>
                </a:moveTo>
                <a:lnTo>
                  <a:pt x="44196" y="21335"/>
                </a:lnTo>
                <a:lnTo>
                  <a:pt x="21335" y="44195"/>
                </a:lnTo>
                <a:lnTo>
                  <a:pt x="0" y="21335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47" name="object 447"/>
          <p:cNvSpPr/>
          <p:nvPr/>
        </p:nvSpPr>
        <p:spPr>
          <a:xfrm>
            <a:off x="6540147" y="4679022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20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48" name="object 448"/>
          <p:cNvSpPr/>
          <p:nvPr/>
        </p:nvSpPr>
        <p:spPr>
          <a:xfrm>
            <a:off x="6540147" y="4679022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20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49" name="object 449"/>
          <p:cNvSpPr/>
          <p:nvPr/>
        </p:nvSpPr>
        <p:spPr>
          <a:xfrm>
            <a:off x="7124719" y="4567083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50" name="object 450"/>
          <p:cNvSpPr/>
          <p:nvPr/>
        </p:nvSpPr>
        <p:spPr>
          <a:xfrm>
            <a:off x="7124719" y="4567083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51" name="object 451"/>
          <p:cNvSpPr/>
          <p:nvPr/>
        </p:nvSpPr>
        <p:spPr>
          <a:xfrm>
            <a:off x="6979612" y="4412302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5" y="45720"/>
                </a:moveTo>
                <a:lnTo>
                  <a:pt x="0" y="22859"/>
                </a:lnTo>
                <a:lnTo>
                  <a:pt x="21335" y="0"/>
                </a:lnTo>
                <a:lnTo>
                  <a:pt x="44196" y="22859"/>
                </a:lnTo>
                <a:lnTo>
                  <a:pt x="21335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52" name="object 452"/>
          <p:cNvSpPr/>
          <p:nvPr/>
        </p:nvSpPr>
        <p:spPr>
          <a:xfrm>
            <a:off x="6979612" y="4412302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5" y="0"/>
                </a:moveTo>
                <a:lnTo>
                  <a:pt x="44196" y="22859"/>
                </a:lnTo>
                <a:lnTo>
                  <a:pt x="21335" y="45720"/>
                </a:lnTo>
                <a:lnTo>
                  <a:pt x="0" y="22859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53" name="object 453"/>
          <p:cNvSpPr/>
          <p:nvPr/>
        </p:nvSpPr>
        <p:spPr>
          <a:xfrm>
            <a:off x="6395041" y="4850385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1335"/>
                </a:lnTo>
                <a:lnTo>
                  <a:pt x="22860" y="0"/>
                </a:lnTo>
                <a:lnTo>
                  <a:pt x="45719" y="21335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54" name="object 454"/>
          <p:cNvSpPr/>
          <p:nvPr/>
        </p:nvSpPr>
        <p:spPr>
          <a:xfrm>
            <a:off x="6395041" y="4850385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19" y="21335"/>
                </a:lnTo>
                <a:lnTo>
                  <a:pt x="22860" y="44196"/>
                </a:lnTo>
                <a:lnTo>
                  <a:pt x="0" y="21335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55" name="object 455"/>
          <p:cNvSpPr/>
          <p:nvPr/>
        </p:nvSpPr>
        <p:spPr>
          <a:xfrm>
            <a:off x="5958340" y="489599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5"/>
                </a:moveTo>
                <a:lnTo>
                  <a:pt x="0" y="21335"/>
                </a:lnTo>
                <a:lnTo>
                  <a:pt x="21336" y="0"/>
                </a:lnTo>
                <a:lnTo>
                  <a:pt x="44196" y="21335"/>
                </a:lnTo>
                <a:lnTo>
                  <a:pt x="21336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56" name="object 456"/>
          <p:cNvSpPr/>
          <p:nvPr/>
        </p:nvSpPr>
        <p:spPr>
          <a:xfrm>
            <a:off x="5958340" y="489599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1335"/>
                </a:lnTo>
                <a:lnTo>
                  <a:pt x="21336" y="44195"/>
                </a:lnTo>
                <a:lnTo>
                  <a:pt x="0" y="21335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57" name="object 457"/>
          <p:cNvSpPr/>
          <p:nvPr/>
        </p:nvSpPr>
        <p:spPr>
          <a:xfrm>
            <a:off x="6688017" y="4727390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58" name="object 458"/>
          <p:cNvSpPr/>
          <p:nvPr/>
        </p:nvSpPr>
        <p:spPr>
          <a:xfrm>
            <a:off x="6688017" y="4727390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60"/>
                </a:lnTo>
                <a:lnTo>
                  <a:pt x="21336" y="45719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59" name="object 459"/>
          <p:cNvSpPr/>
          <p:nvPr/>
        </p:nvSpPr>
        <p:spPr>
          <a:xfrm>
            <a:off x="7854396" y="267655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19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60" name="object 460"/>
          <p:cNvSpPr/>
          <p:nvPr/>
        </p:nvSpPr>
        <p:spPr>
          <a:xfrm>
            <a:off x="7854396" y="267655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22859" y="0"/>
                </a:moveTo>
                <a:lnTo>
                  <a:pt x="45719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61" name="object 461"/>
          <p:cNvSpPr/>
          <p:nvPr/>
        </p:nvSpPr>
        <p:spPr>
          <a:xfrm>
            <a:off x="7854396" y="283686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59"/>
                </a:lnTo>
                <a:lnTo>
                  <a:pt x="22859" y="0"/>
                </a:lnTo>
                <a:lnTo>
                  <a:pt x="45719" y="22859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62" name="object 462"/>
          <p:cNvSpPr/>
          <p:nvPr/>
        </p:nvSpPr>
        <p:spPr>
          <a:xfrm>
            <a:off x="7854396" y="2836862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2859"/>
                </a:lnTo>
                <a:lnTo>
                  <a:pt x="22859" y="44196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63" name="object 463"/>
          <p:cNvSpPr/>
          <p:nvPr/>
        </p:nvSpPr>
        <p:spPr>
          <a:xfrm>
            <a:off x="7854396" y="267655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19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64" name="object 464"/>
          <p:cNvSpPr/>
          <p:nvPr/>
        </p:nvSpPr>
        <p:spPr>
          <a:xfrm>
            <a:off x="7854396" y="267655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22859" y="0"/>
                </a:moveTo>
                <a:lnTo>
                  <a:pt x="45719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65" name="object 465"/>
          <p:cNvSpPr/>
          <p:nvPr/>
        </p:nvSpPr>
        <p:spPr>
          <a:xfrm>
            <a:off x="7271206" y="4294835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5" y="45720"/>
                </a:moveTo>
                <a:lnTo>
                  <a:pt x="0" y="22860"/>
                </a:lnTo>
                <a:lnTo>
                  <a:pt x="21335" y="0"/>
                </a:lnTo>
                <a:lnTo>
                  <a:pt x="44196" y="22860"/>
                </a:lnTo>
                <a:lnTo>
                  <a:pt x="21335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66" name="object 466"/>
          <p:cNvSpPr/>
          <p:nvPr/>
        </p:nvSpPr>
        <p:spPr>
          <a:xfrm>
            <a:off x="7271206" y="4294835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5" y="0"/>
                </a:moveTo>
                <a:lnTo>
                  <a:pt x="44196" y="22860"/>
                </a:lnTo>
                <a:lnTo>
                  <a:pt x="21335" y="45720"/>
                </a:lnTo>
                <a:lnTo>
                  <a:pt x="0" y="22860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67" name="object 467"/>
          <p:cNvSpPr/>
          <p:nvPr/>
        </p:nvSpPr>
        <p:spPr>
          <a:xfrm>
            <a:off x="6540147" y="4663820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20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68" name="object 468"/>
          <p:cNvSpPr/>
          <p:nvPr/>
        </p:nvSpPr>
        <p:spPr>
          <a:xfrm>
            <a:off x="6540147" y="4663820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20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69" name="object 469"/>
          <p:cNvSpPr/>
          <p:nvPr/>
        </p:nvSpPr>
        <p:spPr>
          <a:xfrm>
            <a:off x="3914415" y="5343747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70" name="object 470"/>
          <p:cNvSpPr/>
          <p:nvPr/>
        </p:nvSpPr>
        <p:spPr>
          <a:xfrm>
            <a:off x="3914414" y="5343747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71" name="object 471"/>
          <p:cNvSpPr/>
          <p:nvPr/>
        </p:nvSpPr>
        <p:spPr>
          <a:xfrm>
            <a:off x="3914415" y="531058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5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72" name="object 472"/>
          <p:cNvSpPr/>
          <p:nvPr/>
        </p:nvSpPr>
        <p:spPr>
          <a:xfrm>
            <a:off x="3914414" y="531058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2859"/>
                </a:lnTo>
                <a:lnTo>
                  <a:pt x="22859" y="44195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73" name="object 473"/>
          <p:cNvSpPr/>
          <p:nvPr/>
        </p:nvSpPr>
        <p:spPr>
          <a:xfrm>
            <a:off x="3914415" y="533269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74" name="object 474"/>
          <p:cNvSpPr/>
          <p:nvPr/>
        </p:nvSpPr>
        <p:spPr>
          <a:xfrm>
            <a:off x="3914414" y="533269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75" name="object 475"/>
          <p:cNvSpPr/>
          <p:nvPr/>
        </p:nvSpPr>
        <p:spPr>
          <a:xfrm>
            <a:off x="3914415" y="531058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5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76" name="object 476"/>
          <p:cNvSpPr/>
          <p:nvPr/>
        </p:nvSpPr>
        <p:spPr>
          <a:xfrm>
            <a:off x="3914414" y="531058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2859"/>
                </a:lnTo>
                <a:lnTo>
                  <a:pt x="22859" y="44195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77" name="object 477"/>
          <p:cNvSpPr/>
          <p:nvPr/>
        </p:nvSpPr>
        <p:spPr>
          <a:xfrm>
            <a:off x="3914415" y="531058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5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78" name="object 478"/>
          <p:cNvSpPr/>
          <p:nvPr/>
        </p:nvSpPr>
        <p:spPr>
          <a:xfrm>
            <a:off x="3914414" y="531058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2859"/>
                </a:lnTo>
                <a:lnTo>
                  <a:pt x="22859" y="44195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79" name="object 479"/>
          <p:cNvSpPr/>
          <p:nvPr/>
        </p:nvSpPr>
        <p:spPr>
          <a:xfrm>
            <a:off x="5958340" y="4930539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59"/>
                </a:lnTo>
                <a:lnTo>
                  <a:pt x="21336" y="0"/>
                </a:lnTo>
                <a:lnTo>
                  <a:pt x="44196" y="22859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80" name="object 480"/>
          <p:cNvSpPr/>
          <p:nvPr/>
        </p:nvSpPr>
        <p:spPr>
          <a:xfrm>
            <a:off x="5958340" y="4930539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59"/>
                </a:lnTo>
                <a:lnTo>
                  <a:pt x="21336" y="45719"/>
                </a:lnTo>
                <a:lnTo>
                  <a:pt x="0" y="22859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81" name="object 481"/>
          <p:cNvSpPr/>
          <p:nvPr/>
        </p:nvSpPr>
        <p:spPr>
          <a:xfrm>
            <a:off x="5958340" y="4966469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6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82" name="object 482"/>
          <p:cNvSpPr/>
          <p:nvPr/>
        </p:nvSpPr>
        <p:spPr>
          <a:xfrm>
            <a:off x="5958340" y="4966469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2860"/>
                </a:lnTo>
                <a:lnTo>
                  <a:pt x="21336" y="44196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83" name="object 483"/>
          <p:cNvSpPr/>
          <p:nvPr/>
        </p:nvSpPr>
        <p:spPr>
          <a:xfrm>
            <a:off x="5958340" y="4998256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84" name="object 484"/>
          <p:cNvSpPr/>
          <p:nvPr/>
        </p:nvSpPr>
        <p:spPr>
          <a:xfrm>
            <a:off x="5958340" y="4998256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60"/>
                </a:lnTo>
                <a:lnTo>
                  <a:pt x="21336" y="45719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85" name="object 485"/>
          <p:cNvSpPr/>
          <p:nvPr/>
        </p:nvSpPr>
        <p:spPr>
          <a:xfrm>
            <a:off x="7271206" y="315747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5" y="45720"/>
                </a:moveTo>
                <a:lnTo>
                  <a:pt x="0" y="22859"/>
                </a:lnTo>
                <a:lnTo>
                  <a:pt x="21335" y="0"/>
                </a:lnTo>
                <a:lnTo>
                  <a:pt x="44196" y="22859"/>
                </a:lnTo>
                <a:lnTo>
                  <a:pt x="21335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86" name="object 486"/>
          <p:cNvSpPr/>
          <p:nvPr/>
        </p:nvSpPr>
        <p:spPr>
          <a:xfrm>
            <a:off x="7271206" y="315747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5" y="0"/>
                </a:moveTo>
                <a:lnTo>
                  <a:pt x="44196" y="22859"/>
                </a:lnTo>
                <a:lnTo>
                  <a:pt x="21335" y="45720"/>
                </a:lnTo>
                <a:lnTo>
                  <a:pt x="0" y="22859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87" name="object 487"/>
          <p:cNvSpPr/>
          <p:nvPr/>
        </p:nvSpPr>
        <p:spPr>
          <a:xfrm>
            <a:off x="6103447" y="481998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5719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88" name="object 488"/>
          <p:cNvSpPr/>
          <p:nvPr/>
        </p:nvSpPr>
        <p:spPr>
          <a:xfrm>
            <a:off x="6103446" y="481998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89" name="object 489"/>
          <p:cNvSpPr/>
          <p:nvPr/>
        </p:nvSpPr>
        <p:spPr>
          <a:xfrm>
            <a:off x="6103447" y="4902900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19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90" name="object 490"/>
          <p:cNvSpPr/>
          <p:nvPr/>
        </p:nvSpPr>
        <p:spPr>
          <a:xfrm>
            <a:off x="6103446" y="4902900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19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91" name="object 491"/>
          <p:cNvSpPr/>
          <p:nvPr/>
        </p:nvSpPr>
        <p:spPr>
          <a:xfrm>
            <a:off x="6103447" y="4919484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5719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92" name="object 492"/>
          <p:cNvSpPr/>
          <p:nvPr/>
        </p:nvSpPr>
        <p:spPr>
          <a:xfrm>
            <a:off x="6103446" y="4919484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93" name="object 493"/>
          <p:cNvSpPr/>
          <p:nvPr/>
        </p:nvSpPr>
        <p:spPr>
          <a:xfrm>
            <a:off x="6979612" y="447449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44195"/>
                </a:moveTo>
                <a:lnTo>
                  <a:pt x="0" y="22859"/>
                </a:lnTo>
                <a:lnTo>
                  <a:pt x="21335" y="0"/>
                </a:lnTo>
                <a:lnTo>
                  <a:pt x="44196" y="22859"/>
                </a:lnTo>
                <a:lnTo>
                  <a:pt x="21335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94" name="object 494"/>
          <p:cNvSpPr/>
          <p:nvPr/>
        </p:nvSpPr>
        <p:spPr>
          <a:xfrm>
            <a:off x="6979612" y="447449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0"/>
                </a:moveTo>
                <a:lnTo>
                  <a:pt x="44196" y="22859"/>
                </a:lnTo>
                <a:lnTo>
                  <a:pt x="21335" y="44195"/>
                </a:lnTo>
                <a:lnTo>
                  <a:pt x="0" y="22859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95" name="object 495"/>
          <p:cNvSpPr/>
          <p:nvPr/>
        </p:nvSpPr>
        <p:spPr>
          <a:xfrm>
            <a:off x="5958340" y="5039714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6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96" name="object 496"/>
          <p:cNvSpPr/>
          <p:nvPr/>
        </p:nvSpPr>
        <p:spPr>
          <a:xfrm>
            <a:off x="5958340" y="5039714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2860"/>
                </a:lnTo>
                <a:lnTo>
                  <a:pt x="21336" y="44196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97" name="object 497"/>
          <p:cNvSpPr/>
          <p:nvPr/>
        </p:nvSpPr>
        <p:spPr>
          <a:xfrm>
            <a:off x="5958340" y="5103285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59"/>
                </a:lnTo>
                <a:lnTo>
                  <a:pt x="21336" y="0"/>
                </a:lnTo>
                <a:lnTo>
                  <a:pt x="44196" y="22859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98" name="object 498"/>
          <p:cNvSpPr/>
          <p:nvPr/>
        </p:nvSpPr>
        <p:spPr>
          <a:xfrm>
            <a:off x="5958340" y="5103285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59"/>
                </a:lnTo>
                <a:lnTo>
                  <a:pt x="21336" y="45719"/>
                </a:lnTo>
                <a:lnTo>
                  <a:pt x="0" y="22859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499" name="object 499"/>
          <p:cNvSpPr/>
          <p:nvPr/>
        </p:nvSpPr>
        <p:spPr>
          <a:xfrm>
            <a:off x="5958340" y="5031423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6"/>
                </a:moveTo>
                <a:lnTo>
                  <a:pt x="0" y="21335"/>
                </a:lnTo>
                <a:lnTo>
                  <a:pt x="21336" y="0"/>
                </a:lnTo>
                <a:lnTo>
                  <a:pt x="44196" y="21335"/>
                </a:lnTo>
                <a:lnTo>
                  <a:pt x="21336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00" name="object 500"/>
          <p:cNvSpPr/>
          <p:nvPr/>
        </p:nvSpPr>
        <p:spPr>
          <a:xfrm>
            <a:off x="5958340" y="5031423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1335"/>
                </a:lnTo>
                <a:lnTo>
                  <a:pt x="21336" y="44196"/>
                </a:lnTo>
                <a:lnTo>
                  <a:pt x="0" y="21335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01" name="object 501"/>
          <p:cNvSpPr/>
          <p:nvPr/>
        </p:nvSpPr>
        <p:spPr>
          <a:xfrm>
            <a:off x="5958340" y="510052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59"/>
                </a:lnTo>
                <a:lnTo>
                  <a:pt x="21336" y="0"/>
                </a:lnTo>
                <a:lnTo>
                  <a:pt x="44196" y="22859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02" name="object 502"/>
          <p:cNvSpPr/>
          <p:nvPr/>
        </p:nvSpPr>
        <p:spPr>
          <a:xfrm>
            <a:off x="5958340" y="510052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59"/>
                </a:lnTo>
                <a:lnTo>
                  <a:pt x="21336" y="45719"/>
                </a:lnTo>
                <a:lnTo>
                  <a:pt x="0" y="22859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03" name="object 503"/>
          <p:cNvSpPr/>
          <p:nvPr/>
        </p:nvSpPr>
        <p:spPr>
          <a:xfrm>
            <a:off x="5657071" y="4849003"/>
            <a:ext cx="58043" cy="45328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04" name="object 504"/>
          <p:cNvSpPr/>
          <p:nvPr/>
        </p:nvSpPr>
        <p:spPr>
          <a:xfrm>
            <a:off x="6831741" y="4763321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20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05" name="object 505"/>
          <p:cNvSpPr/>
          <p:nvPr/>
        </p:nvSpPr>
        <p:spPr>
          <a:xfrm>
            <a:off x="6831741" y="4763321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60"/>
                </a:lnTo>
                <a:lnTo>
                  <a:pt x="22860" y="45720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06" name="object 506"/>
          <p:cNvSpPr/>
          <p:nvPr/>
        </p:nvSpPr>
        <p:spPr>
          <a:xfrm>
            <a:off x="4352498" y="5169619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07" name="object 507"/>
          <p:cNvSpPr/>
          <p:nvPr/>
        </p:nvSpPr>
        <p:spPr>
          <a:xfrm>
            <a:off x="4352498" y="5169619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08" name="object 508"/>
          <p:cNvSpPr/>
          <p:nvPr/>
        </p:nvSpPr>
        <p:spPr>
          <a:xfrm>
            <a:off x="4352498" y="533960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6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09" name="object 509"/>
          <p:cNvSpPr/>
          <p:nvPr/>
        </p:nvSpPr>
        <p:spPr>
          <a:xfrm>
            <a:off x="4352498" y="5339601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2859"/>
                </a:lnTo>
                <a:lnTo>
                  <a:pt x="22859" y="44196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10" name="object 510"/>
          <p:cNvSpPr/>
          <p:nvPr/>
        </p:nvSpPr>
        <p:spPr>
          <a:xfrm>
            <a:off x="4352498" y="5349275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11" name="object 511"/>
          <p:cNvSpPr/>
          <p:nvPr/>
        </p:nvSpPr>
        <p:spPr>
          <a:xfrm>
            <a:off x="4352498" y="5349274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12" name="object 512"/>
          <p:cNvSpPr/>
          <p:nvPr/>
        </p:nvSpPr>
        <p:spPr>
          <a:xfrm>
            <a:off x="4352498" y="535203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13" name="object 513"/>
          <p:cNvSpPr/>
          <p:nvPr/>
        </p:nvSpPr>
        <p:spPr>
          <a:xfrm>
            <a:off x="4352498" y="5352038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14" name="object 514"/>
          <p:cNvSpPr/>
          <p:nvPr/>
        </p:nvSpPr>
        <p:spPr>
          <a:xfrm>
            <a:off x="5216225" y="4992727"/>
            <a:ext cx="60806" cy="37727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15" name="object 515"/>
          <p:cNvSpPr/>
          <p:nvPr/>
        </p:nvSpPr>
        <p:spPr>
          <a:xfrm>
            <a:off x="5958340" y="5159945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59"/>
                </a:lnTo>
                <a:lnTo>
                  <a:pt x="21336" y="0"/>
                </a:lnTo>
                <a:lnTo>
                  <a:pt x="44196" y="22859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16" name="object 516"/>
          <p:cNvSpPr/>
          <p:nvPr/>
        </p:nvSpPr>
        <p:spPr>
          <a:xfrm>
            <a:off x="5958340" y="5159945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59"/>
                </a:lnTo>
                <a:lnTo>
                  <a:pt x="21336" y="45719"/>
                </a:lnTo>
                <a:lnTo>
                  <a:pt x="0" y="22859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17" name="object 517"/>
          <p:cNvSpPr/>
          <p:nvPr/>
        </p:nvSpPr>
        <p:spPr>
          <a:xfrm>
            <a:off x="5958340" y="504386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5"/>
                </a:moveTo>
                <a:lnTo>
                  <a:pt x="0" y="22859"/>
                </a:lnTo>
                <a:lnTo>
                  <a:pt x="21336" y="0"/>
                </a:lnTo>
                <a:lnTo>
                  <a:pt x="44196" y="22859"/>
                </a:lnTo>
                <a:lnTo>
                  <a:pt x="21336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18" name="object 518"/>
          <p:cNvSpPr/>
          <p:nvPr/>
        </p:nvSpPr>
        <p:spPr>
          <a:xfrm>
            <a:off x="5958340" y="504386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2859"/>
                </a:lnTo>
                <a:lnTo>
                  <a:pt x="21336" y="44195"/>
                </a:lnTo>
                <a:lnTo>
                  <a:pt x="0" y="22859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19" name="object 519"/>
          <p:cNvSpPr/>
          <p:nvPr/>
        </p:nvSpPr>
        <p:spPr>
          <a:xfrm>
            <a:off x="6979612" y="434735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44195"/>
                </a:moveTo>
                <a:lnTo>
                  <a:pt x="0" y="21335"/>
                </a:lnTo>
                <a:lnTo>
                  <a:pt x="21335" y="0"/>
                </a:lnTo>
                <a:lnTo>
                  <a:pt x="44196" y="21335"/>
                </a:lnTo>
                <a:lnTo>
                  <a:pt x="21335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20" name="object 520"/>
          <p:cNvSpPr/>
          <p:nvPr/>
        </p:nvSpPr>
        <p:spPr>
          <a:xfrm>
            <a:off x="6979612" y="4347349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0"/>
                </a:moveTo>
                <a:lnTo>
                  <a:pt x="44196" y="21335"/>
                </a:lnTo>
                <a:lnTo>
                  <a:pt x="21335" y="44195"/>
                </a:lnTo>
                <a:lnTo>
                  <a:pt x="0" y="21335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21" name="object 521"/>
          <p:cNvSpPr/>
          <p:nvPr/>
        </p:nvSpPr>
        <p:spPr>
          <a:xfrm>
            <a:off x="3466657" y="5327163"/>
            <a:ext cx="58042" cy="10779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22" name="object 522"/>
          <p:cNvSpPr/>
          <p:nvPr/>
        </p:nvSpPr>
        <p:spPr>
          <a:xfrm>
            <a:off x="6688017" y="4679022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19"/>
                </a:moveTo>
                <a:lnTo>
                  <a:pt x="0" y="22859"/>
                </a:lnTo>
                <a:lnTo>
                  <a:pt x="21336" y="0"/>
                </a:lnTo>
                <a:lnTo>
                  <a:pt x="44196" y="22859"/>
                </a:lnTo>
                <a:lnTo>
                  <a:pt x="21336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23" name="object 523"/>
          <p:cNvSpPr/>
          <p:nvPr/>
        </p:nvSpPr>
        <p:spPr>
          <a:xfrm>
            <a:off x="6688017" y="4679022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59"/>
                </a:lnTo>
                <a:lnTo>
                  <a:pt x="21336" y="45719"/>
                </a:lnTo>
                <a:lnTo>
                  <a:pt x="0" y="22859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24" name="object 524"/>
          <p:cNvSpPr/>
          <p:nvPr/>
        </p:nvSpPr>
        <p:spPr>
          <a:xfrm>
            <a:off x="3767926" y="5360329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19" h="44450">
                <a:moveTo>
                  <a:pt x="22859" y="44196"/>
                </a:moveTo>
                <a:lnTo>
                  <a:pt x="0" y="21336"/>
                </a:lnTo>
                <a:lnTo>
                  <a:pt x="22859" y="0"/>
                </a:lnTo>
                <a:lnTo>
                  <a:pt x="45720" y="21336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25" name="object 525"/>
          <p:cNvSpPr/>
          <p:nvPr/>
        </p:nvSpPr>
        <p:spPr>
          <a:xfrm>
            <a:off x="3767926" y="5360329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19" h="44450">
                <a:moveTo>
                  <a:pt x="22859" y="0"/>
                </a:moveTo>
                <a:lnTo>
                  <a:pt x="45720" y="21336"/>
                </a:lnTo>
                <a:lnTo>
                  <a:pt x="22859" y="44196"/>
                </a:lnTo>
                <a:lnTo>
                  <a:pt x="0" y="21336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26" name="object 526"/>
          <p:cNvSpPr/>
          <p:nvPr/>
        </p:nvSpPr>
        <p:spPr>
          <a:xfrm>
            <a:off x="3767926" y="5340982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19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5720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27" name="object 527"/>
          <p:cNvSpPr/>
          <p:nvPr/>
        </p:nvSpPr>
        <p:spPr>
          <a:xfrm>
            <a:off x="3767926" y="5340982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19" h="44450">
                <a:moveTo>
                  <a:pt x="22859" y="0"/>
                </a:moveTo>
                <a:lnTo>
                  <a:pt x="45720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28" name="object 528"/>
          <p:cNvSpPr/>
          <p:nvPr/>
        </p:nvSpPr>
        <p:spPr>
          <a:xfrm>
            <a:off x="3767926" y="5343747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5720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29" name="object 529"/>
          <p:cNvSpPr/>
          <p:nvPr/>
        </p:nvSpPr>
        <p:spPr>
          <a:xfrm>
            <a:off x="3767926" y="5343747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22859" y="0"/>
                </a:moveTo>
                <a:lnTo>
                  <a:pt x="45720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30" name="object 530"/>
          <p:cNvSpPr/>
          <p:nvPr/>
        </p:nvSpPr>
        <p:spPr>
          <a:xfrm>
            <a:off x="5958340" y="4901517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45720"/>
                </a:moveTo>
                <a:lnTo>
                  <a:pt x="0" y="22860"/>
                </a:lnTo>
                <a:lnTo>
                  <a:pt x="21336" y="0"/>
                </a:lnTo>
                <a:lnTo>
                  <a:pt x="44196" y="22860"/>
                </a:lnTo>
                <a:lnTo>
                  <a:pt x="21336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31" name="object 531"/>
          <p:cNvSpPr/>
          <p:nvPr/>
        </p:nvSpPr>
        <p:spPr>
          <a:xfrm>
            <a:off x="5958340" y="4901517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6" y="0"/>
                </a:moveTo>
                <a:lnTo>
                  <a:pt x="44196" y="22860"/>
                </a:lnTo>
                <a:lnTo>
                  <a:pt x="21336" y="45720"/>
                </a:lnTo>
                <a:lnTo>
                  <a:pt x="0" y="22860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32" name="object 532"/>
          <p:cNvSpPr/>
          <p:nvPr/>
        </p:nvSpPr>
        <p:spPr>
          <a:xfrm>
            <a:off x="6248553" y="477990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20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33" name="object 533"/>
          <p:cNvSpPr/>
          <p:nvPr/>
        </p:nvSpPr>
        <p:spPr>
          <a:xfrm>
            <a:off x="6248553" y="477990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20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34" name="object 534"/>
          <p:cNvSpPr/>
          <p:nvPr/>
        </p:nvSpPr>
        <p:spPr>
          <a:xfrm>
            <a:off x="6395041" y="4799253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35" name="object 535"/>
          <p:cNvSpPr/>
          <p:nvPr/>
        </p:nvSpPr>
        <p:spPr>
          <a:xfrm>
            <a:off x="6395041" y="4799253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36" name="object 536"/>
          <p:cNvSpPr/>
          <p:nvPr/>
        </p:nvSpPr>
        <p:spPr>
          <a:xfrm>
            <a:off x="6395041" y="4835184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37" name="object 537"/>
          <p:cNvSpPr/>
          <p:nvPr/>
        </p:nvSpPr>
        <p:spPr>
          <a:xfrm>
            <a:off x="6395041" y="4835184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60"/>
                </a:lnTo>
                <a:lnTo>
                  <a:pt x="22860" y="45719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38" name="object 538"/>
          <p:cNvSpPr/>
          <p:nvPr/>
        </p:nvSpPr>
        <p:spPr>
          <a:xfrm>
            <a:off x="6395041" y="4919484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39" name="object 539"/>
          <p:cNvSpPr/>
          <p:nvPr/>
        </p:nvSpPr>
        <p:spPr>
          <a:xfrm>
            <a:off x="6395041" y="4919484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19" y="22860"/>
                </a:lnTo>
                <a:lnTo>
                  <a:pt x="22860" y="44196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40" name="object 540"/>
          <p:cNvSpPr/>
          <p:nvPr/>
        </p:nvSpPr>
        <p:spPr>
          <a:xfrm>
            <a:off x="6395041" y="4799253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41" name="object 541"/>
          <p:cNvSpPr/>
          <p:nvPr/>
        </p:nvSpPr>
        <p:spPr>
          <a:xfrm>
            <a:off x="6395041" y="4799253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42" name="object 542"/>
          <p:cNvSpPr/>
          <p:nvPr/>
        </p:nvSpPr>
        <p:spPr>
          <a:xfrm>
            <a:off x="6395041" y="4969234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1335"/>
                </a:lnTo>
                <a:lnTo>
                  <a:pt x="22860" y="0"/>
                </a:lnTo>
                <a:lnTo>
                  <a:pt x="45719" y="21335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43" name="object 543"/>
          <p:cNvSpPr/>
          <p:nvPr/>
        </p:nvSpPr>
        <p:spPr>
          <a:xfrm>
            <a:off x="6395041" y="496923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19" y="21335"/>
                </a:lnTo>
                <a:lnTo>
                  <a:pt x="22860" y="44196"/>
                </a:lnTo>
                <a:lnTo>
                  <a:pt x="0" y="21335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44" name="object 544"/>
          <p:cNvSpPr/>
          <p:nvPr/>
        </p:nvSpPr>
        <p:spPr>
          <a:xfrm>
            <a:off x="6395041" y="5028659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45" name="object 545"/>
          <p:cNvSpPr/>
          <p:nvPr/>
        </p:nvSpPr>
        <p:spPr>
          <a:xfrm>
            <a:off x="6395041" y="5028659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46" name="object 546"/>
          <p:cNvSpPr/>
          <p:nvPr/>
        </p:nvSpPr>
        <p:spPr>
          <a:xfrm>
            <a:off x="6395041" y="4278252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47" name="object 547"/>
          <p:cNvSpPr/>
          <p:nvPr/>
        </p:nvSpPr>
        <p:spPr>
          <a:xfrm>
            <a:off x="6395041" y="4278251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48" name="object 548"/>
          <p:cNvSpPr/>
          <p:nvPr/>
        </p:nvSpPr>
        <p:spPr>
          <a:xfrm>
            <a:off x="6395041" y="493883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49" name="object 549"/>
          <p:cNvSpPr/>
          <p:nvPr/>
        </p:nvSpPr>
        <p:spPr>
          <a:xfrm>
            <a:off x="6395041" y="4938831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19" y="22860"/>
                </a:lnTo>
                <a:lnTo>
                  <a:pt x="22860" y="44196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50" name="object 550"/>
          <p:cNvSpPr/>
          <p:nvPr/>
        </p:nvSpPr>
        <p:spPr>
          <a:xfrm>
            <a:off x="6395041" y="4774377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51" name="object 551"/>
          <p:cNvSpPr/>
          <p:nvPr/>
        </p:nvSpPr>
        <p:spPr>
          <a:xfrm>
            <a:off x="6395041" y="4774377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60"/>
                </a:lnTo>
                <a:lnTo>
                  <a:pt x="22860" y="45719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52" name="object 552"/>
          <p:cNvSpPr/>
          <p:nvPr/>
        </p:nvSpPr>
        <p:spPr>
          <a:xfrm>
            <a:off x="6395041" y="4905664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53" name="object 553"/>
          <p:cNvSpPr/>
          <p:nvPr/>
        </p:nvSpPr>
        <p:spPr>
          <a:xfrm>
            <a:off x="6395041" y="4905664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54" name="object 554"/>
          <p:cNvSpPr/>
          <p:nvPr/>
        </p:nvSpPr>
        <p:spPr>
          <a:xfrm>
            <a:off x="6395041" y="4799253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55" name="object 555"/>
          <p:cNvSpPr/>
          <p:nvPr/>
        </p:nvSpPr>
        <p:spPr>
          <a:xfrm>
            <a:off x="6395041" y="4799253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56" name="object 556"/>
          <p:cNvSpPr/>
          <p:nvPr/>
        </p:nvSpPr>
        <p:spPr>
          <a:xfrm>
            <a:off x="6395041" y="4839330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5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57" name="object 557"/>
          <p:cNvSpPr/>
          <p:nvPr/>
        </p:nvSpPr>
        <p:spPr>
          <a:xfrm>
            <a:off x="6395041" y="4839330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19" y="22859"/>
                </a:lnTo>
                <a:lnTo>
                  <a:pt x="22860" y="44195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58" name="object 558"/>
          <p:cNvSpPr/>
          <p:nvPr/>
        </p:nvSpPr>
        <p:spPr>
          <a:xfrm>
            <a:off x="6395041" y="4839330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5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59" name="object 559"/>
          <p:cNvSpPr/>
          <p:nvPr/>
        </p:nvSpPr>
        <p:spPr>
          <a:xfrm>
            <a:off x="6395041" y="4839330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19" y="22859"/>
                </a:lnTo>
                <a:lnTo>
                  <a:pt x="22860" y="44195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60" name="object 560"/>
          <p:cNvSpPr/>
          <p:nvPr/>
        </p:nvSpPr>
        <p:spPr>
          <a:xfrm>
            <a:off x="7417695" y="371441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44195"/>
                </a:moveTo>
                <a:lnTo>
                  <a:pt x="0" y="22859"/>
                </a:lnTo>
                <a:lnTo>
                  <a:pt x="21335" y="0"/>
                </a:lnTo>
                <a:lnTo>
                  <a:pt x="44196" y="22859"/>
                </a:lnTo>
                <a:lnTo>
                  <a:pt x="21335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61" name="object 561"/>
          <p:cNvSpPr/>
          <p:nvPr/>
        </p:nvSpPr>
        <p:spPr>
          <a:xfrm>
            <a:off x="7417694" y="3714409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0"/>
                </a:moveTo>
                <a:lnTo>
                  <a:pt x="44196" y="22859"/>
                </a:lnTo>
                <a:lnTo>
                  <a:pt x="21335" y="44195"/>
                </a:lnTo>
                <a:lnTo>
                  <a:pt x="0" y="22859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62" name="object 562"/>
          <p:cNvSpPr/>
          <p:nvPr/>
        </p:nvSpPr>
        <p:spPr>
          <a:xfrm>
            <a:off x="6103447" y="5204168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19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63" name="object 563"/>
          <p:cNvSpPr/>
          <p:nvPr/>
        </p:nvSpPr>
        <p:spPr>
          <a:xfrm>
            <a:off x="6103446" y="5204168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19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64" name="object 564"/>
          <p:cNvSpPr/>
          <p:nvPr/>
        </p:nvSpPr>
        <p:spPr>
          <a:xfrm>
            <a:off x="3767926" y="5340982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19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5720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65" name="object 565"/>
          <p:cNvSpPr/>
          <p:nvPr/>
        </p:nvSpPr>
        <p:spPr>
          <a:xfrm>
            <a:off x="3767926" y="5340982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19" h="44450">
                <a:moveTo>
                  <a:pt x="22859" y="0"/>
                </a:moveTo>
                <a:lnTo>
                  <a:pt x="45720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66" name="object 566"/>
          <p:cNvSpPr/>
          <p:nvPr/>
        </p:nvSpPr>
        <p:spPr>
          <a:xfrm>
            <a:off x="3767926" y="5346510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5720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67" name="object 567"/>
          <p:cNvSpPr/>
          <p:nvPr/>
        </p:nvSpPr>
        <p:spPr>
          <a:xfrm>
            <a:off x="3767926" y="5346510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22859" y="0"/>
                </a:moveTo>
                <a:lnTo>
                  <a:pt x="45720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68" name="object 568"/>
          <p:cNvSpPr/>
          <p:nvPr/>
        </p:nvSpPr>
        <p:spPr>
          <a:xfrm>
            <a:off x="3767926" y="5332691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20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69" name="object 569"/>
          <p:cNvSpPr/>
          <p:nvPr/>
        </p:nvSpPr>
        <p:spPr>
          <a:xfrm>
            <a:off x="3767926" y="5332691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22859" y="0"/>
                </a:moveTo>
                <a:lnTo>
                  <a:pt x="45720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70" name="object 570"/>
          <p:cNvSpPr/>
          <p:nvPr/>
        </p:nvSpPr>
        <p:spPr>
          <a:xfrm>
            <a:off x="3767926" y="537967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19" h="44450">
                <a:moveTo>
                  <a:pt x="22859" y="44195"/>
                </a:moveTo>
                <a:lnTo>
                  <a:pt x="0" y="21335"/>
                </a:lnTo>
                <a:lnTo>
                  <a:pt x="22859" y="0"/>
                </a:lnTo>
                <a:lnTo>
                  <a:pt x="45720" y="21335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71" name="object 571"/>
          <p:cNvSpPr/>
          <p:nvPr/>
        </p:nvSpPr>
        <p:spPr>
          <a:xfrm>
            <a:off x="3767926" y="537967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19" h="44450">
                <a:moveTo>
                  <a:pt x="22859" y="0"/>
                </a:moveTo>
                <a:lnTo>
                  <a:pt x="45720" y="21335"/>
                </a:lnTo>
                <a:lnTo>
                  <a:pt x="22859" y="44195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72" name="object 572"/>
          <p:cNvSpPr/>
          <p:nvPr/>
        </p:nvSpPr>
        <p:spPr>
          <a:xfrm>
            <a:off x="4352498" y="5284322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4195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73" name="object 573"/>
          <p:cNvSpPr/>
          <p:nvPr/>
        </p:nvSpPr>
        <p:spPr>
          <a:xfrm>
            <a:off x="4352498" y="5284322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74" name="object 574"/>
          <p:cNvSpPr/>
          <p:nvPr/>
        </p:nvSpPr>
        <p:spPr>
          <a:xfrm>
            <a:off x="4352498" y="5324399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75" name="object 575"/>
          <p:cNvSpPr/>
          <p:nvPr/>
        </p:nvSpPr>
        <p:spPr>
          <a:xfrm>
            <a:off x="4352498" y="5324399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76" name="object 576"/>
          <p:cNvSpPr/>
          <p:nvPr/>
        </p:nvSpPr>
        <p:spPr>
          <a:xfrm>
            <a:off x="4352498" y="5347893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77" name="object 577"/>
          <p:cNvSpPr/>
          <p:nvPr/>
        </p:nvSpPr>
        <p:spPr>
          <a:xfrm>
            <a:off x="4352498" y="5347893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78" name="object 578"/>
          <p:cNvSpPr/>
          <p:nvPr/>
        </p:nvSpPr>
        <p:spPr>
          <a:xfrm>
            <a:off x="4352498" y="527603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5"/>
                </a:moveTo>
                <a:lnTo>
                  <a:pt x="0" y="21335"/>
                </a:lnTo>
                <a:lnTo>
                  <a:pt x="22859" y="0"/>
                </a:lnTo>
                <a:lnTo>
                  <a:pt x="44195" y="21335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79" name="object 579"/>
          <p:cNvSpPr/>
          <p:nvPr/>
        </p:nvSpPr>
        <p:spPr>
          <a:xfrm>
            <a:off x="4352498" y="5276030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1335"/>
                </a:lnTo>
                <a:lnTo>
                  <a:pt x="22859" y="44195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80" name="object 580"/>
          <p:cNvSpPr/>
          <p:nvPr/>
        </p:nvSpPr>
        <p:spPr>
          <a:xfrm>
            <a:off x="4352498" y="531887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81" name="object 581"/>
          <p:cNvSpPr/>
          <p:nvPr/>
        </p:nvSpPr>
        <p:spPr>
          <a:xfrm>
            <a:off x="4352498" y="531887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82" name="object 582"/>
          <p:cNvSpPr/>
          <p:nvPr/>
        </p:nvSpPr>
        <p:spPr>
          <a:xfrm>
            <a:off x="4352498" y="5342365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83" name="object 583"/>
          <p:cNvSpPr/>
          <p:nvPr/>
        </p:nvSpPr>
        <p:spPr>
          <a:xfrm>
            <a:off x="4352498" y="5342365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84" name="object 584"/>
          <p:cNvSpPr/>
          <p:nvPr/>
        </p:nvSpPr>
        <p:spPr>
          <a:xfrm>
            <a:off x="4352498" y="5336837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85" name="object 585"/>
          <p:cNvSpPr/>
          <p:nvPr/>
        </p:nvSpPr>
        <p:spPr>
          <a:xfrm>
            <a:off x="4352498" y="5336837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86" name="object 586"/>
          <p:cNvSpPr/>
          <p:nvPr/>
        </p:nvSpPr>
        <p:spPr>
          <a:xfrm>
            <a:off x="4352498" y="533269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87" name="object 587"/>
          <p:cNvSpPr/>
          <p:nvPr/>
        </p:nvSpPr>
        <p:spPr>
          <a:xfrm>
            <a:off x="4352498" y="533269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88" name="object 588"/>
          <p:cNvSpPr/>
          <p:nvPr/>
        </p:nvSpPr>
        <p:spPr>
          <a:xfrm>
            <a:off x="6103447" y="4734299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5719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89" name="object 589"/>
          <p:cNvSpPr/>
          <p:nvPr/>
        </p:nvSpPr>
        <p:spPr>
          <a:xfrm>
            <a:off x="6103446" y="4734299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90" name="object 590"/>
          <p:cNvSpPr/>
          <p:nvPr/>
        </p:nvSpPr>
        <p:spPr>
          <a:xfrm>
            <a:off x="3767926" y="5360329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19" h="44450">
                <a:moveTo>
                  <a:pt x="22859" y="44196"/>
                </a:moveTo>
                <a:lnTo>
                  <a:pt x="0" y="21336"/>
                </a:lnTo>
                <a:lnTo>
                  <a:pt x="22859" y="0"/>
                </a:lnTo>
                <a:lnTo>
                  <a:pt x="45720" y="21336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91" name="object 591"/>
          <p:cNvSpPr/>
          <p:nvPr/>
        </p:nvSpPr>
        <p:spPr>
          <a:xfrm>
            <a:off x="3767926" y="5360329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19" h="44450">
                <a:moveTo>
                  <a:pt x="22859" y="0"/>
                </a:moveTo>
                <a:lnTo>
                  <a:pt x="45720" y="21336"/>
                </a:lnTo>
                <a:lnTo>
                  <a:pt x="22859" y="44196"/>
                </a:lnTo>
                <a:lnTo>
                  <a:pt x="0" y="21336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92" name="object 592"/>
          <p:cNvSpPr/>
          <p:nvPr/>
        </p:nvSpPr>
        <p:spPr>
          <a:xfrm>
            <a:off x="3914415" y="5323017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5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93" name="object 593"/>
          <p:cNvSpPr/>
          <p:nvPr/>
        </p:nvSpPr>
        <p:spPr>
          <a:xfrm>
            <a:off x="3914414" y="5323017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2859"/>
                </a:lnTo>
                <a:lnTo>
                  <a:pt x="22859" y="44195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94" name="object 594"/>
          <p:cNvSpPr/>
          <p:nvPr/>
        </p:nvSpPr>
        <p:spPr>
          <a:xfrm>
            <a:off x="3914415" y="5340982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4195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95" name="object 595"/>
          <p:cNvSpPr/>
          <p:nvPr/>
        </p:nvSpPr>
        <p:spPr>
          <a:xfrm>
            <a:off x="3914414" y="5340982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96" name="object 596"/>
          <p:cNvSpPr/>
          <p:nvPr/>
        </p:nvSpPr>
        <p:spPr>
          <a:xfrm>
            <a:off x="4352498" y="533269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97" name="object 597"/>
          <p:cNvSpPr/>
          <p:nvPr/>
        </p:nvSpPr>
        <p:spPr>
          <a:xfrm>
            <a:off x="4352498" y="533269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98" name="object 598"/>
          <p:cNvSpPr/>
          <p:nvPr/>
        </p:nvSpPr>
        <p:spPr>
          <a:xfrm>
            <a:off x="6395041" y="5041096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19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599" name="object 599"/>
          <p:cNvSpPr/>
          <p:nvPr/>
        </p:nvSpPr>
        <p:spPr>
          <a:xfrm>
            <a:off x="6395041" y="5041096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00" name="object 600"/>
          <p:cNvSpPr/>
          <p:nvPr/>
        </p:nvSpPr>
        <p:spPr>
          <a:xfrm>
            <a:off x="6248553" y="511019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20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01" name="object 601"/>
          <p:cNvSpPr/>
          <p:nvPr/>
        </p:nvSpPr>
        <p:spPr>
          <a:xfrm>
            <a:off x="6248553" y="5110195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20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02" name="object 602"/>
          <p:cNvSpPr/>
          <p:nvPr/>
        </p:nvSpPr>
        <p:spPr>
          <a:xfrm>
            <a:off x="3914415" y="533269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03" name="object 603"/>
          <p:cNvSpPr/>
          <p:nvPr/>
        </p:nvSpPr>
        <p:spPr>
          <a:xfrm>
            <a:off x="3914414" y="533269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04" name="object 604"/>
          <p:cNvSpPr/>
          <p:nvPr/>
        </p:nvSpPr>
        <p:spPr>
          <a:xfrm>
            <a:off x="3914415" y="5323017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5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05" name="object 605"/>
          <p:cNvSpPr/>
          <p:nvPr/>
        </p:nvSpPr>
        <p:spPr>
          <a:xfrm>
            <a:off x="3914414" y="5323017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2859"/>
                </a:lnTo>
                <a:lnTo>
                  <a:pt x="22859" y="44195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06" name="object 606"/>
          <p:cNvSpPr/>
          <p:nvPr/>
        </p:nvSpPr>
        <p:spPr>
          <a:xfrm>
            <a:off x="3914415" y="530228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4195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07" name="object 607"/>
          <p:cNvSpPr/>
          <p:nvPr/>
        </p:nvSpPr>
        <p:spPr>
          <a:xfrm>
            <a:off x="3914414" y="530228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08" name="object 608"/>
          <p:cNvSpPr/>
          <p:nvPr/>
        </p:nvSpPr>
        <p:spPr>
          <a:xfrm>
            <a:off x="3914415" y="531196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09" name="object 609"/>
          <p:cNvSpPr/>
          <p:nvPr/>
        </p:nvSpPr>
        <p:spPr>
          <a:xfrm>
            <a:off x="3914414" y="531196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10" name="object 610"/>
          <p:cNvSpPr/>
          <p:nvPr/>
        </p:nvSpPr>
        <p:spPr>
          <a:xfrm>
            <a:off x="6688017" y="4855913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6"/>
                </a:moveTo>
                <a:lnTo>
                  <a:pt x="0" y="22859"/>
                </a:lnTo>
                <a:lnTo>
                  <a:pt x="21336" y="0"/>
                </a:lnTo>
                <a:lnTo>
                  <a:pt x="44196" y="22859"/>
                </a:lnTo>
                <a:lnTo>
                  <a:pt x="21336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11" name="object 611"/>
          <p:cNvSpPr/>
          <p:nvPr/>
        </p:nvSpPr>
        <p:spPr>
          <a:xfrm>
            <a:off x="6688017" y="4855913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2859"/>
                </a:lnTo>
                <a:lnTo>
                  <a:pt x="21336" y="44196"/>
                </a:lnTo>
                <a:lnTo>
                  <a:pt x="0" y="22859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12" name="object 612"/>
          <p:cNvSpPr/>
          <p:nvPr/>
        </p:nvSpPr>
        <p:spPr>
          <a:xfrm>
            <a:off x="4352498" y="5233190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19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13" name="object 613"/>
          <p:cNvSpPr/>
          <p:nvPr/>
        </p:nvSpPr>
        <p:spPr>
          <a:xfrm>
            <a:off x="4352498" y="5233190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60"/>
                </a:lnTo>
                <a:lnTo>
                  <a:pt x="22859" y="45719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14" name="object 614"/>
          <p:cNvSpPr/>
          <p:nvPr/>
        </p:nvSpPr>
        <p:spPr>
          <a:xfrm>
            <a:off x="4352498" y="5263593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5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15" name="object 615"/>
          <p:cNvSpPr/>
          <p:nvPr/>
        </p:nvSpPr>
        <p:spPr>
          <a:xfrm>
            <a:off x="4352498" y="5263593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2859"/>
                </a:lnTo>
                <a:lnTo>
                  <a:pt x="22859" y="44195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16" name="object 616"/>
          <p:cNvSpPr/>
          <p:nvPr/>
        </p:nvSpPr>
        <p:spPr>
          <a:xfrm>
            <a:off x="3914415" y="5323017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5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17" name="object 617"/>
          <p:cNvSpPr/>
          <p:nvPr/>
        </p:nvSpPr>
        <p:spPr>
          <a:xfrm>
            <a:off x="3914414" y="5323017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2859"/>
                </a:lnTo>
                <a:lnTo>
                  <a:pt x="22859" y="44195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18" name="object 618"/>
          <p:cNvSpPr/>
          <p:nvPr/>
        </p:nvSpPr>
        <p:spPr>
          <a:xfrm>
            <a:off x="3914415" y="5354802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5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19" name="object 619"/>
          <p:cNvSpPr/>
          <p:nvPr/>
        </p:nvSpPr>
        <p:spPr>
          <a:xfrm>
            <a:off x="3914414" y="5354802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2859"/>
                </a:lnTo>
                <a:lnTo>
                  <a:pt x="22859" y="44195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20" name="object 620"/>
          <p:cNvSpPr/>
          <p:nvPr/>
        </p:nvSpPr>
        <p:spPr>
          <a:xfrm>
            <a:off x="3914415" y="5363093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4195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21" name="object 621"/>
          <p:cNvSpPr/>
          <p:nvPr/>
        </p:nvSpPr>
        <p:spPr>
          <a:xfrm>
            <a:off x="3914414" y="5363093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22" name="object 622"/>
          <p:cNvSpPr/>
          <p:nvPr/>
        </p:nvSpPr>
        <p:spPr>
          <a:xfrm>
            <a:off x="6103447" y="4811690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1335"/>
                </a:lnTo>
                <a:lnTo>
                  <a:pt x="22859" y="0"/>
                </a:lnTo>
                <a:lnTo>
                  <a:pt x="45719" y="21335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23" name="object 623"/>
          <p:cNvSpPr/>
          <p:nvPr/>
        </p:nvSpPr>
        <p:spPr>
          <a:xfrm>
            <a:off x="6103446" y="4811690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19" y="21335"/>
                </a:lnTo>
                <a:lnTo>
                  <a:pt x="22859" y="44196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24" name="object 624"/>
          <p:cNvSpPr/>
          <p:nvPr/>
        </p:nvSpPr>
        <p:spPr>
          <a:xfrm>
            <a:off x="6103447" y="4930539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45719"/>
                </a:moveTo>
                <a:lnTo>
                  <a:pt x="0" y="22859"/>
                </a:lnTo>
                <a:lnTo>
                  <a:pt x="22859" y="0"/>
                </a:lnTo>
                <a:lnTo>
                  <a:pt x="45719" y="22859"/>
                </a:lnTo>
                <a:lnTo>
                  <a:pt x="22859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25" name="object 625"/>
          <p:cNvSpPr/>
          <p:nvPr/>
        </p:nvSpPr>
        <p:spPr>
          <a:xfrm>
            <a:off x="6103446" y="4930539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59" y="0"/>
                </a:moveTo>
                <a:lnTo>
                  <a:pt x="45719" y="22859"/>
                </a:lnTo>
                <a:lnTo>
                  <a:pt x="22859" y="45719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26" name="object 626"/>
          <p:cNvSpPr/>
          <p:nvPr/>
        </p:nvSpPr>
        <p:spPr>
          <a:xfrm>
            <a:off x="6248553" y="4757794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5"/>
                </a:moveTo>
                <a:lnTo>
                  <a:pt x="0" y="22859"/>
                </a:lnTo>
                <a:lnTo>
                  <a:pt x="22859" y="0"/>
                </a:lnTo>
                <a:lnTo>
                  <a:pt x="45720" y="22859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27" name="object 627"/>
          <p:cNvSpPr/>
          <p:nvPr/>
        </p:nvSpPr>
        <p:spPr>
          <a:xfrm>
            <a:off x="6248553" y="4757794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20" y="22859"/>
                </a:lnTo>
                <a:lnTo>
                  <a:pt x="22859" y="44195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28" name="object 628"/>
          <p:cNvSpPr/>
          <p:nvPr/>
        </p:nvSpPr>
        <p:spPr>
          <a:xfrm>
            <a:off x="6248553" y="472600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5"/>
                </a:moveTo>
                <a:lnTo>
                  <a:pt x="0" y="21335"/>
                </a:lnTo>
                <a:lnTo>
                  <a:pt x="22859" y="0"/>
                </a:lnTo>
                <a:lnTo>
                  <a:pt x="45720" y="21335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29" name="object 629"/>
          <p:cNvSpPr/>
          <p:nvPr/>
        </p:nvSpPr>
        <p:spPr>
          <a:xfrm>
            <a:off x="6248553" y="472600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20" y="21335"/>
                </a:lnTo>
                <a:lnTo>
                  <a:pt x="22859" y="44195"/>
                </a:lnTo>
                <a:lnTo>
                  <a:pt x="0" y="21335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30" name="object 630"/>
          <p:cNvSpPr/>
          <p:nvPr/>
        </p:nvSpPr>
        <p:spPr>
          <a:xfrm>
            <a:off x="6248553" y="4876642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44196"/>
                </a:moveTo>
                <a:lnTo>
                  <a:pt x="0" y="22860"/>
                </a:lnTo>
                <a:lnTo>
                  <a:pt x="22859" y="0"/>
                </a:lnTo>
                <a:lnTo>
                  <a:pt x="45720" y="22860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31" name="object 631"/>
          <p:cNvSpPr/>
          <p:nvPr/>
        </p:nvSpPr>
        <p:spPr>
          <a:xfrm>
            <a:off x="6248553" y="4876642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59" y="0"/>
                </a:moveTo>
                <a:lnTo>
                  <a:pt x="45720" y="22860"/>
                </a:lnTo>
                <a:lnTo>
                  <a:pt x="22859" y="44196"/>
                </a:lnTo>
                <a:lnTo>
                  <a:pt x="0" y="22860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32" name="object 632"/>
          <p:cNvSpPr/>
          <p:nvPr/>
        </p:nvSpPr>
        <p:spPr>
          <a:xfrm>
            <a:off x="6395041" y="4709424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33" name="object 633"/>
          <p:cNvSpPr/>
          <p:nvPr/>
        </p:nvSpPr>
        <p:spPr>
          <a:xfrm>
            <a:off x="6395041" y="4709424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19" y="22860"/>
                </a:lnTo>
                <a:lnTo>
                  <a:pt x="22860" y="44196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34" name="object 634"/>
          <p:cNvSpPr/>
          <p:nvPr/>
        </p:nvSpPr>
        <p:spPr>
          <a:xfrm>
            <a:off x="6395041" y="471909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35" name="object 635"/>
          <p:cNvSpPr/>
          <p:nvPr/>
        </p:nvSpPr>
        <p:spPr>
          <a:xfrm>
            <a:off x="6395041" y="471909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19" y="22860"/>
                </a:lnTo>
                <a:lnTo>
                  <a:pt x="22860" y="44196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36" name="object 636"/>
          <p:cNvSpPr/>
          <p:nvPr/>
        </p:nvSpPr>
        <p:spPr>
          <a:xfrm>
            <a:off x="6395041" y="4778522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37" name="object 637"/>
          <p:cNvSpPr/>
          <p:nvPr/>
        </p:nvSpPr>
        <p:spPr>
          <a:xfrm>
            <a:off x="6395041" y="4778522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60"/>
                </a:lnTo>
                <a:lnTo>
                  <a:pt x="22860" y="45719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38" name="object 638"/>
          <p:cNvSpPr/>
          <p:nvPr/>
        </p:nvSpPr>
        <p:spPr>
          <a:xfrm>
            <a:off x="6395041" y="473982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1335"/>
                </a:lnTo>
                <a:lnTo>
                  <a:pt x="22860" y="0"/>
                </a:lnTo>
                <a:lnTo>
                  <a:pt x="45719" y="21335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39" name="object 639"/>
          <p:cNvSpPr/>
          <p:nvPr/>
        </p:nvSpPr>
        <p:spPr>
          <a:xfrm>
            <a:off x="6395041" y="4739828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19" y="21335"/>
                </a:lnTo>
                <a:lnTo>
                  <a:pt x="22860" y="44196"/>
                </a:lnTo>
                <a:lnTo>
                  <a:pt x="0" y="21335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40" name="object 640"/>
          <p:cNvSpPr/>
          <p:nvPr/>
        </p:nvSpPr>
        <p:spPr>
          <a:xfrm>
            <a:off x="6540147" y="456708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44196"/>
                </a:moveTo>
                <a:lnTo>
                  <a:pt x="0" y="21335"/>
                </a:lnTo>
                <a:lnTo>
                  <a:pt x="22860" y="0"/>
                </a:lnTo>
                <a:lnTo>
                  <a:pt x="45720" y="21335"/>
                </a:lnTo>
                <a:lnTo>
                  <a:pt x="22860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41" name="object 641"/>
          <p:cNvSpPr/>
          <p:nvPr/>
        </p:nvSpPr>
        <p:spPr>
          <a:xfrm>
            <a:off x="6540147" y="4567083"/>
            <a:ext cx="41459" cy="40307"/>
          </a:xfrm>
          <a:custGeom>
            <a:avLst/>
            <a:gdLst/>
            <a:ahLst/>
            <a:cxnLst/>
            <a:rect l="l" t="t" r="r" b="b"/>
            <a:pathLst>
              <a:path w="45720" h="44450">
                <a:moveTo>
                  <a:pt x="22860" y="0"/>
                </a:moveTo>
                <a:lnTo>
                  <a:pt x="45720" y="21335"/>
                </a:lnTo>
                <a:lnTo>
                  <a:pt x="22860" y="44196"/>
                </a:lnTo>
                <a:lnTo>
                  <a:pt x="0" y="21335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42" name="object 642"/>
          <p:cNvSpPr/>
          <p:nvPr/>
        </p:nvSpPr>
        <p:spPr>
          <a:xfrm>
            <a:off x="6831741" y="4960942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20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43" name="object 643"/>
          <p:cNvSpPr/>
          <p:nvPr/>
        </p:nvSpPr>
        <p:spPr>
          <a:xfrm>
            <a:off x="6831741" y="4960942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60"/>
                </a:lnTo>
                <a:lnTo>
                  <a:pt x="22860" y="45720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44" name="object 644"/>
          <p:cNvSpPr/>
          <p:nvPr/>
        </p:nvSpPr>
        <p:spPr>
          <a:xfrm>
            <a:off x="7124719" y="4377753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20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45" name="object 645"/>
          <p:cNvSpPr/>
          <p:nvPr/>
        </p:nvSpPr>
        <p:spPr>
          <a:xfrm>
            <a:off x="7124719" y="4377753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59"/>
                </a:lnTo>
                <a:lnTo>
                  <a:pt x="22859" y="45720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46" name="object 646"/>
          <p:cNvSpPr/>
          <p:nvPr/>
        </p:nvSpPr>
        <p:spPr>
          <a:xfrm>
            <a:off x="7124719" y="4377753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45720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572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47" name="object 647"/>
          <p:cNvSpPr/>
          <p:nvPr/>
        </p:nvSpPr>
        <p:spPr>
          <a:xfrm>
            <a:off x="7124719" y="4377753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2859" y="0"/>
                </a:moveTo>
                <a:lnTo>
                  <a:pt x="44195" y="22859"/>
                </a:lnTo>
                <a:lnTo>
                  <a:pt x="22859" y="45720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48" name="object 648"/>
          <p:cNvSpPr/>
          <p:nvPr/>
        </p:nvSpPr>
        <p:spPr>
          <a:xfrm>
            <a:off x="7124719" y="425475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5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49" name="object 649"/>
          <p:cNvSpPr/>
          <p:nvPr/>
        </p:nvSpPr>
        <p:spPr>
          <a:xfrm>
            <a:off x="7124719" y="425475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2859"/>
                </a:lnTo>
                <a:lnTo>
                  <a:pt x="22859" y="44195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50" name="object 650"/>
          <p:cNvSpPr/>
          <p:nvPr/>
        </p:nvSpPr>
        <p:spPr>
          <a:xfrm>
            <a:off x="7124719" y="4379134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44196"/>
                </a:moveTo>
                <a:lnTo>
                  <a:pt x="0" y="22859"/>
                </a:lnTo>
                <a:lnTo>
                  <a:pt x="22859" y="0"/>
                </a:lnTo>
                <a:lnTo>
                  <a:pt x="44195" y="22859"/>
                </a:lnTo>
                <a:lnTo>
                  <a:pt x="22859" y="4419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51" name="object 651"/>
          <p:cNvSpPr/>
          <p:nvPr/>
        </p:nvSpPr>
        <p:spPr>
          <a:xfrm>
            <a:off x="7124719" y="4379134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859" y="0"/>
                </a:moveTo>
                <a:lnTo>
                  <a:pt x="44195" y="22859"/>
                </a:lnTo>
                <a:lnTo>
                  <a:pt x="22859" y="44196"/>
                </a:lnTo>
                <a:lnTo>
                  <a:pt x="0" y="22859"/>
                </a:lnTo>
                <a:lnTo>
                  <a:pt x="22859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52" name="object 652"/>
          <p:cNvSpPr/>
          <p:nvPr/>
        </p:nvSpPr>
        <p:spPr>
          <a:xfrm>
            <a:off x="7271206" y="433905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44195"/>
                </a:moveTo>
                <a:lnTo>
                  <a:pt x="0" y="21335"/>
                </a:lnTo>
                <a:lnTo>
                  <a:pt x="21335" y="0"/>
                </a:lnTo>
                <a:lnTo>
                  <a:pt x="44196" y="21335"/>
                </a:lnTo>
                <a:lnTo>
                  <a:pt x="21335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53" name="object 653"/>
          <p:cNvSpPr/>
          <p:nvPr/>
        </p:nvSpPr>
        <p:spPr>
          <a:xfrm>
            <a:off x="7271206" y="4339058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5" y="0"/>
                </a:moveTo>
                <a:lnTo>
                  <a:pt x="44196" y="21335"/>
                </a:lnTo>
                <a:lnTo>
                  <a:pt x="21335" y="44195"/>
                </a:lnTo>
                <a:lnTo>
                  <a:pt x="0" y="21335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54" name="object 654"/>
          <p:cNvSpPr/>
          <p:nvPr/>
        </p:nvSpPr>
        <p:spPr>
          <a:xfrm>
            <a:off x="7271206" y="4278252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5" y="45719"/>
                </a:moveTo>
                <a:lnTo>
                  <a:pt x="0" y="22859"/>
                </a:lnTo>
                <a:lnTo>
                  <a:pt x="21335" y="0"/>
                </a:lnTo>
                <a:lnTo>
                  <a:pt x="44196" y="22859"/>
                </a:lnTo>
                <a:lnTo>
                  <a:pt x="21335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55" name="object 655"/>
          <p:cNvSpPr/>
          <p:nvPr/>
        </p:nvSpPr>
        <p:spPr>
          <a:xfrm>
            <a:off x="7271206" y="4278251"/>
            <a:ext cx="40307" cy="41459"/>
          </a:xfrm>
          <a:custGeom>
            <a:avLst/>
            <a:gdLst/>
            <a:ahLst/>
            <a:cxnLst/>
            <a:rect l="l" t="t" r="r" b="b"/>
            <a:pathLst>
              <a:path w="44450" h="45720">
                <a:moveTo>
                  <a:pt x="21335" y="0"/>
                </a:moveTo>
                <a:lnTo>
                  <a:pt x="44196" y="22859"/>
                </a:lnTo>
                <a:lnTo>
                  <a:pt x="21335" y="45719"/>
                </a:lnTo>
                <a:lnTo>
                  <a:pt x="0" y="22859"/>
                </a:lnTo>
                <a:lnTo>
                  <a:pt x="21335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56" name="object 656"/>
          <p:cNvSpPr/>
          <p:nvPr/>
        </p:nvSpPr>
        <p:spPr>
          <a:xfrm>
            <a:off x="8000884" y="3357863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44195"/>
                </a:moveTo>
                <a:lnTo>
                  <a:pt x="0" y="21335"/>
                </a:lnTo>
                <a:lnTo>
                  <a:pt x="21336" y="0"/>
                </a:lnTo>
                <a:lnTo>
                  <a:pt x="44196" y="21335"/>
                </a:lnTo>
                <a:lnTo>
                  <a:pt x="21336" y="4419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57" name="object 657"/>
          <p:cNvSpPr/>
          <p:nvPr/>
        </p:nvSpPr>
        <p:spPr>
          <a:xfrm>
            <a:off x="8000884" y="3357863"/>
            <a:ext cx="40307" cy="40307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1336" y="0"/>
                </a:moveTo>
                <a:lnTo>
                  <a:pt x="44196" y="21335"/>
                </a:lnTo>
                <a:lnTo>
                  <a:pt x="21336" y="44195"/>
                </a:lnTo>
                <a:lnTo>
                  <a:pt x="0" y="21335"/>
                </a:lnTo>
                <a:lnTo>
                  <a:pt x="21336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58" name="object 658"/>
          <p:cNvSpPr/>
          <p:nvPr/>
        </p:nvSpPr>
        <p:spPr>
          <a:xfrm>
            <a:off x="6395041" y="4916719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60"/>
                </a:lnTo>
                <a:lnTo>
                  <a:pt x="22860" y="0"/>
                </a:lnTo>
                <a:lnTo>
                  <a:pt x="45719" y="22860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59" name="object 659"/>
          <p:cNvSpPr/>
          <p:nvPr/>
        </p:nvSpPr>
        <p:spPr>
          <a:xfrm>
            <a:off x="6395041" y="4916719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19" y="22860"/>
                </a:lnTo>
                <a:lnTo>
                  <a:pt x="22860" y="45719"/>
                </a:lnTo>
                <a:lnTo>
                  <a:pt x="0" y="22860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60" name="object 660"/>
          <p:cNvSpPr/>
          <p:nvPr/>
        </p:nvSpPr>
        <p:spPr>
          <a:xfrm>
            <a:off x="6540147" y="4358406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45719"/>
                </a:moveTo>
                <a:lnTo>
                  <a:pt x="0" y="22859"/>
                </a:lnTo>
                <a:lnTo>
                  <a:pt x="22860" y="0"/>
                </a:lnTo>
                <a:lnTo>
                  <a:pt x="45720" y="22859"/>
                </a:lnTo>
                <a:lnTo>
                  <a:pt x="22860" y="45719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61" name="object 661"/>
          <p:cNvSpPr/>
          <p:nvPr/>
        </p:nvSpPr>
        <p:spPr>
          <a:xfrm>
            <a:off x="6540147" y="4358406"/>
            <a:ext cx="41459" cy="41459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22860" y="0"/>
                </a:moveTo>
                <a:lnTo>
                  <a:pt x="45720" y="22859"/>
                </a:lnTo>
                <a:lnTo>
                  <a:pt x="22860" y="45719"/>
                </a:lnTo>
                <a:lnTo>
                  <a:pt x="0" y="22859"/>
                </a:lnTo>
                <a:lnTo>
                  <a:pt x="22860" y="0"/>
                </a:lnTo>
                <a:close/>
              </a:path>
            </a:pathLst>
          </a:custGeom>
          <a:ln w="7620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62" name="object 662"/>
          <p:cNvSpPr txBox="1"/>
          <p:nvPr/>
        </p:nvSpPr>
        <p:spPr>
          <a:xfrm>
            <a:off x="3202719" y="5449162"/>
            <a:ext cx="42611" cy="92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25"/>
              </a:lnSpc>
            </a:pPr>
            <a:r>
              <a:rPr sz="590" spc="5" dirty="0">
                <a:latin typeface="Arial" panose="020B0604020202020204"/>
                <a:cs typeface="Arial" panose="020B0604020202020204"/>
              </a:rPr>
              <a:t>£</a:t>
            </a:r>
            <a:endParaRPr sz="590">
              <a:latin typeface="Arial" panose="020B0604020202020204"/>
              <a:cs typeface="Arial" panose="020B0604020202020204"/>
            </a:endParaRPr>
          </a:p>
        </p:txBody>
      </p:sp>
      <p:sp>
        <p:nvSpPr>
          <p:cNvPr id="663" name="object 663"/>
          <p:cNvSpPr txBox="1"/>
          <p:nvPr/>
        </p:nvSpPr>
        <p:spPr>
          <a:xfrm>
            <a:off x="2896818" y="4628857"/>
            <a:ext cx="404225" cy="54800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dirty="0">
                <a:latin typeface="微软雅黑" panose="020B0503020204020204" pitchFamily="34" charset="-122"/>
                <a:cs typeface="微软雅黑" panose="020B0503020204020204" pitchFamily="34" charset="-122"/>
              </a:rPr>
              <a:t>100,000</a:t>
            </a:r>
            <a:endParaRPr sz="77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endParaRPr sz="995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5">
              <a:latin typeface="Times New Roman" panose="02020603050405020304"/>
              <a:cs typeface="Times New Roman" panose="02020603050405020304"/>
            </a:endParaRPr>
          </a:p>
          <a:p>
            <a:pPr marL="85725">
              <a:lnSpc>
                <a:spcPct val="100000"/>
              </a:lnSpc>
              <a:spcBef>
                <a:spcPts val="5"/>
              </a:spcBef>
            </a:pPr>
            <a:r>
              <a:rPr sz="770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r>
              <a:rPr sz="770" dirty="0">
                <a:latin typeface="微软雅黑" panose="020B0503020204020204" pitchFamily="34" charset="-122"/>
                <a:cs typeface="微软雅黑" panose="020B0503020204020204" pitchFamily="34" charset="-122"/>
              </a:rPr>
              <a:t>0,00</a:t>
            </a:r>
            <a:r>
              <a:rPr sz="77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endParaRPr sz="7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64" name="object 664"/>
          <p:cNvSpPr txBox="1"/>
          <p:nvPr/>
        </p:nvSpPr>
        <p:spPr>
          <a:xfrm>
            <a:off x="2896818" y="4228065"/>
            <a:ext cx="396163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dirty="0">
                <a:latin typeface="微软雅黑" panose="020B0503020204020204" pitchFamily="34" charset="-122"/>
                <a:cs typeface="微软雅黑" panose="020B0503020204020204" pitchFamily="34" charset="-122"/>
              </a:rPr>
              <a:t>150,000</a:t>
            </a:r>
            <a:endParaRPr sz="7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65" name="object 665"/>
          <p:cNvSpPr txBox="1"/>
          <p:nvPr/>
        </p:nvSpPr>
        <p:spPr>
          <a:xfrm>
            <a:off x="2896818" y="3827303"/>
            <a:ext cx="396163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dirty="0">
                <a:latin typeface="微软雅黑" panose="020B0503020204020204" pitchFamily="34" charset="-122"/>
                <a:cs typeface="微软雅黑" panose="020B0503020204020204" pitchFamily="34" charset="-122"/>
              </a:rPr>
              <a:t>200,000</a:t>
            </a:r>
            <a:endParaRPr sz="7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66" name="object 666"/>
          <p:cNvSpPr txBox="1"/>
          <p:nvPr/>
        </p:nvSpPr>
        <p:spPr>
          <a:xfrm>
            <a:off x="2896818" y="3426573"/>
            <a:ext cx="396163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dirty="0">
                <a:latin typeface="微软雅黑" panose="020B0503020204020204" pitchFamily="34" charset="-122"/>
                <a:cs typeface="微软雅黑" panose="020B0503020204020204" pitchFamily="34" charset="-122"/>
              </a:rPr>
              <a:t>250,000</a:t>
            </a:r>
            <a:endParaRPr sz="7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67" name="object 667"/>
          <p:cNvSpPr txBox="1"/>
          <p:nvPr/>
        </p:nvSpPr>
        <p:spPr>
          <a:xfrm>
            <a:off x="2896818" y="3027165"/>
            <a:ext cx="396163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dirty="0">
                <a:latin typeface="微软雅黑" panose="020B0503020204020204" pitchFamily="34" charset="-122"/>
                <a:cs typeface="微软雅黑" panose="020B0503020204020204" pitchFamily="34" charset="-122"/>
              </a:rPr>
              <a:t>300,000</a:t>
            </a:r>
            <a:endParaRPr sz="7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68" name="object 668"/>
          <p:cNvSpPr txBox="1"/>
          <p:nvPr/>
        </p:nvSpPr>
        <p:spPr>
          <a:xfrm>
            <a:off x="2896818" y="2626384"/>
            <a:ext cx="396163" cy="131445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70" dirty="0">
                <a:latin typeface="微软雅黑" panose="020B0503020204020204" pitchFamily="34" charset="-122"/>
                <a:cs typeface="微软雅黑" panose="020B0503020204020204" pitchFamily="34" charset="-122"/>
              </a:rPr>
              <a:t>350,000</a:t>
            </a:r>
            <a:endParaRPr sz="7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69" name="object 669"/>
          <p:cNvSpPr txBox="1"/>
          <p:nvPr/>
        </p:nvSpPr>
        <p:spPr>
          <a:xfrm>
            <a:off x="3307751" y="5563892"/>
            <a:ext cx="84645" cy="92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25"/>
              </a:lnSpc>
            </a:pPr>
            <a:r>
              <a:rPr sz="590" dirty="0">
                <a:latin typeface="Arial" panose="020B0604020202020204"/>
                <a:cs typeface="Arial" panose="020B0604020202020204"/>
              </a:rPr>
              <a:t>3</a:t>
            </a:r>
            <a:r>
              <a:rPr sz="590" spc="5" dirty="0">
                <a:latin typeface="Arial" panose="020B0604020202020204"/>
                <a:cs typeface="Arial" panose="020B0604020202020204"/>
              </a:rPr>
              <a:t>9</a:t>
            </a:r>
            <a:endParaRPr sz="590">
              <a:latin typeface="Arial" panose="020B0604020202020204"/>
              <a:cs typeface="Arial" panose="020B0604020202020204"/>
            </a:endParaRPr>
          </a:p>
        </p:txBody>
      </p:sp>
      <p:sp>
        <p:nvSpPr>
          <p:cNvPr id="670" name="object 670"/>
          <p:cNvSpPr/>
          <p:nvPr/>
        </p:nvSpPr>
        <p:spPr>
          <a:xfrm>
            <a:off x="7177233" y="3085615"/>
            <a:ext cx="209021" cy="192323"/>
          </a:xfrm>
          <a:custGeom>
            <a:avLst/>
            <a:gdLst/>
            <a:ahLst/>
            <a:cxnLst/>
            <a:rect l="l" t="t" r="r" b="b"/>
            <a:pathLst>
              <a:path w="230504" h="212089">
                <a:moveTo>
                  <a:pt x="115824" y="0"/>
                </a:moveTo>
                <a:lnTo>
                  <a:pt x="70104" y="9144"/>
                </a:lnTo>
                <a:lnTo>
                  <a:pt x="33528" y="30480"/>
                </a:lnTo>
                <a:lnTo>
                  <a:pt x="9144" y="64008"/>
                </a:lnTo>
                <a:lnTo>
                  <a:pt x="0" y="106679"/>
                </a:lnTo>
                <a:lnTo>
                  <a:pt x="9144" y="147828"/>
                </a:lnTo>
                <a:lnTo>
                  <a:pt x="33528" y="181356"/>
                </a:lnTo>
                <a:lnTo>
                  <a:pt x="70104" y="202692"/>
                </a:lnTo>
                <a:lnTo>
                  <a:pt x="115824" y="211836"/>
                </a:lnTo>
                <a:lnTo>
                  <a:pt x="160020" y="202692"/>
                </a:lnTo>
                <a:lnTo>
                  <a:pt x="196596" y="181356"/>
                </a:lnTo>
                <a:lnTo>
                  <a:pt x="220980" y="147828"/>
                </a:lnTo>
                <a:lnTo>
                  <a:pt x="230124" y="106679"/>
                </a:lnTo>
                <a:lnTo>
                  <a:pt x="220980" y="64008"/>
                </a:lnTo>
                <a:lnTo>
                  <a:pt x="196596" y="30480"/>
                </a:lnTo>
                <a:lnTo>
                  <a:pt x="160020" y="9144"/>
                </a:lnTo>
                <a:lnTo>
                  <a:pt x="115824" y="0"/>
                </a:lnTo>
                <a:close/>
              </a:path>
            </a:pathLst>
          </a:custGeom>
          <a:ln w="1371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71" name="object 671"/>
          <p:cNvSpPr/>
          <p:nvPr/>
        </p:nvSpPr>
        <p:spPr>
          <a:xfrm>
            <a:off x="6305213" y="4202244"/>
            <a:ext cx="209021" cy="191172"/>
          </a:xfrm>
          <a:custGeom>
            <a:avLst/>
            <a:gdLst/>
            <a:ahLst/>
            <a:cxnLst/>
            <a:rect l="l" t="t" r="r" b="b"/>
            <a:pathLst>
              <a:path w="230504" h="210820">
                <a:moveTo>
                  <a:pt x="115824" y="0"/>
                </a:moveTo>
                <a:lnTo>
                  <a:pt x="70104" y="7620"/>
                </a:lnTo>
                <a:lnTo>
                  <a:pt x="33528" y="30480"/>
                </a:lnTo>
                <a:lnTo>
                  <a:pt x="9144" y="64008"/>
                </a:lnTo>
                <a:lnTo>
                  <a:pt x="0" y="105155"/>
                </a:lnTo>
                <a:lnTo>
                  <a:pt x="9144" y="146304"/>
                </a:lnTo>
                <a:lnTo>
                  <a:pt x="33528" y="179831"/>
                </a:lnTo>
                <a:lnTo>
                  <a:pt x="70104" y="202692"/>
                </a:lnTo>
                <a:lnTo>
                  <a:pt x="115824" y="210311"/>
                </a:lnTo>
                <a:lnTo>
                  <a:pt x="160020" y="202692"/>
                </a:lnTo>
                <a:lnTo>
                  <a:pt x="196596" y="179831"/>
                </a:lnTo>
                <a:lnTo>
                  <a:pt x="220980" y="146304"/>
                </a:lnTo>
                <a:lnTo>
                  <a:pt x="230124" y="105155"/>
                </a:lnTo>
                <a:lnTo>
                  <a:pt x="220980" y="64008"/>
                </a:lnTo>
                <a:lnTo>
                  <a:pt x="196596" y="30480"/>
                </a:lnTo>
                <a:lnTo>
                  <a:pt x="160020" y="7620"/>
                </a:lnTo>
                <a:lnTo>
                  <a:pt x="115824" y="0"/>
                </a:lnTo>
                <a:close/>
              </a:path>
            </a:pathLst>
          </a:custGeom>
          <a:ln w="1371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72" name="object 672"/>
          <p:cNvSpPr/>
          <p:nvPr/>
        </p:nvSpPr>
        <p:spPr>
          <a:xfrm>
            <a:off x="6740533" y="4894608"/>
            <a:ext cx="207295" cy="192323"/>
          </a:xfrm>
          <a:custGeom>
            <a:avLst/>
            <a:gdLst/>
            <a:ahLst/>
            <a:cxnLst/>
            <a:rect l="l" t="t" r="r" b="b"/>
            <a:pathLst>
              <a:path w="228600" h="212089">
                <a:moveTo>
                  <a:pt x="114300" y="0"/>
                </a:moveTo>
                <a:lnTo>
                  <a:pt x="70104" y="9144"/>
                </a:lnTo>
                <a:lnTo>
                  <a:pt x="33527" y="30480"/>
                </a:lnTo>
                <a:lnTo>
                  <a:pt x="7620" y="64008"/>
                </a:lnTo>
                <a:lnTo>
                  <a:pt x="0" y="105155"/>
                </a:lnTo>
                <a:lnTo>
                  <a:pt x="7620" y="146304"/>
                </a:lnTo>
                <a:lnTo>
                  <a:pt x="33527" y="179831"/>
                </a:lnTo>
                <a:lnTo>
                  <a:pt x="70104" y="202692"/>
                </a:lnTo>
                <a:lnTo>
                  <a:pt x="114300" y="211836"/>
                </a:lnTo>
                <a:lnTo>
                  <a:pt x="158496" y="202692"/>
                </a:lnTo>
                <a:lnTo>
                  <a:pt x="195072" y="179831"/>
                </a:lnTo>
                <a:lnTo>
                  <a:pt x="219456" y="146304"/>
                </a:lnTo>
                <a:lnTo>
                  <a:pt x="228600" y="105155"/>
                </a:lnTo>
                <a:lnTo>
                  <a:pt x="219456" y="64008"/>
                </a:lnTo>
                <a:lnTo>
                  <a:pt x="195072" y="30480"/>
                </a:lnTo>
                <a:lnTo>
                  <a:pt x="158496" y="9144"/>
                </a:lnTo>
                <a:lnTo>
                  <a:pt x="114300" y="0"/>
                </a:lnTo>
                <a:close/>
              </a:path>
            </a:pathLst>
          </a:custGeom>
          <a:ln w="1371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73" name="object 673"/>
          <p:cNvSpPr/>
          <p:nvPr/>
        </p:nvSpPr>
        <p:spPr>
          <a:xfrm>
            <a:off x="8830063" y="2781584"/>
            <a:ext cx="283303" cy="291940"/>
          </a:xfrm>
          <a:custGeom>
            <a:avLst/>
            <a:gdLst/>
            <a:ahLst/>
            <a:cxnLst/>
            <a:rect l="l" t="t" r="r" b="b"/>
            <a:pathLst>
              <a:path w="312420" h="321945">
                <a:moveTo>
                  <a:pt x="156972" y="0"/>
                </a:moveTo>
                <a:lnTo>
                  <a:pt x="106680" y="9144"/>
                </a:lnTo>
                <a:lnTo>
                  <a:pt x="64008" y="32004"/>
                </a:lnTo>
                <a:lnTo>
                  <a:pt x="30480" y="65532"/>
                </a:lnTo>
                <a:lnTo>
                  <a:pt x="7620" y="109728"/>
                </a:lnTo>
                <a:lnTo>
                  <a:pt x="0" y="161543"/>
                </a:lnTo>
                <a:lnTo>
                  <a:pt x="7620" y="211836"/>
                </a:lnTo>
                <a:lnTo>
                  <a:pt x="30480" y="256031"/>
                </a:lnTo>
                <a:lnTo>
                  <a:pt x="64008" y="291083"/>
                </a:lnTo>
                <a:lnTo>
                  <a:pt x="106680" y="312419"/>
                </a:lnTo>
                <a:lnTo>
                  <a:pt x="156972" y="321563"/>
                </a:lnTo>
                <a:lnTo>
                  <a:pt x="205740" y="312419"/>
                </a:lnTo>
                <a:lnTo>
                  <a:pt x="248412" y="291083"/>
                </a:lnTo>
                <a:lnTo>
                  <a:pt x="281940" y="256031"/>
                </a:lnTo>
                <a:lnTo>
                  <a:pt x="304800" y="211836"/>
                </a:lnTo>
                <a:lnTo>
                  <a:pt x="312420" y="161543"/>
                </a:lnTo>
                <a:lnTo>
                  <a:pt x="304800" y="109728"/>
                </a:lnTo>
                <a:lnTo>
                  <a:pt x="281940" y="65532"/>
                </a:lnTo>
                <a:lnTo>
                  <a:pt x="248412" y="32004"/>
                </a:lnTo>
                <a:lnTo>
                  <a:pt x="205740" y="9144"/>
                </a:lnTo>
                <a:lnTo>
                  <a:pt x="156972" y="0"/>
                </a:lnTo>
                <a:close/>
              </a:path>
            </a:pathLst>
          </a:custGeom>
          <a:ln w="1371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74" name="object 674"/>
          <p:cNvSpPr txBox="1"/>
          <p:nvPr/>
        </p:nvSpPr>
        <p:spPr>
          <a:xfrm>
            <a:off x="9159896" y="2812923"/>
            <a:ext cx="995015" cy="20637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=</a:t>
            </a:r>
            <a:r>
              <a:rPr sz="1270" b="1" spc="-90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1270" b="1" spc="-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薪</a:t>
            </a: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酬</a:t>
            </a:r>
            <a:r>
              <a:rPr sz="1270" b="1" spc="-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异常</a:t>
            </a:r>
            <a:r>
              <a:rPr sz="127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点</a:t>
            </a:r>
            <a:endParaRPr sz="12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75" name="object 675"/>
          <p:cNvSpPr/>
          <p:nvPr/>
        </p:nvSpPr>
        <p:spPr>
          <a:xfrm>
            <a:off x="7707908" y="2630950"/>
            <a:ext cx="316700" cy="308639"/>
          </a:xfrm>
          <a:custGeom>
            <a:avLst/>
            <a:gdLst/>
            <a:ahLst/>
            <a:cxnLst/>
            <a:rect l="l" t="t" r="r" b="b"/>
            <a:pathLst>
              <a:path w="349250" h="340360">
                <a:moveTo>
                  <a:pt x="175260" y="0"/>
                </a:moveTo>
                <a:lnTo>
                  <a:pt x="128016" y="6096"/>
                </a:lnTo>
                <a:lnTo>
                  <a:pt x="86868" y="22859"/>
                </a:lnTo>
                <a:lnTo>
                  <a:pt x="50292" y="48768"/>
                </a:lnTo>
                <a:lnTo>
                  <a:pt x="24384" y="83820"/>
                </a:lnTo>
                <a:lnTo>
                  <a:pt x="6096" y="124968"/>
                </a:lnTo>
                <a:lnTo>
                  <a:pt x="0" y="169164"/>
                </a:lnTo>
                <a:lnTo>
                  <a:pt x="6096" y="214883"/>
                </a:lnTo>
                <a:lnTo>
                  <a:pt x="24384" y="256031"/>
                </a:lnTo>
                <a:lnTo>
                  <a:pt x="50292" y="289559"/>
                </a:lnTo>
                <a:lnTo>
                  <a:pt x="86868" y="316991"/>
                </a:lnTo>
                <a:lnTo>
                  <a:pt x="128016" y="333756"/>
                </a:lnTo>
                <a:lnTo>
                  <a:pt x="175260" y="339852"/>
                </a:lnTo>
                <a:lnTo>
                  <a:pt x="220980" y="333756"/>
                </a:lnTo>
                <a:lnTo>
                  <a:pt x="262128" y="316991"/>
                </a:lnTo>
                <a:lnTo>
                  <a:pt x="298704" y="289559"/>
                </a:lnTo>
                <a:lnTo>
                  <a:pt x="326136" y="256031"/>
                </a:lnTo>
                <a:lnTo>
                  <a:pt x="342900" y="214883"/>
                </a:lnTo>
                <a:lnTo>
                  <a:pt x="348996" y="169164"/>
                </a:lnTo>
                <a:lnTo>
                  <a:pt x="342900" y="124968"/>
                </a:lnTo>
                <a:lnTo>
                  <a:pt x="326136" y="83820"/>
                </a:lnTo>
                <a:lnTo>
                  <a:pt x="298704" y="48768"/>
                </a:lnTo>
                <a:lnTo>
                  <a:pt x="262128" y="22859"/>
                </a:lnTo>
                <a:lnTo>
                  <a:pt x="220980" y="6096"/>
                </a:lnTo>
                <a:lnTo>
                  <a:pt x="175260" y="0"/>
                </a:lnTo>
                <a:close/>
              </a:path>
            </a:pathLst>
          </a:custGeom>
          <a:ln w="1371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76" name="object 676"/>
          <p:cNvSpPr/>
          <p:nvPr/>
        </p:nvSpPr>
        <p:spPr>
          <a:xfrm>
            <a:off x="7582148" y="1971753"/>
            <a:ext cx="1280045" cy="967375"/>
          </a:xfrm>
          <a:custGeom>
            <a:avLst/>
            <a:gdLst/>
            <a:ahLst/>
            <a:cxnLst/>
            <a:rect l="l" t="t" r="r" b="b"/>
            <a:pathLst>
              <a:path w="1411604" h="1066800">
                <a:moveTo>
                  <a:pt x="1210056" y="1066800"/>
                </a:moveTo>
                <a:lnTo>
                  <a:pt x="0" y="332232"/>
                </a:lnTo>
                <a:lnTo>
                  <a:pt x="202692" y="0"/>
                </a:lnTo>
                <a:lnTo>
                  <a:pt x="1411224" y="733043"/>
                </a:lnTo>
                <a:lnTo>
                  <a:pt x="1210056" y="1066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77" name="object 677"/>
          <p:cNvSpPr/>
          <p:nvPr/>
        </p:nvSpPr>
        <p:spPr>
          <a:xfrm>
            <a:off x="7582148" y="1971753"/>
            <a:ext cx="1280045" cy="967375"/>
          </a:xfrm>
          <a:custGeom>
            <a:avLst/>
            <a:gdLst/>
            <a:ahLst/>
            <a:cxnLst/>
            <a:rect l="l" t="t" r="r" b="b"/>
            <a:pathLst>
              <a:path w="1411604" h="1066800">
                <a:moveTo>
                  <a:pt x="202692" y="0"/>
                </a:moveTo>
                <a:lnTo>
                  <a:pt x="0" y="332232"/>
                </a:lnTo>
                <a:lnTo>
                  <a:pt x="1210056" y="1066799"/>
                </a:lnTo>
                <a:lnTo>
                  <a:pt x="1411224" y="733043"/>
                </a:lnTo>
                <a:lnTo>
                  <a:pt x="202692" y="0"/>
                </a:lnTo>
                <a:close/>
              </a:path>
            </a:pathLst>
          </a:custGeom>
          <a:ln w="16764">
            <a:solidFill>
              <a:srgbClr val="FF6600"/>
            </a:solidFill>
          </a:ln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78" name="object 678"/>
          <p:cNvSpPr/>
          <p:nvPr/>
        </p:nvSpPr>
        <p:spPr>
          <a:xfrm>
            <a:off x="7984300" y="2285459"/>
            <a:ext cx="400769" cy="31338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79" name="object 679"/>
          <p:cNvSpPr/>
          <p:nvPr/>
        </p:nvSpPr>
        <p:spPr>
          <a:xfrm>
            <a:off x="3076944" y="5410080"/>
            <a:ext cx="167563" cy="134166"/>
          </a:xfrm>
          <a:custGeom>
            <a:avLst/>
            <a:gdLst/>
            <a:ahLst/>
            <a:cxnLst/>
            <a:rect l="l" t="t" r="r" b="b"/>
            <a:pathLst>
              <a:path w="184784" h="147954">
                <a:moveTo>
                  <a:pt x="184404" y="147828"/>
                </a:moveTo>
                <a:lnTo>
                  <a:pt x="0" y="147828"/>
                </a:lnTo>
                <a:lnTo>
                  <a:pt x="0" y="0"/>
                </a:lnTo>
                <a:lnTo>
                  <a:pt x="184404" y="0"/>
                </a:lnTo>
                <a:lnTo>
                  <a:pt x="184404" y="1478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80" name="object 680"/>
          <p:cNvSpPr/>
          <p:nvPr/>
        </p:nvSpPr>
        <p:spPr>
          <a:xfrm>
            <a:off x="3259362" y="5539986"/>
            <a:ext cx="167563" cy="135893"/>
          </a:xfrm>
          <a:custGeom>
            <a:avLst/>
            <a:gdLst/>
            <a:ahLst/>
            <a:cxnLst/>
            <a:rect l="l" t="t" r="r" b="b"/>
            <a:pathLst>
              <a:path w="184785" h="149860">
                <a:moveTo>
                  <a:pt x="184404" y="149351"/>
                </a:moveTo>
                <a:lnTo>
                  <a:pt x="0" y="149351"/>
                </a:lnTo>
                <a:lnTo>
                  <a:pt x="0" y="0"/>
                </a:lnTo>
                <a:lnTo>
                  <a:pt x="184404" y="0"/>
                </a:lnTo>
                <a:lnTo>
                  <a:pt x="184404" y="1493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0"/>
          </a:p>
        </p:txBody>
      </p:sp>
      <p:sp>
        <p:nvSpPr>
          <p:cNvPr id="681" name="object 681"/>
          <p:cNvSpPr txBox="1"/>
          <p:nvPr/>
        </p:nvSpPr>
        <p:spPr>
          <a:xfrm>
            <a:off x="2751717" y="1910477"/>
            <a:ext cx="1714788" cy="477520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090" spc="20" dirty="0">
                <a:latin typeface="微软雅黑" panose="020B0503020204020204" pitchFamily="34" charset="-122"/>
                <a:cs typeface="微软雅黑" panose="020B0503020204020204" pitchFamily="34" charset="-122"/>
              </a:rPr>
              <a:t>年固定薪酬，单位：人民币</a:t>
            </a:r>
            <a:endParaRPr sz="109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620395">
              <a:lnSpc>
                <a:spcPts val="720"/>
              </a:lnSpc>
              <a:spcBef>
                <a:spcPts val="630"/>
              </a:spcBef>
            </a:pPr>
            <a:r>
              <a:rPr sz="590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£</a:t>
            </a:r>
            <a:endParaRPr sz="59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72085">
              <a:lnSpc>
                <a:spcPts val="960"/>
              </a:lnSpc>
            </a:pPr>
            <a:r>
              <a:rPr sz="770" dirty="0">
                <a:latin typeface="微软雅黑" panose="020B0503020204020204" pitchFamily="34" charset="-122"/>
                <a:cs typeface="微软雅黑" panose="020B0503020204020204" pitchFamily="34" charset="-122"/>
              </a:rPr>
              <a:t>400,000</a:t>
            </a:r>
            <a:endParaRPr sz="7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82" name="object 682"/>
          <p:cNvSpPr txBox="1"/>
          <p:nvPr/>
        </p:nvSpPr>
        <p:spPr>
          <a:xfrm>
            <a:off x="3225756" y="5401408"/>
            <a:ext cx="5697725" cy="414020"/>
          </a:xfrm>
          <a:prstGeom prst="rect">
            <a:avLst/>
          </a:prstGeom>
        </p:spPr>
        <p:txBody>
          <a:bodyPr vert="horz" wrap="square" lIns="0" tIns="3051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590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0</a:t>
            </a:r>
            <a:endParaRPr sz="59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26060">
              <a:lnSpc>
                <a:spcPct val="100000"/>
              </a:lnSpc>
              <a:spcBef>
                <a:spcPts val="170"/>
              </a:spcBef>
            </a:pP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40</a:t>
            </a:r>
            <a:r>
              <a:rPr sz="590" spc="9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41</a:t>
            </a:r>
            <a:r>
              <a:rPr sz="590" spc="114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42</a:t>
            </a:r>
            <a:r>
              <a:rPr sz="590" spc="9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43</a:t>
            </a:r>
            <a:r>
              <a:rPr sz="590" spc="114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44</a:t>
            </a:r>
            <a:r>
              <a:rPr sz="590" spc="9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45</a:t>
            </a:r>
            <a:r>
              <a:rPr sz="590" spc="1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46</a:t>
            </a:r>
            <a:r>
              <a:rPr sz="590" spc="9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47</a:t>
            </a:r>
            <a:r>
              <a:rPr sz="590" spc="1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48</a:t>
            </a:r>
            <a:r>
              <a:rPr sz="590" spc="140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49</a:t>
            </a:r>
            <a:r>
              <a:rPr sz="590" spc="80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50</a:t>
            </a:r>
            <a:r>
              <a:rPr sz="590" spc="1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51</a:t>
            </a:r>
            <a:r>
              <a:rPr sz="590" spc="9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52</a:t>
            </a:r>
            <a:r>
              <a:rPr sz="590" spc="114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53</a:t>
            </a:r>
            <a:r>
              <a:rPr sz="590" spc="9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54</a:t>
            </a:r>
            <a:r>
              <a:rPr sz="590" spc="114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55</a:t>
            </a:r>
            <a:r>
              <a:rPr sz="590" spc="9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56</a:t>
            </a:r>
            <a:r>
              <a:rPr sz="590" spc="1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57</a:t>
            </a:r>
            <a:r>
              <a:rPr sz="590" spc="120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58</a:t>
            </a:r>
            <a:r>
              <a:rPr sz="590" spc="9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59</a:t>
            </a:r>
            <a:r>
              <a:rPr sz="590" spc="1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60</a:t>
            </a:r>
            <a:r>
              <a:rPr sz="590" spc="9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61</a:t>
            </a:r>
            <a:r>
              <a:rPr sz="590" spc="110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62</a:t>
            </a:r>
            <a:r>
              <a:rPr sz="590" spc="9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63</a:t>
            </a:r>
            <a:r>
              <a:rPr sz="590" spc="114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64</a:t>
            </a:r>
            <a:r>
              <a:rPr sz="590" spc="9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65</a:t>
            </a:r>
            <a:r>
              <a:rPr sz="590" spc="114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66</a:t>
            </a:r>
            <a:r>
              <a:rPr sz="590" spc="120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67</a:t>
            </a:r>
            <a:r>
              <a:rPr sz="590" spc="9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68</a:t>
            </a:r>
            <a:r>
              <a:rPr sz="590" spc="120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69</a:t>
            </a:r>
            <a:r>
              <a:rPr sz="590" spc="9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70</a:t>
            </a:r>
            <a:r>
              <a:rPr sz="590" spc="1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71</a:t>
            </a:r>
            <a:r>
              <a:rPr sz="590" spc="9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72</a:t>
            </a:r>
            <a:r>
              <a:rPr sz="590" spc="1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73</a:t>
            </a:r>
            <a:r>
              <a:rPr sz="590" spc="9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74</a:t>
            </a:r>
            <a:r>
              <a:rPr sz="590" spc="105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590" spc="-5" dirty="0">
                <a:latin typeface="微软雅黑" panose="020B0503020204020204" pitchFamily="34" charset="-122"/>
                <a:cs typeface="微软雅黑" panose="020B0503020204020204" pitchFamily="34" charset="-122"/>
              </a:rPr>
              <a:t>75</a:t>
            </a:r>
            <a:endParaRPr sz="59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R="5080" algn="r">
              <a:lnSpc>
                <a:spcPct val="100000"/>
              </a:lnSpc>
              <a:spcBef>
                <a:spcPts val="495"/>
              </a:spcBef>
            </a:pPr>
            <a:r>
              <a:rPr sz="77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职</a:t>
            </a:r>
            <a:r>
              <a:rPr sz="770" spc="5" dirty="0">
                <a:latin typeface="微软雅黑" panose="020B0503020204020204" pitchFamily="34" charset="-122"/>
                <a:cs typeface="微软雅黑" panose="020B0503020204020204" pitchFamily="34" charset="-122"/>
              </a:rPr>
              <a:t>位</a:t>
            </a:r>
            <a:r>
              <a:rPr sz="770" spc="1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等</a:t>
            </a:r>
            <a:r>
              <a:rPr sz="770" spc="25" dirty="0">
                <a:latin typeface="微软雅黑" panose="020B0503020204020204" pitchFamily="34" charset="-122"/>
                <a:cs typeface="微软雅黑" panose="020B0503020204020204" pitchFamily="34" charset="-122"/>
              </a:rPr>
              <a:t>级</a:t>
            </a:r>
            <a:endParaRPr sz="77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684" name="图形 683">
            <a:extLst>
              <a:ext uri="{FF2B5EF4-FFF2-40B4-BE49-F238E27FC236}">
                <a16:creationId xmlns:a16="http://schemas.microsoft.com/office/drawing/2014/main" id="{237986A0-E851-45F5-98BF-D52C39CFFF6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  <p:sp>
        <p:nvSpPr>
          <p:cNvPr id="686" name="Oval 7">
            <a:extLst>
              <a:ext uri="{FF2B5EF4-FFF2-40B4-BE49-F238E27FC236}">
                <a16:creationId xmlns:a16="http://schemas.microsoft.com/office/drawing/2014/main" id="{B7798918-1BE3-4C3D-A03E-997C0E6F5EFC}"/>
              </a:ext>
            </a:extLst>
          </p:cNvPr>
          <p:cNvSpPr/>
          <p:nvPr/>
        </p:nvSpPr>
        <p:spPr>
          <a:xfrm>
            <a:off x="515938" y="447820"/>
            <a:ext cx="412966" cy="412966"/>
          </a:xfrm>
          <a:prstGeom prst="ellipse">
            <a:avLst/>
          </a:prstGeom>
          <a:noFill/>
          <a:ln w="6350">
            <a:solidFill>
              <a:srgbClr val="397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en-US" sz="2800" dirty="0">
              <a:solidFill>
                <a:srgbClr val="397F52"/>
              </a:solidFill>
              <a:latin typeface="Calibri" panose="020F0502020204030204"/>
            </a:endParaRPr>
          </a:p>
        </p:txBody>
      </p:sp>
      <p:sp>
        <p:nvSpPr>
          <p:cNvPr id="688" name="矩形 687">
            <a:extLst>
              <a:ext uri="{FF2B5EF4-FFF2-40B4-BE49-F238E27FC236}">
                <a16:creationId xmlns:a16="http://schemas.microsoft.com/office/drawing/2014/main" id="{44AB7E07-D6D3-4B85-A2DE-41E4F19739B3}"/>
              </a:ext>
            </a:extLst>
          </p:cNvPr>
          <p:cNvSpPr/>
          <p:nvPr/>
        </p:nvSpPr>
        <p:spPr>
          <a:xfrm>
            <a:off x="984061" y="408646"/>
            <a:ext cx="61158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岗位价值评估的</a:t>
            </a:r>
            <a:r>
              <a:rPr lang="en-US" alt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7</a:t>
            </a: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小米兰亭" panose="03000502000000000000" pitchFamily="66" charset="-122"/>
                <a:ea typeface="小米兰亭" panose="03000502000000000000" pitchFamily="66" charset="-122"/>
              </a:rPr>
              <a:t>大应用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小米兰亭" panose="03000502000000000000" pitchFamily="66" charset="-122"/>
              <a:ea typeface="小米兰亭" panose="03000502000000000000" pitchFamily="66" charset="-122"/>
            </a:endParaRPr>
          </a:p>
        </p:txBody>
      </p:sp>
      <p:sp>
        <p:nvSpPr>
          <p:cNvPr id="690" name="Freeform 5">
            <a:extLst>
              <a:ext uri="{FF2B5EF4-FFF2-40B4-BE49-F238E27FC236}">
                <a16:creationId xmlns:a16="http://schemas.microsoft.com/office/drawing/2014/main" id="{4D6077A5-D938-401A-BBB9-5541DBBF06FB}"/>
              </a:ext>
            </a:extLst>
          </p:cNvPr>
          <p:cNvSpPr>
            <a:spLocks noEditPoints="1"/>
          </p:cNvSpPr>
          <p:nvPr/>
        </p:nvSpPr>
        <p:spPr bwMode="auto">
          <a:xfrm>
            <a:off x="641315" y="573927"/>
            <a:ext cx="162213" cy="160752"/>
          </a:xfrm>
          <a:custGeom>
            <a:avLst/>
            <a:gdLst>
              <a:gd name="T0" fmla="*/ 975 w 1652"/>
              <a:gd name="T1" fmla="*/ 1639 h 1639"/>
              <a:gd name="T2" fmla="*/ 901 w 1652"/>
              <a:gd name="T3" fmla="*/ 1564 h 1639"/>
              <a:gd name="T4" fmla="*/ 901 w 1652"/>
              <a:gd name="T5" fmla="*/ 731 h 1639"/>
              <a:gd name="T6" fmla="*/ 920 w 1652"/>
              <a:gd name="T7" fmla="*/ 681 h 1639"/>
              <a:gd name="T8" fmla="*/ 1404 w 1652"/>
              <a:gd name="T9" fmla="*/ 149 h 1639"/>
              <a:gd name="T10" fmla="*/ 249 w 1652"/>
              <a:gd name="T11" fmla="*/ 149 h 1639"/>
              <a:gd name="T12" fmla="*/ 732 w 1652"/>
              <a:gd name="T13" fmla="*/ 681 h 1639"/>
              <a:gd name="T14" fmla="*/ 752 w 1652"/>
              <a:gd name="T15" fmla="*/ 731 h 1639"/>
              <a:gd name="T16" fmla="*/ 752 w 1652"/>
              <a:gd name="T17" fmla="*/ 1266 h 1639"/>
              <a:gd name="T18" fmla="*/ 677 w 1652"/>
              <a:gd name="T19" fmla="*/ 1341 h 1639"/>
              <a:gd name="T20" fmla="*/ 603 w 1652"/>
              <a:gd name="T21" fmla="*/ 1266 h 1639"/>
              <a:gd name="T22" fmla="*/ 603 w 1652"/>
              <a:gd name="T23" fmla="*/ 760 h 1639"/>
              <a:gd name="T24" fmla="*/ 25 w 1652"/>
              <a:gd name="T25" fmla="*/ 125 h 1639"/>
              <a:gd name="T26" fmla="*/ 12 w 1652"/>
              <a:gd name="T27" fmla="*/ 45 h 1639"/>
              <a:gd name="T28" fmla="*/ 80 w 1652"/>
              <a:gd name="T29" fmla="*/ 0 h 1639"/>
              <a:gd name="T30" fmla="*/ 1572 w 1652"/>
              <a:gd name="T31" fmla="*/ 0 h 1639"/>
              <a:gd name="T32" fmla="*/ 1640 w 1652"/>
              <a:gd name="T33" fmla="*/ 45 h 1639"/>
              <a:gd name="T34" fmla="*/ 1627 w 1652"/>
              <a:gd name="T35" fmla="*/ 125 h 1639"/>
              <a:gd name="T36" fmla="*/ 1050 w 1652"/>
              <a:gd name="T37" fmla="*/ 760 h 1639"/>
              <a:gd name="T38" fmla="*/ 1050 w 1652"/>
              <a:gd name="T39" fmla="*/ 1564 h 1639"/>
              <a:gd name="T40" fmla="*/ 975 w 1652"/>
              <a:gd name="T41" fmla="*/ 1639 h 1639"/>
              <a:gd name="T42" fmla="*/ 975 w 1652"/>
              <a:gd name="T43" fmla="*/ 1639 h 1639"/>
              <a:gd name="T44" fmla="*/ 975 w 1652"/>
              <a:gd name="T45" fmla="*/ 1639 h 1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52" h="1639">
                <a:moveTo>
                  <a:pt x="975" y="1639"/>
                </a:moveTo>
                <a:cubicBezTo>
                  <a:pt x="934" y="1639"/>
                  <a:pt x="901" y="1605"/>
                  <a:pt x="901" y="1564"/>
                </a:cubicBezTo>
                <a:cubicBezTo>
                  <a:pt x="901" y="731"/>
                  <a:pt x="901" y="731"/>
                  <a:pt x="901" y="731"/>
                </a:cubicBezTo>
                <a:cubicBezTo>
                  <a:pt x="901" y="713"/>
                  <a:pt x="908" y="695"/>
                  <a:pt x="920" y="681"/>
                </a:cubicBezTo>
                <a:cubicBezTo>
                  <a:pt x="1404" y="149"/>
                  <a:pt x="1404" y="149"/>
                  <a:pt x="1404" y="149"/>
                </a:cubicBezTo>
                <a:cubicBezTo>
                  <a:pt x="249" y="149"/>
                  <a:pt x="249" y="149"/>
                  <a:pt x="249" y="149"/>
                </a:cubicBezTo>
                <a:cubicBezTo>
                  <a:pt x="732" y="681"/>
                  <a:pt x="732" y="681"/>
                  <a:pt x="732" y="681"/>
                </a:cubicBezTo>
                <a:cubicBezTo>
                  <a:pt x="745" y="695"/>
                  <a:pt x="752" y="713"/>
                  <a:pt x="752" y="731"/>
                </a:cubicBezTo>
                <a:cubicBezTo>
                  <a:pt x="752" y="1266"/>
                  <a:pt x="752" y="1266"/>
                  <a:pt x="752" y="1266"/>
                </a:cubicBezTo>
                <a:cubicBezTo>
                  <a:pt x="752" y="1307"/>
                  <a:pt x="718" y="1341"/>
                  <a:pt x="677" y="1341"/>
                </a:cubicBezTo>
                <a:cubicBezTo>
                  <a:pt x="636" y="1341"/>
                  <a:pt x="603" y="1307"/>
                  <a:pt x="603" y="1266"/>
                </a:cubicBezTo>
                <a:cubicBezTo>
                  <a:pt x="603" y="760"/>
                  <a:pt x="603" y="760"/>
                  <a:pt x="603" y="760"/>
                </a:cubicBezTo>
                <a:cubicBezTo>
                  <a:pt x="25" y="125"/>
                  <a:pt x="25" y="125"/>
                  <a:pt x="25" y="125"/>
                </a:cubicBezTo>
                <a:cubicBezTo>
                  <a:pt x="6" y="103"/>
                  <a:pt x="0" y="72"/>
                  <a:pt x="12" y="45"/>
                </a:cubicBezTo>
                <a:cubicBezTo>
                  <a:pt x="24" y="18"/>
                  <a:pt x="51" y="0"/>
                  <a:pt x="80" y="0"/>
                </a:cubicBezTo>
                <a:cubicBezTo>
                  <a:pt x="1572" y="0"/>
                  <a:pt x="1572" y="0"/>
                  <a:pt x="1572" y="0"/>
                </a:cubicBezTo>
                <a:cubicBezTo>
                  <a:pt x="1602" y="0"/>
                  <a:pt x="1628" y="18"/>
                  <a:pt x="1640" y="45"/>
                </a:cubicBezTo>
                <a:cubicBezTo>
                  <a:pt x="1652" y="72"/>
                  <a:pt x="1647" y="103"/>
                  <a:pt x="1627" y="125"/>
                </a:cubicBezTo>
                <a:cubicBezTo>
                  <a:pt x="1050" y="760"/>
                  <a:pt x="1050" y="760"/>
                  <a:pt x="1050" y="760"/>
                </a:cubicBezTo>
                <a:cubicBezTo>
                  <a:pt x="1050" y="1564"/>
                  <a:pt x="1050" y="1564"/>
                  <a:pt x="1050" y="1564"/>
                </a:cubicBezTo>
                <a:cubicBezTo>
                  <a:pt x="1050" y="1605"/>
                  <a:pt x="1016" y="1639"/>
                  <a:pt x="975" y="1639"/>
                </a:cubicBezTo>
                <a:close/>
                <a:moveTo>
                  <a:pt x="975" y="1639"/>
                </a:moveTo>
                <a:cubicBezTo>
                  <a:pt x="975" y="1639"/>
                  <a:pt x="975" y="1639"/>
                  <a:pt x="975" y="1639"/>
                </a:cubicBezTo>
              </a:path>
            </a:pathLst>
          </a:custGeom>
          <a:solidFill>
            <a:srgbClr val="397F5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8|0.9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7|2.1|2|1.9|2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7|2.1|2|1.9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7|2.1|2|1.9|2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7|2.1|2|1.9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0.9|1|0.9|0.8|0.6|0.9|0.8|0.6|0.8|0.6|0.8|0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0feb6957-0908-48c6-a0b6-63145fd1d22e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7|2.1|2|1.9|2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7|2.1|2|1.9|2.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1256</Words>
  <Application>Microsoft Office PowerPoint</Application>
  <PresentationFormat>宽屏</PresentationFormat>
  <Paragraphs>502</Paragraphs>
  <Slides>21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4" baseType="lpstr">
      <vt:lpstr>Microsoft JhengHei</vt:lpstr>
      <vt:lpstr>等线</vt:lpstr>
      <vt:lpstr>方正兰亭超细黑简体</vt:lpstr>
      <vt:lpstr>方正兰亭纤黑_GBK</vt:lpstr>
      <vt:lpstr>宋体</vt:lpstr>
      <vt:lpstr>微软雅黑</vt:lpstr>
      <vt:lpstr>小米兰亭</vt:lpstr>
      <vt:lpstr>Arial</vt:lpstr>
      <vt:lpstr>Calibri</vt:lpstr>
      <vt:lpstr>Roboto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基于岗位价值评估结果，建立内部职等体系</vt:lpstr>
      <vt:lpstr>基于岗位价值评估结果，分析薪酬的内部公平性</vt:lpstr>
      <vt:lpstr>基于岗位评估结果，分析薪酬的外部竞争力</vt:lpstr>
      <vt:lpstr>基于岗位评估结果，设计各职等薪酬结构</vt:lpstr>
      <vt:lpstr>基于岗位评估结果，设计员工福利标准</vt:lpstr>
      <vt:lpstr>基于岗位评估结果，设计员工晋升机制</vt:lpstr>
      <vt:lpstr> 基于岗位评估结果，进行组织分析</vt:lpstr>
      <vt:lpstr>PowerPoint 演示文稿</vt:lpstr>
      <vt:lpstr>组织岗位价值评估七大原则</vt:lpstr>
      <vt:lpstr>PowerPoint 演示文稿</vt:lpstr>
      <vt:lpstr>岗位价值评估作业流程图</vt:lpstr>
      <vt:lpstr>选取典型岗位操作示例</vt:lpstr>
      <vt:lpstr>PowerPoint 演示文稿</vt:lpstr>
      <vt:lpstr>岗位价值评估作业流程图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Roy Wang</dc:creator>
  <cp:lastModifiedBy>Grace</cp:lastModifiedBy>
  <cp:revision>269</cp:revision>
  <dcterms:created xsi:type="dcterms:W3CDTF">2015-12-23T13:23:00Z</dcterms:created>
  <dcterms:modified xsi:type="dcterms:W3CDTF">2020-09-29T06:53:12Z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