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522" r:id="rId2"/>
    <p:sldId id="505" r:id="rId3"/>
    <p:sldId id="618" r:id="rId4"/>
    <p:sldId id="265" r:id="rId5"/>
    <p:sldId id="271" r:id="rId6"/>
    <p:sldId id="290" r:id="rId7"/>
    <p:sldId id="596" r:id="rId8"/>
    <p:sldId id="621" r:id="rId9"/>
    <p:sldId id="619" r:id="rId10"/>
    <p:sldId id="452" r:id="rId11"/>
    <p:sldId id="445" r:id="rId12"/>
    <p:sldId id="597" r:id="rId13"/>
    <p:sldId id="598" r:id="rId14"/>
    <p:sldId id="600" r:id="rId15"/>
    <p:sldId id="316" r:id="rId16"/>
    <p:sldId id="491" r:id="rId17"/>
    <p:sldId id="499" r:id="rId18"/>
    <p:sldId id="599" r:id="rId19"/>
    <p:sldId id="523" r:id="rId20"/>
    <p:sldId id="570"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66">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D65"/>
    <a:srgbClr val="397F52"/>
    <a:srgbClr val="377A4F"/>
    <a:srgbClr val="404040"/>
    <a:srgbClr val="595959"/>
    <a:srgbClr val="262626"/>
    <a:srgbClr val="7F7F7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3" autoAdjust="0"/>
    <p:restoredTop sz="94660"/>
  </p:normalViewPr>
  <p:slideViewPr>
    <p:cSldViewPr snapToGrid="0" showGuides="1">
      <p:cViewPr varScale="1">
        <p:scale>
          <a:sx n="87" d="100"/>
          <a:sy n="87" d="100"/>
        </p:scale>
        <p:origin x="426" y="48"/>
      </p:cViewPr>
      <p:guideLst>
        <p:guide orient="horz" pos="236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CCB478-FE5B-48B8-ACE8-D9B869B7EB7A}" type="datetimeFigureOut">
              <a:rPr lang="zh-CN" altLang="en-US" smtClean="0"/>
              <a:t>2020/10/27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7A46C-FDAB-43AD-9F50-247EFE04A74C}"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6E7A46C-FDAB-43AD-9F50-247EFE04A74C}" type="slidenum">
              <a:rPr lang="zh-CN" altLang="en-US" smtClean="0"/>
              <a:t>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356351"/>
            <a:ext cx="2844800" cy="366184"/>
          </a:xfr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a:xfrm>
            <a:off x="4165600" y="6356351"/>
            <a:ext cx="3860800" cy="366184"/>
          </a:xfrm>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a:xfrm>
            <a:off x="8737600" y="6356351"/>
            <a:ext cx="2844800" cy="366184"/>
          </a:xfrm>
        </p:spPr>
        <p:txBody>
          <a:bodyPr/>
          <a:lstStyle/>
          <a:p>
            <a:pPr lvl="0" eaLnBrk="1" fontAlgn="base" hangingPunct="1"/>
            <a:fld id="{9A0DB2DC-4C9A-4742-B13C-FB6460FD3503}" type="slidenum">
              <a:rPr lang="zh-CN" altLang="en-US" strike="noStrike" noProof="1" dirty="0">
                <a:latin typeface="Calibri" panose="020F0502020204030204" charset="0"/>
                <a:ea typeface="宋体" panose="02010600030101010101" pitchFamily="2" charset="-122"/>
                <a:cs typeface="+mn-cs"/>
              </a:rPr>
              <a:t>‹#›</a:t>
            </a:fld>
            <a:endParaRPr lang="zh-CN" altLang="en-US" strike="noStrike" noProof="1"/>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48022" y="1087195"/>
            <a:ext cx="10295954" cy="459503"/>
          </a:xfrm>
        </p:spPr>
        <p:txBody>
          <a:bodyPr lIns="0" tIns="0" rIns="0" bIns="0"/>
          <a:lstStyle>
            <a:lvl1pPr>
              <a:defRPr sz="2855" b="1" i="0">
                <a:solidFill>
                  <a:srgbClr val="3F3F3F"/>
                </a:solidFill>
                <a:latin typeface="微软雅黑" panose="020B0503020204020204" pitchFamily="34" charset="-122"/>
                <a:cs typeface="微软雅黑" panose="020B0503020204020204" pitchFamily="34" charset="-122"/>
              </a:defRPr>
            </a:lvl1pPr>
          </a:lstStyle>
          <a:p>
            <a:endParaRPr/>
          </a:p>
        </p:txBody>
      </p:sp>
      <p:sp>
        <p:nvSpPr>
          <p:cNvPr id="3" name="Holder 3"/>
          <p:cNvSpPr>
            <a:spLocks noGrp="1"/>
          </p:cNvSpPr>
          <p:nvPr>
            <p:ph type="body" idx="1"/>
          </p:nvPr>
        </p:nvSpPr>
        <p:spPr>
          <a:xfrm>
            <a:off x="1114655" y="2634716"/>
            <a:ext cx="8551776" cy="2244540"/>
          </a:xfrm>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a:p>
        </p:txBody>
      </p:sp>
      <p:sp>
        <p:nvSpPr>
          <p:cNvPr id="6" name="Holder 6"/>
          <p:cNvSpPr>
            <a:spLocks noGrp="1"/>
          </p:cNvSpPr>
          <p:nvPr>
            <p:ph type="sldNum" sz="quarter" idx="7"/>
          </p:nvPr>
        </p:nvSpPr>
        <p:spPr>
          <a:xfrm>
            <a:off x="8778240" y="6377940"/>
            <a:ext cx="2804160" cy="342900"/>
          </a:xfrm>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zt.mayihr.com/event/adver2?from=zqbc_20201028zbkkj"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mayihr.com/event/event_2.php?from=zqbc_20201028zbkkj"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sv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sv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tags" Target="../tags/tag5.xml"/><Relationship Id="rId7" Type="http://schemas.openxmlformats.org/officeDocument/2006/relationships/image" Target="../media/image1.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notesSlide" Target="../notesSlides/notesSlide3.xml"/><Relationship Id="rId10" Type="http://schemas.openxmlformats.org/officeDocument/2006/relationships/image" Target="../media/image5.svg"/><Relationship Id="rId4" Type="http://schemas.openxmlformats.org/officeDocument/2006/relationships/slideLayout" Target="../slideLayouts/slideLayout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tags" Target="../tags/tag8.xml"/><Relationship Id="rId7" Type="http://schemas.openxmlformats.org/officeDocument/2006/relationships/image" Target="../media/image4.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3.jpeg"/><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tags" Target="../tags/tag11.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jpeg"/><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9" name="组合 8"/>
          <p:cNvGrpSpPr/>
          <p:nvPr/>
        </p:nvGrpSpPr>
        <p:grpSpPr>
          <a:xfrm>
            <a:off x="6727580" y="2310382"/>
            <a:ext cx="5154178" cy="4971511"/>
            <a:chOff x="8705175" y="708628"/>
            <a:chExt cx="408400" cy="393926"/>
          </a:xfrm>
          <a:solidFill>
            <a:schemeClr val="bg1">
              <a:alpha val="10000"/>
            </a:schemeClr>
          </a:solidFill>
        </p:grpSpPr>
        <p:sp>
          <p:nvSpPr>
            <p:cNvPr id="10" name="Freeform 5"/>
            <p:cNvSpPr>
              <a:spLocks noEditPoints="1"/>
            </p:cNvSpPr>
            <p:nvPr/>
          </p:nvSpPr>
          <p:spPr bwMode="auto">
            <a:xfrm>
              <a:off x="8705175" y="791951"/>
              <a:ext cx="210459" cy="310603"/>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11" name="Freeform 6"/>
            <p:cNvSpPr>
              <a:spLocks noEditPoints="1"/>
            </p:cNvSpPr>
            <p:nvPr/>
          </p:nvSpPr>
          <p:spPr bwMode="auto">
            <a:xfrm>
              <a:off x="8903116" y="708628"/>
              <a:ext cx="210459" cy="310603"/>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12" name="图形 11"/>
          <p:cNvPicPr>
            <a:picLocks noChangeAspect="1"/>
          </p:cNvPicPr>
          <p:nvPr/>
        </p:nvPicPr>
        <p:blipFill>
          <a:blip r:embed="rId2"/>
          <a:stretch>
            <a:fillRect/>
          </a:stretch>
        </p:blipFill>
        <p:spPr>
          <a:xfrm>
            <a:off x="9689719" y="315071"/>
            <a:ext cx="1964618" cy="686373"/>
          </a:xfrm>
          <a:prstGeom prst="rect">
            <a:avLst/>
          </a:prstGeom>
        </p:spPr>
      </p:pic>
      <p:sp>
        <p:nvSpPr>
          <p:cNvPr id="2" name="矩形 1"/>
          <p:cNvSpPr/>
          <p:nvPr/>
        </p:nvSpPr>
        <p:spPr>
          <a:xfrm>
            <a:off x="2452685" y="2405183"/>
            <a:ext cx="8329993" cy="1631216"/>
          </a:xfrm>
          <a:prstGeom prst="rect">
            <a:avLst/>
          </a:prstGeom>
        </p:spPr>
        <p:txBody>
          <a:bodyPr wrap="square">
            <a:spAutoFit/>
          </a:bodyPr>
          <a:lstStyle/>
          <a:p>
            <a:pPr algn="ctr"/>
            <a:r>
              <a:rPr lang="zh-CN" altLang="en-US" sz="2000" dirty="0">
                <a:solidFill>
                  <a:schemeClr val="bg1"/>
                </a:solidFill>
                <a:latin typeface="方正兰亭纤黑_GBK" panose="02000000000000000000"/>
              </a:rPr>
              <a:t>本</a:t>
            </a:r>
            <a:r>
              <a:rPr lang="en-US" altLang="zh-CN" sz="2000" dirty="0">
                <a:solidFill>
                  <a:schemeClr val="bg1"/>
                </a:solidFill>
                <a:latin typeface="方正兰亭纤黑_GBK" panose="02000000000000000000"/>
              </a:rPr>
              <a:t>PPT</a:t>
            </a:r>
            <a:r>
              <a:rPr lang="zh-CN" altLang="en-US" sz="2000" dirty="0">
                <a:solidFill>
                  <a:schemeClr val="bg1"/>
                </a:solidFill>
                <a:latin typeface="方正兰亭纤黑_GBK" panose="02000000000000000000"/>
              </a:rPr>
              <a:t>为</a:t>
            </a:r>
            <a:r>
              <a:rPr lang="en-US" altLang="zh-CN" sz="2000" dirty="0">
                <a:solidFill>
                  <a:schemeClr val="bg1"/>
                </a:solidFill>
                <a:latin typeface="方正兰亭纤黑_GBK" panose="02000000000000000000"/>
              </a:rPr>
              <a:t>《</a:t>
            </a:r>
            <a:r>
              <a:rPr lang="zh-CN" altLang="en-US" sz="2000" dirty="0">
                <a:solidFill>
                  <a:schemeClr val="bg1"/>
                </a:solidFill>
                <a:latin typeface="方正兰亭纤黑_GBK" panose="02000000000000000000"/>
              </a:rPr>
              <a:t>金牌面试官</a:t>
            </a:r>
            <a:r>
              <a:rPr lang="en-US" altLang="zh-CN" sz="2000" dirty="0">
                <a:solidFill>
                  <a:schemeClr val="bg1"/>
                </a:solidFill>
                <a:latin typeface="方正兰亭纤黑_GBK" panose="02000000000000000000"/>
              </a:rPr>
              <a:t>》</a:t>
            </a:r>
            <a:r>
              <a:rPr lang="zh-CN" altLang="en-US" sz="2000" dirty="0">
                <a:solidFill>
                  <a:schemeClr val="bg1"/>
                </a:solidFill>
                <a:latin typeface="方正兰亭纤黑_GBK" panose="02000000000000000000"/>
              </a:rPr>
              <a:t>直播课件内容</a:t>
            </a:r>
            <a:endParaRPr lang="en-US" altLang="zh-CN" sz="2000" dirty="0">
              <a:solidFill>
                <a:schemeClr val="bg1"/>
              </a:solidFill>
              <a:latin typeface="方正兰亭纤黑_GBK" panose="02000000000000000000"/>
            </a:endParaRPr>
          </a:p>
          <a:p>
            <a:pPr algn="ctr"/>
            <a:endParaRPr lang="en-US" altLang="zh-CN" sz="2000" dirty="0">
              <a:solidFill>
                <a:schemeClr val="bg1"/>
              </a:solidFill>
              <a:latin typeface="方正兰亭纤黑_GBK" panose="02000000000000000000"/>
            </a:endParaRPr>
          </a:p>
          <a:p>
            <a:pPr algn="ctr"/>
            <a:r>
              <a:rPr lang="zh-CN" altLang="en-US" sz="2000" b="0" i="0" dirty="0">
                <a:solidFill>
                  <a:schemeClr val="bg1"/>
                </a:solidFill>
                <a:effectLst/>
                <a:latin typeface="Roboto" panose="02000000000000000000" pitchFamily="2" charset="0"/>
              </a:rPr>
              <a:t>直播回看地址： （在页面中点击观看回放，注册后即可观看）</a:t>
            </a:r>
            <a:br>
              <a:rPr lang="zh-CN" altLang="en-US" sz="2000" dirty="0">
                <a:solidFill>
                  <a:schemeClr val="bg1"/>
                </a:solidFill>
              </a:rPr>
            </a:br>
            <a:r>
              <a:rPr lang="en-US" altLang="zh-CN" sz="2000" b="0" i="0" u="sng" dirty="0">
                <a:solidFill>
                  <a:schemeClr val="bg1"/>
                </a:solidFill>
                <a:effectLst/>
                <a:latin typeface="Roboto" panose="02000000000000000000" pitchFamily="2" charset="0"/>
              </a:rPr>
              <a:t>https://app.ma.scrmtech.com/meetings/MeetingPc/Detail?pf_uid=13363_1571&amp;id=25024&amp;pf_type=3</a:t>
            </a:r>
            <a:endParaRPr lang="en-US" altLang="zh-CN" sz="2000" u="sng" dirty="0">
              <a:solidFill>
                <a:schemeClr val="bg1"/>
              </a:solidFill>
              <a:latin typeface="Roboto" panose="02000000000000000000" pitchFamily="2" charset="0"/>
            </a:endParaRPr>
          </a:p>
        </p:txBody>
      </p:sp>
    </p:spTree>
    <p:extLst>
      <p:ext uri="{BB962C8B-B14F-4D97-AF65-F5344CB8AC3E}">
        <p14:creationId xmlns:p14="http://schemas.microsoft.com/office/powerpoint/2010/main" val="30133676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custDataLst>
              <p:tags r:id="rId1"/>
            </p:custDataLst>
          </p:nvPr>
        </p:nvSpPr>
        <p:spPr>
          <a:xfrm>
            <a:off x="0" y="4496255"/>
            <a:ext cx="12220628" cy="1171938"/>
          </a:xfrm>
          <a:prstGeom prst="rect">
            <a:avLst/>
          </a:prstGeom>
          <a:solidFill>
            <a:srgbClr val="D7E5DC"/>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solidFill>
                <a:schemeClr val="lt1"/>
              </a:solidFill>
              <a:latin typeface="Arial" panose="020B0604020202020204" pitchFamily="34" charset="0"/>
              <a:ea typeface="微软雅黑" panose="020B0503020204020204" pitchFamily="34" charset="-122"/>
            </a:endParaRPr>
          </a:p>
        </p:txBody>
      </p:sp>
      <p:pic>
        <p:nvPicPr>
          <p:cNvPr id="4" name="图形 3"/>
          <p:cNvPicPr>
            <a:picLocks noChangeAspect="1"/>
          </p:cNvPicPr>
          <p:nvPr/>
        </p:nvPicPr>
        <p:blipFill>
          <a:blip r:embed="rId3"/>
          <a:stretch>
            <a:fillRect/>
          </a:stretch>
        </p:blipFill>
        <p:spPr>
          <a:xfrm>
            <a:off x="9689720" y="315071"/>
            <a:ext cx="1964618" cy="686373"/>
          </a:xfrm>
          <a:prstGeom prst="rect">
            <a:avLst/>
          </a:prstGeom>
        </p:spPr>
      </p:pic>
      <p:sp>
        <p:nvSpPr>
          <p:cNvPr id="6" name="文本框 5"/>
          <p:cNvSpPr txBox="1"/>
          <p:nvPr/>
        </p:nvSpPr>
        <p:spPr>
          <a:xfrm>
            <a:off x="5126912" y="1688264"/>
            <a:ext cx="2509132" cy="646331"/>
          </a:xfrm>
          <a:prstGeom prst="rect">
            <a:avLst/>
          </a:prstGeom>
          <a:noFill/>
        </p:spPr>
        <p:txBody>
          <a:bodyPr wrap="square" rtlCol="0">
            <a:spAutoFit/>
          </a:bodyPr>
          <a:lstStyle/>
          <a:p>
            <a:r>
              <a:rPr lang="zh-CN" altLang="en-US" dirty="0"/>
              <a:t>如何提问与追问</a:t>
            </a:r>
            <a:endParaRPr lang="en-US" altLang="zh-CN" dirty="0"/>
          </a:p>
          <a:p>
            <a:endParaRPr lang="zh-CN" altLang="en-US" dirty="0"/>
          </a:p>
        </p:txBody>
      </p:sp>
      <p:pic>
        <p:nvPicPr>
          <p:cNvPr id="7" name="图片 6"/>
          <p:cNvPicPr>
            <a:picLocks noChangeAspect="1"/>
          </p:cNvPicPr>
          <p:nvPr/>
        </p:nvPicPr>
        <p:blipFill>
          <a:blip r:embed="rId4"/>
          <a:stretch>
            <a:fillRect/>
          </a:stretch>
        </p:blipFill>
        <p:spPr>
          <a:xfrm>
            <a:off x="2160587" y="2378711"/>
            <a:ext cx="7870825" cy="1649412"/>
          </a:xfrm>
          <a:prstGeom prst="rect">
            <a:avLst/>
          </a:prstGeom>
          <a:ln>
            <a:noFill/>
          </a:ln>
          <a:effectLst>
            <a:outerShdw blurRad="190500" algn="tl" rotWithShape="0">
              <a:srgbClr val="000000">
                <a:alpha val="70000"/>
              </a:srgbClr>
            </a:outerShdw>
          </a:effectLst>
        </p:spPr>
      </p:pic>
      <p:sp>
        <p:nvSpPr>
          <p:cNvPr id="9" name="文本框 8"/>
          <p:cNvSpPr txBox="1"/>
          <p:nvPr/>
        </p:nvSpPr>
        <p:spPr>
          <a:xfrm>
            <a:off x="1021419" y="4759059"/>
            <a:ext cx="10149160" cy="646331"/>
          </a:xfrm>
          <a:prstGeom prst="rect">
            <a:avLst/>
          </a:prstGeom>
          <a:noFill/>
        </p:spPr>
        <p:txBody>
          <a:bodyPr wrap="square" rtlCol="0">
            <a:spAutoFit/>
          </a:bodyPr>
          <a:lstStyle/>
          <a:p>
            <a:r>
              <a:rPr lang="zh-CN" altLang="en-US" dirty="0"/>
              <a:t>面试过程中，提问的方式有很多种，上述方式基本上涵盖了所有，其中动机式问题，行为式问题，情景式问题，压迫式问题是比较重要的几种，接下来，我们将会重点阐述</a:t>
            </a:r>
          </a:p>
        </p:txBody>
      </p:sp>
      <p:sp>
        <p:nvSpPr>
          <p:cNvPr id="2"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3" name="矩形 2"/>
          <p:cNvSpPr/>
          <p:nvPr/>
        </p:nvSpPr>
        <p:spPr>
          <a:xfrm>
            <a:off x="984061" y="423636"/>
            <a:ext cx="1415772"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面试过程</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2"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795126" y="1723773"/>
            <a:ext cx="1205346" cy="369332"/>
          </a:xfrm>
          <a:prstGeom prst="rect">
            <a:avLst/>
          </a:prstGeom>
          <a:solidFill>
            <a:srgbClr val="4F8D65"/>
          </a:solidFill>
        </p:spPr>
        <p:txBody>
          <a:bodyPr wrap="square" rtlCol="0">
            <a:spAutoFit/>
          </a:bodyPr>
          <a:lstStyle/>
          <a:p>
            <a:pPr algn="ctr"/>
            <a:r>
              <a:rPr lang="zh-CN" altLang="en-US" dirty="0">
                <a:solidFill>
                  <a:schemeClr val="bg1"/>
                </a:solidFill>
              </a:rPr>
              <a:t>应用场景</a:t>
            </a:r>
          </a:p>
        </p:txBody>
      </p:sp>
      <p:sp>
        <p:nvSpPr>
          <p:cNvPr id="8" name="文本框 7"/>
          <p:cNvSpPr txBox="1"/>
          <p:nvPr/>
        </p:nvSpPr>
        <p:spPr>
          <a:xfrm>
            <a:off x="5251602" y="1723773"/>
            <a:ext cx="1496291" cy="369332"/>
          </a:xfrm>
          <a:prstGeom prst="rect">
            <a:avLst/>
          </a:prstGeom>
          <a:solidFill>
            <a:srgbClr val="4F8D65"/>
          </a:solidFill>
        </p:spPr>
        <p:txBody>
          <a:bodyPr wrap="square" rtlCol="0">
            <a:spAutoFit/>
          </a:bodyPr>
          <a:lstStyle/>
          <a:p>
            <a:pPr algn="ctr"/>
            <a:r>
              <a:rPr lang="zh-CN" altLang="en-US" dirty="0">
                <a:solidFill>
                  <a:schemeClr val="bg1"/>
                </a:solidFill>
              </a:rPr>
              <a:t>提问技巧</a:t>
            </a:r>
          </a:p>
        </p:txBody>
      </p:sp>
      <p:sp>
        <p:nvSpPr>
          <p:cNvPr id="9" name="文本框 8"/>
          <p:cNvSpPr txBox="1"/>
          <p:nvPr/>
        </p:nvSpPr>
        <p:spPr>
          <a:xfrm>
            <a:off x="8999023" y="1723773"/>
            <a:ext cx="1496291" cy="369332"/>
          </a:xfrm>
          <a:prstGeom prst="rect">
            <a:avLst/>
          </a:prstGeom>
          <a:solidFill>
            <a:srgbClr val="4F8D65"/>
          </a:solidFill>
        </p:spPr>
        <p:txBody>
          <a:bodyPr wrap="square" rtlCol="0">
            <a:spAutoFit/>
          </a:bodyPr>
          <a:lstStyle/>
          <a:p>
            <a:pPr algn="ctr"/>
            <a:r>
              <a:rPr lang="zh-CN" altLang="en-US" dirty="0">
                <a:solidFill>
                  <a:schemeClr val="bg1"/>
                </a:solidFill>
              </a:rPr>
              <a:t>追问技巧</a:t>
            </a:r>
          </a:p>
        </p:txBody>
      </p:sp>
      <p:sp>
        <p:nvSpPr>
          <p:cNvPr id="10" name="文本框 9"/>
          <p:cNvSpPr txBox="1"/>
          <p:nvPr/>
        </p:nvSpPr>
        <p:spPr>
          <a:xfrm>
            <a:off x="986643" y="2410145"/>
            <a:ext cx="2909454" cy="2030095"/>
          </a:xfrm>
          <a:prstGeom prst="rect">
            <a:avLst/>
          </a:prstGeom>
          <a:noFill/>
        </p:spPr>
        <p:txBody>
          <a:bodyPr wrap="square" rtlCol="0">
            <a:spAutoFit/>
          </a:bodyPr>
          <a:lstStyle/>
          <a:p>
            <a:r>
              <a:rPr lang="en-US" altLang="zh-CN" dirty="0"/>
              <a:t>1.</a:t>
            </a:r>
            <a:r>
              <a:rPr lang="zh-CN" altLang="en-US" dirty="0"/>
              <a:t>想了解应聘者的求职动机和</a:t>
            </a:r>
            <a:r>
              <a:rPr lang="zh-CN" altLang="en-US"/>
              <a:t>离职原因</a:t>
            </a:r>
            <a:endParaRPr lang="en-US" altLang="zh-CN"/>
          </a:p>
          <a:p>
            <a:endParaRPr lang="en-US" altLang="zh-CN" dirty="0"/>
          </a:p>
          <a:p>
            <a:r>
              <a:rPr lang="en-US" altLang="zh-CN" dirty="0"/>
              <a:t>2.</a:t>
            </a:r>
            <a:r>
              <a:rPr lang="zh-CN" altLang="en-US" dirty="0"/>
              <a:t>想了解应聘者个人职业规划和公司是否匹配</a:t>
            </a:r>
          </a:p>
          <a:p>
            <a:endParaRPr lang="zh-CN" altLang="en-US" dirty="0"/>
          </a:p>
          <a:p>
            <a:endParaRPr lang="zh-CN" altLang="en-US" dirty="0"/>
          </a:p>
        </p:txBody>
      </p:sp>
      <p:sp>
        <p:nvSpPr>
          <p:cNvPr id="11" name="文本框 10"/>
          <p:cNvSpPr txBox="1"/>
          <p:nvPr/>
        </p:nvSpPr>
        <p:spPr>
          <a:xfrm>
            <a:off x="4710364" y="2410145"/>
            <a:ext cx="2717132" cy="2030095"/>
          </a:xfrm>
          <a:prstGeom prst="rect">
            <a:avLst/>
          </a:prstGeom>
          <a:noFill/>
        </p:spPr>
        <p:txBody>
          <a:bodyPr wrap="square" rtlCol="0">
            <a:spAutoFit/>
          </a:bodyPr>
          <a:lstStyle/>
          <a:p>
            <a:r>
              <a:rPr lang="en-US" altLang="zh-CN" dirty="0"/>
              <a:t>1.</a:t>
            </a:r>
            <a:r>
              <a:rPr lang="zh-CN" altLang="en-US" dirty="0"/>
              <a:t>直接提问职业选择的</a:t>
            </a:r>
            <a:r>
              <a:rPr lang="zh-CN" altLang="en-US"/>
              <a:t>关注点</a:t>
            </a:r>
            <a:endParaRPr lang="en-US" altLang="zh-CN"/>
          </a:p>
          <a:p>
            <a:endParaRPr lang="en-US" altLang="zh-CN" dirty="0"/>
          </a:p>
          <a:p>
            <a:r>
              <a:rPr lang="en-US" altLang="zh-CN" dirty="0"/>
              <a:t>2.</a:t>
            </a:r>
            <a:r>
              <a:rPr lang="zh-CN" altLang="en-US" dirty="0"/>
              <a:t>反问法</a:t>
            </a:r>
          </a:p>
          <a:p>
            <a:endParaRPr lang="zh-CN" altLang="en-US" dirty="0"/>
          </a:p>
          <a:p>
            <a:endParaRPr lang="en-US" altLang="zh-CN" dirty="0"/>
          </a:p>
          <a:p>
            <a:endParaRPr lang="zh-CN" altLang="en-US" dirty="0"/>
          </a:p>
        </p:txBody>
      </p:sp>
      <p:sp>
        <p:nvSpPr>
          <p:cNvPr id="12" name="文本框 11"/>
          <p:cNvSpPr txBox="1"/>
          <p:nvPr/>
        </p:nvSpPr>
        <p:spPr>
          <a:xfrm>
            <a:off x="8481483" y="2410146"/>
            <a:ext cx="2717132" cy="2030095"/>
          </a:xfrm>
          <a:prstGeom prst="rect">
            <a:avLst/>
          </a:prstGeom>
          <a:noFill/>
        </p:spPr>
        <p:txBody>
          <a:bodyPr wrap="square" rtlCol="0">
            <a:spAutoFit/>
          </a:bodyPr>
          <a:lstStyle/>
          <a:p>
            <a:r>
              <a:rPr lang="en-US" altLang="zh-CN" dirty="0"/>
              <a:t>1.</a:t>
            </a:r>
            <a:r>
              <a:rPr lang="zh-CN" altLang="en-US" dirty="0"/>
              <a:t>让应聘者清晰的阐述理由，且要有信服力</a:t>
            </a:r>
            <a:endParaRPr lang="en-US" altLang="zh-CN" dirty="0"/>
          </a:p>
          <a:p>
            <a:endParaRPr lang="en-US" altLang="zh-CN" dirty="0"/>
          </a:p>
          <a:p>
            <a:r>
              <a:rPr lang="en-US" altLang="zh-CN" dirty="0"/>
              <a:t>2.</a:t>
            </a:r>
            <a:r>
              <a:rPr lang="zh-CN" altLang="en-US" dirty="0"/>
              <a:t>让应聘者说出具体的案例来证实自己的观点</a:t>
            </a:r>
          </a:p>
          <a:p>
            <a:endParaRPr lang="zh-CN" altLang="en-US" dirty="0"/>
          </a:p>
          <a:p>
            <a:endParaRPr lang="zh-CN" altLang="en-US" dirty="0"/>
          </a:p>
        </p:txBody>
      </p:sp>
      <p:pic>
        <p:nvPicPr>
          <p:cNvPr id="3" name="图形 3"/>
          <p:cNvPicPr>
            <a:picLocks noChangeAspect="1"/>
          </p:cNvPicPr>
          <p:nvPr/>
        </p:nvPicPr>
        <p:blipFill>
          <a:blip r:embed="rId2"/>
          <a:stretch>
            <a:fillRect/>
          </a:stretch>
        </p:blipFill>
        <p:spPr>
          <a:xfrm>
            <a:off x="9689720" y="315071"/>
            <a:ext cx="1964618" cy="686373"/>
          </a:xfrm>
          <a:prstGeom prst="rect">
            <a:avLst/>
          </a:prstGeom>
        </p:spPr>
      </p:pic>
      <p:sp>
        <p:nvSpPr>
          <p:cNvPr id="4"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6" name="矩形 15"/>
          <p:cNvSpPr/>
          <p:nvPr/>
        </p:nvSpPr>
        <p:spPr>
          <a:xfrm>
            <a:off x="984061" y="423636"/>
            <a:ext cx="6025111"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面试过程</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如何提问与追问（动机式问题）</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8"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47" name="矩形 20"/>
          <p:cNvSpPr>
            <a:spLocks noChangeArrowheads="1"/>
          </p:cNvSpPr>
          <p:nvPr/>
        </p:nvSpPr>
        <p:spPr bwMode="auto">
          <a:xfrm>
            <a:off x="516255" y="5407025"/>
            <a:ext cx="7486650" cy="922020"/>
          </a:xfrm>
          <a:prstGeom prst="rect">
            <a:avLst/>
          </a:prstGeom>
          <a:noFill/>
          <a:ln w="9525">
            <a:noFill/>
            <a:miter lim="800000"/>
          </a:ln>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Wingdings" panose="05000000000000000000" pitchFamily="2" charset="2"/>
              <a:buNone/>
              <a:defRPr/>
            </a:pPr>
            <a:r>
              <a:rPr kumimoji="0" lang="en-US" altLang="zh-CN" sz="1800" b="1" i="0" u="none" strike="noStrike" kern="1200" cap="none" spc="0" normalizeH="0" baseline="0" dirty="0">
                <a:cs typeface="+mn-cs"/>
              </a:rPr>
              <a:t>提问设计：您难道没有想过继续在原来熟悉的行业发展么？（反问）</a:t>
            </a:r>
          </a:p>
          <a:p>
            <a:pPr marL="0" marR="0" lvl="0" indent="0" algn="l" defTabSz="914400" rtl="0" eaLnBrk="1" fontAlgn="base" latinLnBrk="0" hangingPunct="1">
              <a:lnSpc>
                <a:spcPct val="150000"/>
              </a:lnSpc>
              <a:spcBef>
                <a:spcPct val="0"/>
              </a:spcBef>
              <a:spcAft>
                <a:spcPct val="0"/>
              </a:spcAft>
              <a:buClrTx/>
              <a:buSzTx/>
              <a:buFont typeface="Wingdings" panose="05000000000000000000" pitchFamily="2" charset="2"/>
              <a:buNone/>
              <a:defRPr/>
            </a:pPr>
            <a:r>
              <a:rPr kumimoji="0" lang="en-US" altLang="zh-CN" sz="1800" i="0" u="none" strike="noStrike" kern="1200" cap="none" spc="0" normalizeH="0" baseline="0" dirty="0">
                <a:cs typeface="+mn-cs"/>
              </a:rPr>
              <a:t>追问设计：</a:t>
            </a:r>
            <a:r>
              <a:rPr kumimoji="0" lang="en-US" altLang="zh-CN" sz="1800" b="0" i="0" u="none" strike="noStrike" kern="1200" cap="none" spc="0" normalizeH="0" baseline="0" dirty="0">
                <a:cs typeface="+mn-cs"/>
              </a:rPr>
              <a:t>继续在原行业发展可能会更加得心应手，不是么？</a:t>
            </a:r>
          </a:p>
        </p:txBody>
      </p:sp>
      <p:sp>
        <p:nvSpPr>
          <p:cNvPr id="2" name="文本框 1"/>
          <p:cNvSpPr txBox="1"/>
          <p:nvPr/>
        </p:nvSpPr>
        <p:spPr>
          <a:xfrm>
            <a:off x="516236" y="4665728"/>
            <a:ext cx="1205346" cy="368300"/>
          </a:xfrm>
          <a:prstGeom prst="rect">
            <a:avLst/>
          </a:prstGeom>
          <a:solidFill>
            <a:srgbClr val="4F8D65"/>
          </a:solidFill>
        </p:spPr>
        <p:txBody>
          <a:bodyPr wrap="square" rtlCol="0">
            <a:spAutoFit/>
          </a:bodyPr>
          <a:lstStyle/>
          <a:p>
            <a:pPr algn="ctr"/>
            <a:r>
              <a:rPr lang="zh-CN" altLang="en-US" dirty="0">
                <a:solidFill>
                  <a:schemeClr val="bg1"/>
                </a:solidFill>
              </a:rPr>
              <a:t>举例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795126" y="1540258"/>
            <a:ext cx="1205346" cy="369332"/>
          </a:xfrm>
          <a:prstGeom prst="rect">
            <a:avLst/>
          </a:prstGeom>
          <a:solidFill>
            <a:srgbClr val="4F8D65"/>
          </a:solidFill>
        </p:spPr>
        <p:txBody>
          <a:bodyPr wrap="square" rtlCol="0">
            <a:spAutoFit/>
          </a:bodyPr>
          <a:lstStyle/>
          <a:p>
            <a:pPr algn="ctr"/>
            <a:r>
              <a:rPr lang="zh-CN" altLang="en-US" dirty="0">
                <a:solidFill>
                  <a:schemeClr val="bg1"/>
                </a:solidFill>
              </a:rPr>
              <a:t>应用场景</a:t>
            </a:r>
          </a:p>
        </p:txBody>
      </p:sp>
      <p:sp>
        <p:nvSpPr>
          <p:cNvPr id="8" name="文本框 7"/>
          <p:cNvSpPr txBox="1"/>
          <p:nvPr/>
        </p:nvSpPr>
        <p:spPr>
          <a:xfrm>
            <a:off x="5251602" y="1540258"/>
            <a:ext cx="1496291" cy="369332"/>
          </a:xfrm>
          <a:prstGeom prst="rect">
            <a:avLst/>
          </a:prstGeom>
          <a:solidFill>
            <a:srgbClr val="4F8D65"/>
          </a:solidFill>
        </p:spPr>
        <p:txBody>
          <a:bodyPr wrap="square" rtlCol="0">
            <a:spAutoFit/>
          </a:bodyPr>
          <a:lstStyle/>
          <a:p>
            <a:pPr algn="ctr"/>
            <a:r>
              <a:rPr lang="zh-CN" altLang="en-US" dirty="0">
                <a:solidFill>
                  <a:schemeClr val="bg1"/>
                </a:solidFill>
              </a:rPr>
              <a:t>提问技巧</a:t>
            </a:r>
          </a:p>
        </p:txBody>
      </p:sp>
      <p:sp>
        <p:nvSpPr>
          <p:cNvPr id="9" name="文本框 8"/>
          <p:cNvSpPr txBox="1"/>
          <p:nvPr/>
        </p:nvSpPr>
        <p:spPr>
          <a:xfrm>
            <a:off x="8999023" y="1540258"/>
            <a:ext cx="1496291" cy="369332"/>
          </a:xfrm>
          <a:prstGeom prst="rect">
            <a:avLst/>
          </a:prstGeom>
          <a:solidFill>
            <a:srgbClr val="4F8D65"/>
          </a:solidFill>
        </p:spPr>
        <p:txBody>
          <a:bodyPr wrap="square" rtlCol="0">
            <a:spAutoFit/>
          </a:bodyPr>
          <a:lstStyle/>
          <a:p>
            <a:pPr algn="ctr"/>
            <a:r>
              <a:rPr lang="zh-CN" altLang="en-US" dirty="0">
                <a:solidFill>
                  <a:schemeClr val="bg1"/>
                </a:solidFill>
              </a:rPr>
              <a:t>追问技巧</a:t>
            </a:r>
          </a:p>
        </p:txBody>
      </p:sp>
      <p:sp>
        <p:nvSpPr>
          <p:cNvPr id="10" name="文本框 9"/>
          <p:cNvSpPr txBox="1"/>
          <p:nvPr/>
        </p:nvSpPr>
        <p:spPr>
          <a:xfrm>
            <a:off x="986643" y="2226630"/>
            <a:ext cx="2909454" cy="1753235"/>
          </a:xfrm>
          <a:prstGeom prst="rect">
            <a:avLst/>
          </a:prstGeom>
          <a:noFill/>
        </p:spPr>
        <p:txBody>
          <a:bodyPr wrap="square" rtlCol="0">
            <a:spAutoFit/>
          </a:bodyPr>
          <a:lstStyle/>
          <a:p>
            <a:r>
              <a:rPr lang="en-US" altLang="zh-CN"/>
              <a:t>1.</a:t>
            </a:r>
            <a:r>
              <a:rPr lang="zh-CN" altLang="en-US"/>
              <a:t>  应聘者对问题表达含糊其辞</a:t>
            </a:r>
            <a:endParaRPr lang="en-US" altLang="zh-CN"/>
          </a:p>
          <a:p>
            <a:endParaRPr lang="en-US" altLang="zh-CN"/>
          </a:p>
          <a:p>
            <a:r>
              <a:rPr lang="en-US" altLang="zh-CN"/>
              <a:t>2.</a:t>
            </a:r>
            <a:r>
              <a:rPr lang="zh-CN" altLang="en-US"/>
              <a:t>简历逻辑存在不合理性</a:t>
            </a:r>
            <a:endParaRPr lang="en-US" altLang="zh-CN"/>
          </a:p>
          <a:p>
            <a:endParaRPr lang="en-US" altLang="zh-CN"/>
          </a:p>
          <a:p>
            <a:r>
              <a:rPr lang="en-US" altLang="zh-CN"/>
              <a:t>3</a:t>
            </a:r>
            <a:r>
              <a:rPr lang="zh-CN" altLang="en-US"/>
              <a:t>、应聘者不善言谈</a:t>
            </a:r>
            <a:endParaRPr lang="zh-CN" altLang="en-US" dirty="0"/>
          </a:p>
        </p:txBody>
      </p:sp>
      <p:sp>
        <p:nvSpPr>
          <p:cNvPr id="11" name="文本框 10"/>
          <p:cNvSpPr txBox="1"/>
          <p:nvPr/>
        </p:nvSpPr>
        <p:spPr>
          <a:xfrm>
            <a:off x="4737669" y="2226630"/>
            <a:ext cx="2717132" cy="2308324"/>
          </a:xfrm>
          <a:prstGeom prst="rect">
            <a:avLst/>
          </a:prstGeom>
          <a:noFill/>
        </p:spPr>
        <p:txBody>
          <a:bodyPr wrap="square" rtlCol="0">
            <a:spAutoFit/>
          </a:bodyPr>
          <a:lstStyle/>
          <a:p>
            <a:r>
              <a:rPr lang="en-US" altLang="zh-CN"/>
              <a:t>1.</a:t>
            </a:r>
            <a:r>
              <a:rPr lang="zh-CN" altLang="en-US"/>
              <a:t>问典型事件，最成功的，最失败案例</a:t>
            </a:r>
            <a:endParaRPr lang="en-US" altLang="zh-CN"/>
          </a:p>
          <a:p>
            <a:endParaRPr lang="en-US" altLang="zh-CN"/>
          </a:p>
          <a:p>
            <a:r>
              <a:rPr lang="en-US" altLang="zh-CN"/>
              <a:t>2.</a:t>
            </a:r>
            <a:r>
              <a:rPr lang="zh-CN" altLang="en-US"/>
              <a:t>要对问题设置不同的约束条件</a:t>
            </a:r>
            <a:endParaRPr lang="en-US" altLang="zh-CN"/>
          </a:p>
          <a:p>
            <a:endParaRPr lang="en-US" altLang="zh-CN"/>
          </a:p>
          <a:p>
            <a:r>
              <a:rPr lang="en-US" altLang="zh-CN"/>
              <a:t>3.</a:t>
            </a:r>
            <a:r>
              <a:rPr lang="zh-CN" altLang="en-US"/>
              <a:t>问题要有开放性</a:t>
            </a:r>
          </a:p>
          <a:p>
            <a:endParaRPr lang="zh-CN" altLang="en-US" dirty="0"/>
          </a:p>
        </p:txBody>
      </p:sp>
      <p:sp>
        <p:nvSpPr>
          <p:cNvPr id="12" name="文本框 11"/>
          <p:cNvSpPr txBox="1"/>
          <p:nvPr/>
        </p:nvSpPr>
        <p:spPr>
          <a:xfrm>
            <a:off x="9063191" y="2226631"/>
            <a:ext cx="2717132" cy="369332"/>
          </a:xfrm>
          <a:prstGeom prst="rect">
            <a:avLst/>
          </a:prstGeom>
          <a:noFill/>
        </p:spPr>
        <p:txBody>
          <a:bodyPr wrap="square" rtlCol="0">
            <a:spAutoFit/>
          </a:bodyPr>
          <a:lstStyle/>
          <a:p>
            <a:r>
              <a:rPr lang="en-US" altLang="zh-CN"/>
              <a:t>STAR</a:t>
            </a:r>
            <a:r>
              <a:rPr lang="zh-CN" altLang="en-US"/>
              <a:t>面试法</a:t>
            </a:r>
            <a:endParaRPr lang="zh-CN" altLang="en-US" dirty="0"/>
          </a:p>
        </p:txBody>
      </p:sp>
      <p:pic>
        <p:nvPicPr>
          <p:cNvPr id="3" name="图形 3"/>
          <p:cNvPicPr>
            <a:picLocks noChangeAspect="1"/>
          </p:cNvPicPr>
          <p:nvPr/>
        </p:nvPicPr>
        <p:blipFill>
          <a:blip r:embed="rId2"/>
          <a:stretch>
            <a:fillRect/>
          </a:stretch>
        </p:blipFill>
        <p:spPr>
          <a:xfrm>
            <a:off x="9689720" y="315071"/>
            <a:ext cx="1964618" cy="686373"/>
          </a:xfrm>
          <a:prstGeom prst="rect">
            <a:avLst/>
          </a:prstGeom>
        </p:spPr>
      </p:pic>
      <p:sp>
        <p:nvSpPr>
          <p:cNvPr id="4"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6" name="矩形 15"/>
          <p:cNvSpPr/>
          <p:nvPr/>
        </p:nvSpPr>
        <p:spPr>
          <a:xfrm>
            <a:off x="984061" y="423636"/>
            <a:ext cx="5790368" cy="461665"/>
          </a:xfrm>
          <a:prstGeom prst="rect">
            <a:avLst/>
          </a:prstGeom>
        </p:spPr>
        <p:txBody>
          <a:bodyPr wrap="none">
            <a:spAutoFit/>
          </a:bodyPr>
          <a:lstStyle/>
          <a:p>
            <a:pPr lvl="0"/>
            <a:r>
              <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rPr>
              <a:t>面试过程</a:t>
            </a:r>
            <a:r>
              <a:rPr lang="en-US" altLang="zh-CN" sz="2400" dirty="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rPr>
              <a:t>如何提问与追问（行为式问题）</a:t>
            </a:r>
          </a:p>
        </p:txBody>
      </p:sp>
      <p:sp>
        <p:nvSpPr>
          <p:cNvPr id="18"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23" name="文本框 56"/>
          <p:cNvSpPr txBox="1"/>
          <p:nvPr/>
        </p:nvSpPr>
        <p:spPr>
          <a:xfrm>
            <a:off x="835025" y="4864100"/>
            <a:ext cx="5143500" cy="398780"/>
          </a:xfrm>
          <a:prstGeom prst="rect">
            <a:avLst/>
          </a:prstGeom>
          <a:noFill/>
        </p:spPr>
        <p:txBody>
          <a:bodyPr wrap="square">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dirty="0">
                <a:solidFill>
                  <a:schemeClr val="tx1"/>
                </a:solidFill>
                <a:ea typeface="+mn-lt"/>
                <a:cs typeface="+mn-lt"/>
              </a:rPr>
              <a:t>提问设计：</a:t>
            </a:r>
            <a:r>
              <a:rPr kumimoji="0" lang="en-US" altLang="zh-CN" sz="1800" b="1" i="0" u="none" strike="noStrike" kern="1200" cap="none" spc="0" normalizeH="0" baseline="0" dirty="0">
                <a:solidFill>
                  <a:schemeClr val="tx1"/>
                </a:solidFill>
                <a:ea typeface="+mn-lt"/>
                <a:cs typeface="+mn-lt"/>
              </a:rPr>
              <a:t>领导</a:t>
            </a:r>
            <a:r>
              <a:rPr kumimoji="0" lang="zh-CN" altLang="en-US" sz="1800" b="1" i="0" u="none" strike="noStrike" kern="1200" cap="none" spc="0" normalizeH="0" baseline="0" noProof="0" dirty="0">
                <a:ln>
                  <a:noFill/>
                </a:ln>
                <a:solidFill>
                  <a:schemeClr val="tx1"/>
                </a:solidFill>
                <a:effectLst/>
                <a:uLnTx/>
                <a:uFillTx/>
                <a:ea typeface="+mn-lt"/>
                <a:cs typeface="+mn-lt"/>
              </a:rPr>
              <a:t>为什么要您来做这个项目？（</a:t>
            </a:r>
            <a:r>
              <a:rPr kumimoji="0" lang="en-US" altLang="zh-CN" sz="1800" b="1" i="0" u="none" strike="noStrike" kern="1200" cap="none" spc="0" normalizeH="0" baseline="0" noProof="0" dirty="0">
                <a:ln>
                  <a:noFill/>
                </a:ln>
                <a:solidFill>
                  <a:schemeClr val="tx1"/>
                </a:solidFill>
                <a:effectLst/>
                <a:uLnTx/>
                <a:uFillTx/>
                <a:ea typeface="+mn-lt"/>
                <a:cs typeface="+mn-lt"/>
              </a:rPr>
              <a:t>S</a:t>
            </a:r>
            <a:r>
              <a:rPr kumimoji="0" lang="zh-CN" altLang="en-US" sz="2000" b="1" i="0" u="none" strike="noStrike" kern="1200" cap="none" spc="0" normalizeH="0" baseline="0" noProof="0" dirty="0">
                <a:ln>
                  <a:noFill/>
                </a:ln>
                <a:solidFill>
                  <a:schemeClr val="tx1"/>
                </a:solidFill>
                <a:effectLst/>
                <a:uLnTx/>
                <a:uFillTx/>
                <a:latin typeface="+mn-lt"/>
                <a:ea typeface="+mn-ea"/>
                <a:cs typeface="+mn-cs"/>
              </a:rPr>
              <a:t>）</a:t>
            </a:r>
          </a:p>
        </p:txBody>
      </p:sp>
      <p:sp>
        <p:nvSpPr>
          <p:cNvPr id="26" name="文本框 56"/>
          <p:cNvSpPr txBox="1"/>
          <p:nvPr/>
        </p:nvSpPr>
        <p:spPr>
          <a:xfrm>
            <a:off x="835660" y="5821998"/>
            <a:ext cx="4737100" cy="36830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tx1"/>
                </a:solidFill>
                <a:effectLst/>
                <a:uLnTx/>
                <a:uFillTx/>
                <a:ea typeface="+mn-lt"/>
                <a:cs typeface="+mn-lt"/>
              </a:rPr>
              <a:t>提问设计：您当时具体的任务是什么？（</a:t>
            </a:r>
            <a:r>
              <a:rPr kumimoji="0" lang="en-US" altLang="zh-CN" sz="1800" b="1" i="0" u="none" strike="noStrike" kern="1200" cap="none" spc="0" normalizeH="0" baseline="0" noProof="0" dirty="0">
                <a:ln>
                  <a:noFill/>
                </a:ln>
                <a:solidFill>
                  <a:schemeClr val="tx1"/>
                </a:solidFill>
                <a:effectLst/>
                <a:uLnTx/>
                <a:uFillTx/>
                <a:ea typeface="+mn-lt"/>
                <a:cs typeface="+mn-lt"/>
              </a:rPr>
              <a:t>T</a:t>
            </a:r>
            <a:r>
              <a:rPr kumimoji="0" lang="zh-CN" altLang="en-US" sz="1800" b="1" i="0" u="none" strike="noStrike" kern="1200" cap="none" spc="0" normalizeH="0" baseline="0" noProof="0" dirty="0">
                <a:ln>
                  <a:noFill/>
                </a:ln>
                <a:solidFill>
                  <a:schemeClr val="tx1"/>
                </a:solidFill>
                <a:effectLst/>
                <a:uLnTx/>
                <a:uFillTx/>
                <a:ea typeface="+mn-lt"/>
                <a:cs typeface="+mn-lt"/>
              </a:rPr>
              <a:t>）</a:t>
            </a:r>
          </a:p>
        </p:txBody>
      </p:sp>
      <p:sp>
        <p:nvSpPr>
          <p:cNvPr id="39" name="文本框 56"/>
          <p:cNvSpPr txBox="1"/>
          <p:nvPr/>
        </p:nvSpPr>
        <p:spPr>
          <a:xfrm>
            <a:off x="6687503" y="4894263"/>
            <a:ext cx="4970463" cy="36830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tx1"/>
                </a:solidFill>
                <a:effectLst/>
                <a:uLnTx/>
                <a:uFillTx/>
                <a:ea typeface="+mn-lt"/>
                <a:cs typeface="+mn-lt"/>
              </a:rPr>
              <a:t>提问设计：您在当时充当了什么角色？（</a:t>
            </a:r>
            <a:r>
              <a:rPr kumimoji="0" lang="en-US" altLang="zh-CN" sz="1800" b="1" i="0" u="none" strike="noStrike" kern="1200" cap="none" spc="0" normalizeH="0" baseline="0" noProof="0" dirty="0">
                <a:ln>
                  <a:noFill/>
                </a:ln>
                <a:solidFill>
                  <a:schemeClr val="tx1"/>
                </a:solidFill>
                <a:effectLst/>
                <a:uLnTx/>
                <a:uFillTx/>
                <a:ea typeface="+mn-lt"/>
                <a:cs typeface="+mn-lt"/>
              </a:rPr>
              <a:t>A</a:t>
            </a:r>
            <a:r>
              <a:rPr kumimoji="0" lang="zh-CN" altLang="en-US" sz="1800" b="1" i="0" u="none" strike="noStrike" kern="1200" cap="none" spc="0" normalizeH="0" baseline="0" noProof="0" dirty="0">
                <a:ln>
                  <a:noFill/>
                </a:ln>
                <a:solidFill>
                  <a:schemeClr val="tx1"/>
                </a:solidFill>
                <a:effectLst/>
                <a:uLnTx/>
                <a:uFillTx/>
                <a:ea typeface="+mn-lt"/>
                <a:cs typeface="+mn-lt"/>
              </a:rPr>
              <a:t>）</a:t>
            </a:r>
          </a:p>
        </p:txBody>
      </p:sp>
      <p:sp>
        <p:nvSpPr>
          <p:cNvPr id="17" name="文本框 16"/>
          <p:cNvSpPr txBox="1"/>
          <p:nvPr/>
        </p:nvSpPr>
        <p:spPr>
          <a:xfrm>
            <a:off x="928986" y="4388233"/>
            <a:ext cx="1205346" cy="368300"/>
          </a:xfrm>
          <a:prstGeom prst="rect">
            <a:avLst/>
          </a:prstGeom>
          <a:solidFill>
            <a:srgbClr val="4F8D65"/>
          </a:solidFill>
        </p:spPr>
        <p:txBody>
          <a:bodyPr wrap="square" rtlCol="0">
            <a:spAutoFit/>
          </a:bodyPr>
          <a:lstStyle/>
          <a:p>
            <a:pPr algn="ctr"/>
            <a:r>
              <a:rPr lang="zh-CN" altLang="en-US" dirty="0">
                <a:solidFill>
                  <a:schemeClr val="bg1"/>
                </a:solidFill>
              </a:rPr>
              <a:t>举例</a:t>
            </a:r>
          </a:p>
        </p:txBody>
      </p:sp>
      <p:sp>
        <p:nvSpPr>
          <p:cNvPr id="19" name="文本框 56"/>
          <p:cNvSpPr txBox="1"/>
          <p:nvPr/>
        </p:nvSpPr>
        <p:spPr>
          <a:xfrm>
            <a:off x="6687820" y="5822315"/>
            <a:ext cx="5158740" cy="368300"/>
          </a:xfrm>
          <a:prstGeom prst="rect">
            <a:avLst/>
          </a:prstGeom>
          <a:noFill/>
        </p:spPr>
        <p:txBody>
          <a:bodyPr wrap="square">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tx1"/>
                </a:solidFill>
                <a:effectLst/>
                <a:uLnTx/>
                <a:uFillTx/>
                <a:ea typeface="+mn-lt"/>
                <a:cs typeface="+mn-lt"/>
              </a:rPr>
              <a:t>提问设计：公司对您工作的结果如何评价？（</a:t>
            </a:r>
            <a:r>
              <a:rPr kumimoji="0" lang="en-US" altLang="zh-CN" sz="1800" b="1" i="0" u="none" strike="noStrike" kern="1200" cap="none" spc="0" normalizeH="0" baseline="0" noProof="0" dirty="0">
                <a:ln>
                  <a:noFill/>
                </a:ln>
                <a:solidFill>
                  <a:schemeClr val="tx1"/>
                </a:solidFill>
                <a:effectLst/>
                <a:uLnTx/>
                <a:uFillTx/>
                <a:ea typeface="+mn-lt"/>
                <a:cs typeface="+mn-lt"/>
              </a:rPr>
              <a:t>R</a:t>
            </a:r>
            <a:r>
              <a:rPr kumimoji="0" lang="zh-CN" altLang="en-US" sz="1800" b="0" i="0" u="none" strike="noStrike" kern="1200" cap="none" spc="0" normalizeH="0" baseline="0" noProof="0" dirty="0">
                <a:ln>
                  <a:noFill/>
                </a:ln>
                <a:solidFill>
                  <a:schemeClr val="tx1"/>
                </a:solidFill>
                <a:effectLst/>
                <a:uLnTx/>
                <a:uFillTx/>
                <a:ea typeface="+mn-lt"/>
                <a:cs typeface="+mn-lt"/>
              </a:rPr>
              <a:t>）</a:t>
            </a:r>
          </a:p>
        </p:txBody>
      </p:sp>
      <p:sp>
        <p:nvSpPr>
          <p:cNvPr id="20" name="文本框 56"/>
          <p:cNvSpPr txBox="1"/>
          <p:nvPr/>
        </p:nvSpPr>
        <p:spPr>
          <a:xfrm>
            <a:off x="835660" y="5262880"/>
            <a:ext cx="5397500" cy="36830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tx1"/>
                </a:solidFill>
                <a:effectLst/>
                <a:uLnTx/>
                <a:uFillTx/>
                <a:latin typeface="+mn-lt"/>
                <a:ea typeface="+mn-ea"/>
                <a:cs typeface="+mn-cs"/>
              </a:rPr>
              <a:t>追问设计：当时项目开展最大的挑战是什么？</a:t>
            </a:r>
          </a:p>
        </p:txBody>
      </p:sp>
      <p:sp>
        <p:nvSpPr>
          <p:cNvPr id="22" name="文本框 56"/>
          <p:cNvSpPr txBox="1"/>
          <p:nvPr/>
        </p:nvSpPr>
        <p:spPr>
          <a:xfrm>
            <a:off x="6687503" y="5262563"/>
            <a:ext cx="4970463" cy="36830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tx1"/>
                </a:solidFill>
                <a:effectLst/>
                <a:uLnTx/>
                <a:uFillTx/>
                <a:ea typeface="+mn-lt"/>
                <a:cs typeface="+mn-lt"/>
              </a:rPr>
              <a:t>追问设计：</a:t>
            </a:r>
            <a:r>
              <a:rPr lang="zh-CN" altLang="en-US" sz="1800" noProof="0" dirty="0">
                <a:ln>
                  <a:noFill/>
                </a:ln>
                <a:solidFill>
                  <a:schemeClr val="tx1"/>
                </a:solidFill>
                <a:effectLst/>
                <a:uLnTx/>
                <a:uFillTx/>
                <a:sym typeface="+mn-ea"/>
              </a:rPr>
              <a:t>您当时最关键的举动是什么</a:t>
            </a:r>
            <a:r>
              <a:rPr lang="zh-CN" altLang="en-US" sz="1800" noProof="0" dirty="0">
                <a:ln>
                  <a:noFill/>
                </a:ln>
                <a:solidFill>
                  <a:schemeClr val="tx1">
                    <a:lumMod val="75000"/>
                    <a:lumOff val="25000"/>
                  </a:schemeClr>
                </a:solidFill>
                <a:effectLst/>
                <a:uLnTx/>
                <a:uFillTx/>
                <a:sym typeface="+mn-ea"/>
              </a:rPr>
              <a:t>？</a:t>
            </a:r>
            <a:endParaRPr kumimoji="0" lang="zh-CN" altLang="en-US" sz="1800" b="0" i="0" u="none" strike="noStrike" kern="1200" cap="none" spc="0" normalizeH="0" baseline="0" noProof="0" dirty="0">
              <a:ln>
                <a:noFill/>
              </a:ln>
              <a:solidFill>
                <a:schemeClr val="tx1">
                  <a:lumMod val="75000"/>
                  <a:lumOff val="25000"/>
                </a:schemeClr>
              </a:solidFill>
              <a:effectLst/>
              <a:uLnTx/>
              <a:uFillTx/>
              <a:ea typeface="+mn-lt"/>
              <a:cs typeface="+mn-lt"/>
            </a:endParaRPr>
          </a:p>
        </p:txBody>
      </p:sp>
      <p:sp>
        <p:nvSpPr>
          <p:cNvPr id="30" name="文本框 56"/>
          <p:cNvSpPr txBox="1"/>
          <p:nvPr/>
        </p:nvSpPr>
        <p:spPr>
          <a:xfrm>
            <a:off x="835025" y="6190615"/>
            <a:ext cx="5397500" cy="36830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tx1"/>
                </a:solidFill>
                <a:effectLst/>
                <a:uLnTx/>
                <a:uFillTx/>
                <a:latin typeface="+mn-lt"/>
                <a:ea typeface="+mn-ea"/>
                <a:cs typeface="+mn-cs"/>
              </a:rPr>
              <a:t>追问设计：</a:t>
            </a:r>
            <a:r>
              <a:rPr lang="zh-CN" altLang="en-US" sz="1800" noProof="0" dirty="0">
                <a:ln>
                  <a:noFill/>
                </a:ln>
                <a:solidFill>
                  <a:schemeClr val="tx1"/>
                </a:solidFill>
                <a:effectLst/>
                <a:uLnTx/>
                <a:uFillTx/>
                <a:sym typeface="+mn-ea"/>
              </a:rPr>
              <a:t>为什么给您定这样的目标</a:t>
            </a:r>
            <a:r>
              <a:rPr kumimoji="0" lang="zh-CN" altLang="en-US" sz="1800" b="0" i="0" u="none" strike="noStrike" kern="1200" cap="none" spc="0" normalizeH="0" baseline="0" noProof="0" dirty="0">
                <a:ln>
                  <a:noFill/>
                </a:ln>
                <a:solidFill>
                  <a:schemeClr val="tx1"/>
                </a:solidFill>
                <a:effectLst/>
                <a:uLnTx/>
                <a:uFillTx/>
                <a:latin typeface="+mn-lt"/>
                <a:ea typeface="+mn-ea"/>
                <a:cs typeface="+mn-cs"/>
              </a:rPr>
              <a:t>？</a:t>
            </a:r>
          </a:p>
        </p:txBody>
      </p:sp>
      <p:sp>
        <p:nvSpPr>
          <p:cNvPr id="32" name="文本框 56"/>
          <p:cNvSpPr txBox="1"/>
          <p:nvPr/>
        </p:nvSpPr>
        <p:spPr>
          <a:xfrm>
            <a:off x="6687503" y="6190298"/>
            <a:ext cx="4970463" cy="645160"/>
          </a:xfrm>
          <a:prstGeom prst="rect">
            <a:avLst/>
          </a:prstGeom>
          <a:noFill/>
        </p:spPr>
        <p:txBody>
          <a:bodyPr>
            <a:spAutoFit/>
          </a:bodyPr>
          <a:lstStyle>
            <a:defPPr>
              <a:defRPr lang="zh-CN"/>
            </a:defPPr>
            <a:lvl1pPr algn="just">
              <a:lnSpc>
                <a:spcPct val="110000"/>
              </a:lnSpc>
              <a:defRPr sz="14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chemeClr val="tx1"/>
                </a:solidFill>
                <a:effectLst/>
                <a:uLnTx/>
                <a:uFillTx/>
                <a:ea typeface="+mn-lt"/>
                <a:cs typeface="+mn-lt"/>
              </a:rPr>
              <a:t>追问设计：</a:t>
            </a:r>
            <a:r>
              <a:rPr lang="zh-CN" altLang="en-US" sz="1800" noProof="0" dirty="0">
                <a:ln>
                  <a:noFill/>
                </a:ln>
                <a:solidFill>
                  <a:schemeClr val="tx1"/>
                </a:solidFill>
                <a:effectLst/>
                <a:uLnTx/>
                <a:uFillTx/>
                <a:sym typeface="+mn-ea"/>
              </a:rPr>
              <a:t>假如重新再来一次，您会怎么做呢？</a:t>
            </a:r>
            <a:endParaRPr kumimoji="0" lang="zh-CN" altLang="en-US"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795126" y="1777748"/>
            <a:ext cx="1205346" cy="369332"/>
          </a:xfrm>
          <a:prstGeom prst="rect">
            <a:avLst/>
          </a:prstGeom>
          <a:solidFill>
            <a:srgbClr val="4F8D65"/>
          </a:solidFill>
        </p:spPr>
        <p:txBody>
          <a:bodyPr wrap="square" rtlCol="0">
            <a:spAutoFit/>
          </a:bodyPr>
          <a:lstStyle/>
          <a:p>
            <a:pPr algn="ctr"/>
            <a:r>
              <a:rPr lang="zh-CN" altLang="en-US" dirty="0">
                <a:solidFill>
                  <a:schemeClr val="bg1"/>
                </a:solidFill>
              </a:rPr>
              <a:t>应用场景</a:t>
            </a:r>
          </a:p>
        </p:txBody>
      </p:sp>
      <p:sp>
        <p:nvSpPr>
          <p:cNvPr id="8" name="文本框 7"/>
          <p:cNvSpPr txBox="1"/>
          <p:nvPr/>
        </p:nvSpPr>
        <p:spPr>
          <a:xfrm>
            <a:off x="5251602" y="1777748"/>
            <a:ext cx="1496291" cy="369332"/>
          </a:xfrm>
          <a:prstGeom prst="rect">
            <a:avLst/>
          </a:prstGeom>
          <a:solidFill>
            <a:srgbClr val="4F8D65"/>
          </a:solidFill>
        </p:spPr>
        <p:txBody>
          <a:bodyPr wrap="square" rtlCol="0">
            <a:spAutoFit/>
          </a:bodyPr>
          <a:lstStyle/>
          <a:p>
            <a:pPr algn="ctr"/>
            <a:r>
              <a:rPr lang="zh-CN" altLang="en-US" dirty="0">
                <a:solidFill>
                  <a:schemeClr val="bg1"/>
                </a:solidFill>
              </a:rPr>
              <a:t>提问技巧</a:t>
            </a:r>
          </a:p>
        </p:txBody>
      </p:sp>
      <p:sp>
        <p:nvSpPr>
          <p:cNvPr id="9" name="文本框 8"/>
          <p:cNvSpPr txBox="1"/>
          <p:nvPr/>
        </p:nvSpPr>
        <p:spPr>
          <a:xfrm>
            <a:off x="8999023" y="1777748"/>
            <a:ext cx="1496291" cy="369332"/>
          </a:xfrm>
          <a:prstGeom prst="rect">
            <a:avLst/>
          </a:prstGeom>
          <a:solidFill>
            <a:srgbClr val="4F8D65"/>
          </a:solidFill>
        </p:spPr>
        <p:txBody>
          <a:bodyPr wrap="square" rtlCol="0">
            <a:spAutoFit/>
          </a:bodyPr>
          <a:lstStyle/>
          <a:p>
            <a:pPr algn="ctr"/>
            <a:r>
              <a:rPr lang="zh-CN" altLang="en-US" dirty="0">
                <a:solidFill>
                  <a:schemeClr val="bg1"/>
                </a:solidFill>
              </a:rPr>
              <a:t>追问技巧</a:t>
            </a:r>
          </a:p>
        </p:txBody>
      </p:sp>
      <p:sp>
        <p:nvSpPr>
          <p:cNvPr id="10" name="文本框 9"/>
          <p:cNvSpPr txBox="1"/>
          <p:nvPr/>
        </p:nvSpPr>
        <p:spPr>
          <a:xfrm>
            <a:off x="858307" y="2464120"/>
            <a:ext cx="3104094" cy="2030095"/>
          </a:xfrm>
          <a:prstGeom prst="rect">
            <a:avLst/>
          </a:prstGeom>
          <a:noFill/>
        </p:spPr>
        <p:txBody>
          <a:bodyPr wrap="square" rtlCol="0">
            <a:spAutoFit/>
          </a:bodyPr>
          <a:lstStyle/>
          <a:p>
            <a:r>
              <a:rPr lang="en-US" altLang="zh-CN"/>
              <a:t>1.</a:t>
            </a:r>
            <a:r>
              <a:rPr lang="zh-CN" altLang="en-US"/>
              <a:t>对于工作经验丰富者描述过往工作现实场景</a:t>
            </a:r>
            <a:r>
              <a:rPr lang="en-US" altLang="zh-CN"/>
              <a:t>+</a:t>
            </a:r>
            <a:r>
              <a:rPr lang="zh-CN" altLang="en-US"/>
              <a:t>虚拟场景</a:t>
            </a:r>
            <a:endParaRPr lang="en-US" altLang="zh-CN"/>
          </a:p>
          <a:p>
            <a:endParaRPr lang="en-US" altLang="zh-CN"/>
          </a:p>
          <a:p>
            <a:r>
              <a:rPr lang="en-US" altLang="zh-CN"/>
              <a:t>2.</a:t>
            </a:r>
            <a:r>
              <a:rPr lang="zh-CN" altLang="en-US"/>
              <a:t>对于本岗位工作经验为零或者应届毕业生的虚拟场景</a:t>
            </a:r>
          </a:p>
          <a:p>
            <a:endParaRPr lang="zh-CN" altLang="en-US" dirty="0"/>
          </a:p>
          <a:p>
            <a:pPr algn="l">
              <a:buClrTx/>
              <a:buSzTx/>
              <a:buFontTx/>
            </a:pPr>
            <a:endParaRPr lang="en-US" altLang="zh-CN"/>
          </a:p>
        </p:txBody>
      </p:sp>
      <p:sp>
        <p:nvSpPr>
          <p:cNvPr id="11" name="文本框 10"/>
          <p:cNvSpPr txBox="1"/>
          <p:nvPr/>
        </p:nvSpPr>
        <p:spPr>
          <a:xfrm>
            <a:off x="4721392" y="2464120"/>
            <a:ext cx="2717132" cy="2585323"/>
          </a:xfrm>
          <a:prstGeom prst="rect">
            <a:avLst/>
          </a:prstGeom>
          <a:noFill/>
        </p:spPr>
        <p:txBody>
          <a:bodyPr wrap="square" rtlCol="0">
            <a:spAutoFit/>
          </a:bodyPr>
          <a:lstStyle/>
          <a:p>
            <a:r>
              <a:rPr lang="en-US" altLang="zh-CN"/>
              <a:t>1.</a:t>
            </a:r>
            <a:r>
              <a:rPr lang="zh-CN" altLang="en-US"/>
              <a:t>提问在现实工作中常见的场景</a:t>
            </a:r>
            <a:endParaRPr lang="en-US" altLang="zh-CN"/>
          </a:p>
          <a:p>
            <a:endParaRPr lang="en-US" altLang="zh-CN"/>
          </a:p>
          <a:p>
            <a:r>
              <a:rPr lang="en-US" altLang="zh-CN"/>
              <a:t>2.</a:t>
            </a:r>
            <a:r>
              <a:rPr lang="zh-CN" altLang="en-US"/>
              <a:t>提问要设定具体细节的描述，最好设定两难的场景</a:t>
            </a:r>
            <a:endParaRPr lang="en-US" altLang="zh-CN"/>
          </a:p>
          <a:p>
            <a:endParaRPr lang="en-US" altLang="zh-CN"/>
          </a:p>
          <a:p>
            <a:r>
              <a:rPr lang="en-US" altLang="zh-CN"/>
              <a:t>3.</a:t>
            </a:r>
            <a:r>
              <a:rPr lang="zh-CN" altLang="en-US"/>
              <a:t>问题要有一定的挑战性</a:t>
            </a:r>
          </a:p>
          <a:p>
            <a:endParaRPr lang="zh-CN" altLang="en-US" dirty="0"/>
          </a:p>
        </p:txBody>
      </p:sp>
      <p:sp>
        <p:nvSpPr>
          <p:cNvPr id="12" name="文本框 11"/>
          <p:cNvSpPr txBox="1"/>
          <p:nvPr/>
        </p:nvSpPr>
        <p:spPr>
          <a:xfrm>
            <a:off x="8421509" y="2464121"/>
            <a:ext cx="2717132" cy="2308324"/>
          </a:xfrm>
          <a:prstGeom prst="rect">
            <a:avLst/>
          </a:prstGeom>
          <a:noFill/>
        </p:spPr>
        <p:txBody>
          <a:bodyPr wrap="square" rtlCol="0">
            <a:spAutoFit/>
          </a:bodyPr>
          <a:lstStyle/>
          <a:p>
            <a:r>
              <a:rPr lang="en-US" altLang="zh-CN"/>
              <a:t>Action-</a:t>
            </a:r>
            <a:r>
              <a:rPr lang="zh-CN" altLang="en-US"/>
              <a:t>具体的解决方案与行动</a:t>
            </a:r>
            <a:endParaRPr lang="en-US" altLang="zh-CN"/>
          </a:p>
          <a:p>
            <a:endParaRPr lang="en-US" altLang="zh-CN"/>
          </a:p>
          <a:p>
            <a:r>
              <a:rPr lang="en-US" altLang="zh-CN"/>
              <a:t>Other-</a:t>
            </a:r>
            <a:r>
              <a:rPr lang="zh-CN" altLang="en-US"/>
              <a:t>其他解决方案，与期望不符时怎么处理</a:t>
            </a:r>
            <a:endParaRPr lang="en-US" altLang="zh-CN"/>
          </a:p>
          <a:p>
            <a:endParaRPr lang="en-US" altLang="zh-CN"/>
          </a:p>
          <a:p>
            <a:r>
              <a:rPr lang="en-US" altLang="zh-CN"/>
              <a:t>Relistic-</a:t>
            </a:r>
            <a:r>
              <a:rPr lang="zh-CN" altLang="en-US"/>
              <a:t>解决方案在本公司运用的可行性</a:t>
            </a:r>
            <a:endParaRPr lang="zh-CN" altLang="en-US" dirty="0"/>
          </a:p>
        </p:txBody>
      </p:sp>
      <p:pic>
        <p:nvPicPr>
          <p:cNvPr id="3" name="图形 3"/>
          <p:cNvPicPr>
            <a:picLocks noChangeAspect="1"/>
          </p:cNvPicPr>
          <p:nvPr/>
        </p:nvPicPr>
        <p:blipFill>
          <a:blip r:embed="rId2"/>
          <a:stretch>
            <a:fillRect/>
          </a:stretch>
        </p:blipFill>
        <p:spPr>
          <a:xfrm>
            <a:off x="9689720" y="315071"/>
            <a:ext cx="1964618" cy="686373"/>
          </a:xfrm>
          <a:prstGeom prst="rect">
            <a:avLst/>
          </a:prstGeom>
        </p:spPr>
      </p:pic>
      <p:sp>
        <p:nvSpPr>
          <p:cNvPr id="4"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6" name="矩形 15"/>
          <p:cNvSpPr/>
          <p:nvPr/>
        </p:nvSpPr>
        <p:spPr>
          <a:xfrm>
            <a:off x="984061" y="423636"/>
            <a:ext cx="5857694"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面试过程</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如何提问与追问（情景式问题）</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8"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47" name="矩形 20"/>
          <p:cNvSpPr>
            <a:spLocks noChangeArrowheads="1"/>
          </p:cNvSpPr>
          <p:nvPr/>
        </p:nvSpPr>
        <p:spPr bwMode="auto">
          <a:xfrm>
            <a:off x="401320" y="5398770"/>
            <a:ext cx="11389995" cy="1476375"/>
          </a:xfrm>
          <a:prstGeom prst="rect">
            <a:avLst/>
          </a:prstGeom>
          <a:noFill/>
          <a:ln w="9525">
            <a:noFill/>
            <a:miter lim="800000"/>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b="1" i="0" u="none" strike="noStrike" kern="1200" cap="none" spc="0" normalizeH="0" baseline="0"/>
              <a:t>提问设计：</a:t>
            </a:r>
            <a:r>
              <a:rPr kumimoji="0" lang="zh-CN" altLang="en-US" b="1" i="0" u="none" strike="noStrike" kern="1200" cap="none" spc="0" normalizeH="0" baseline="0">
                <a:sym typeface="+mn-ea"/>
              </a:rPr>
              <a:t>在销售团队日常管理中，假设目前的时间进度已经到了50%，但是你的团队任务完成进度只完成了30%，你的上级此时又给你很大的压力，你会用什么样的方式方法去调整团队能够快速让任务完成进度赶上来？</a:t>
            </a:r>
            <a:endParaRPr kumimoji="0" lang="zh-CN" altLang="en-US" b="0" i="0" u="none" strike="noStrike" kern="1200" cap="none" spc="0" normalizeH="0" baseline="0">
              <a:sym typeface="+mn-ea"/>
            </a:endParaRPr>
          </a:p>
          <a:p>
            <a:pPr marL="0" marR="0" lvl="0" indent="0" algn="l" defTabSz="914400" rtl="0" eaLnBrk="1" fontAlgn="base" latinLnBrk="0" hangingPunct="1">
              <a:lnSpc>
                <a:spcPct val="150000"/>
              </a:lnSpc>
              <a:spcBef>
                <a:spcPct val="0"/>
              </a:spcBef>
              <a:spcAft>
                <a:spcPct val="0"/>
              </a:spcAft>
              <a:buClrTx/>
              <a:buSzTx/>
              <a:buFont typeface="Wingdings" panose="05000000000000000000" pitchFamily="2" charset="2"/>
              <a:buNone/>
              <a:defRPr/>
            </a:pPr>
            <a:r>
              <a:rPr kumimoji="0" lang="zh-CN" altLang="en-US" i="0" u="none" strike="noStrike" kern="1200" cap="none" spc="0" normalizeH="0" baseline="0">
                <a:solidFill>
                  <a:schemeClr val="tx1"/>
                </a:solidFill>
              </a:rPr>
              <a:t>追问设计：</a:t>
            </a:r>
            <a:r>
              <a:rPr kumimoji="0" lang="zh-CN" altLang="en-US" b="0" i="0" u="none" strike="noStrike" kern="1200" cap="none" spc="0" normalizeH="0" baseline="0">
                <a:solidFill>
                  <a:schemeClr val="tx1"/>
                </a:solidFill>
                <a:sym typeface="+mn-ea"/>
              </a:rPr>
              <a:t>我想听到的是具体的方法和动作，你可以把发生的场景嵌入到熟悉的环境中，比如说上一份工作中</a:t>
            </a:r>
            <a:r>
              <a:rPr kumimoji="0" lang="zh-CN" altLang="en-US" b="0" i="0" u="none" strike="noStrike" kern="1200" cap="none" spc="0" normalizeH="0" baseline="0">
                <a:sym typeface="+mn-ea"/>
              </a:rPr>
              <a:t>。</a:t>
            </a:r>
          </a:p>
          <a:p>
            <a:pPr marL="0" marR="0" lvl="0" indent="0" algn="l" defTabSz="914400" rtl="0" eaLnBrk="1" fontAlgn="base" latinLnBrk="0" hangingPunct="1">
              <a:lnSpc>
                <a:spcPct val="150000"/>
              </a:lnSpc>
              <a:spcBef>
                <a:spcPct val="0"/>
              </a:spcBef>
              <a:spcAft>
                <a:spcPct val="0"/>
              </a:spcAft>
              <a:buClrTx/>
              <a:buSzTx/>
              <a:buFontTx/>
              <a:buNone/>
              <a:defRPr/>
            </a:pPr>
            <a:endParaRPr kumimoji="0" lang="zh-CN" altLang="en-US" b="0" i="0" u="none" strike="noStrike" kern="1200" cap="none" spc="0" normalizeH="0" baseline="0" noProof="0" dirty="0">
              <a:ln>
                <a:noFill/>
              </a:ln>
              <a:solidFill>
                <a:srgbClr val="76797D"/>
              </a:solidFill>
              <a:effectLst/>
              <a:uLnTx/>
              <a:uFillTx/>
              <a:ea typeface="+mn-lt"/>
              <a:cs typeface="+mn-lt"/>
              <a:sym typeface="+mn-ea"/>
            </a:endParaRPr>
          </a:p>
        </p:txBody>
      </p:sp>
      <p:sp>
        <p:nvSpPr>
          <p:cNvPr id="17" name="文本框 16"/>
          <p:cNvSpPr txBox="1"/>
          <p:nvPr/>
        </p:nvSpPr>
        <p:spPr>
          <a:xfrm>
            <a:off x="516236" y="4753358"/>
            <a:ext cx="1205346" cy="368300"/>
          </a:xfrm>
          <a:prstGeom prst="rect">
            <a:avLst/>
          </a:prstGeom>
          <a:solidFill>
            <a:srgbClr val="4F8D65"/>
          </a:solidFill>
        </p:spPr>
        <p:txBody>
          <a:bodyPr wrap="square" rtlCol="0">
            <a:spAutoFit/>
          </a:bodyPr>
          <a:lstStyle/>
          <a:p>
            <a:pPr algn="ctr"/>
            <a:r>
              <a:rPr lang="zh-CN" altLang="en-US" dirty="0">
                <a:solidFill>
                  <a:schemeClr val="bg1"/>
                </a:solidFill>
              </a:rPr>
              <a:t>举例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795126" y="1734568"/>
            <a:ext cx="1205346" cy="369332"/>
          </a:xfrm>
          <a:prstGeom prst="rect">
            <a:avLst/>
          </a:prstGeom>
          <a:solidFill>
            <a:srgbClr val="4F8D65"/>
          </a:solidFill>
        </p:spPr>
        <p:txBody>
          <a:bodyPr wrap="square" rtlCol="0">
            <a:spAutoFit/>
          </a:bodyPr>
          <a:lstStyle/>
          <a:p>
            <a:pPr algn="ctr"/>
            <a:r>
              <a:rPr lang="zh-CN" altLang="en-US" dirty="0">
                <a:solidFill>
                  <a:schemeClr val="bg1"/>
                </a:solidFill>
              </a:rPr>
              <a:t>应用场景</a:t>
            </a:r>
          </a:p>
        </p:txBody>
      </p:sp>
      <p:sp>
        <p:nvSpPr>
          <p:cNvPr id="8" name="文本框 7"/>
          <p:cNvSpPr txBox="1"/>
          <p:nvPr/>
        </p:nvSpPr>
        <p:spPr>
          <a:xfrm>
            <a:off x="5251602" y="1734568"/>
            <a:ext cx="1496291" cy="369332"/>
          </a:xfrm>
          <a:prstGeom prst="rect">
            <a:avLst/>
          </a:prstGeom>
          <a:solidFill>
            <a:srgbClr val="4F8D65"/>
          </a:solidFill>
        </p:spPr>
        <p:txBody>
          <a:bodyPr wrap="square" rtlCol="0">
            <a:spAutoFit/>
          </a:bodyPr>
          <a:lstStyle/>
          <a:p>
            <a:pPr algn="ctr"/>
            <a:r>
              <a:rPr lang="zh-CN" altLang="en-US" dirty="0">
                <a:solidFill>
                  <a:schemeClr val="bg1"/>
                </a:solidFill>
              </a:rPr>
              <a:t>提问技巧</a:t>
            </a:r>
          </a:p>
        </p:txBody>
      </p:sp>
      <p:sp>
        <p:nvSpPr>
          <p:cNvPr id="9" name="文本框 8"/>
          <p:cNvSpPr txBox="1"/>
          <p:nvPr/>
        </p:nvSpPr>
        <p:spPr>
          <a:xfrm>
            <a:off x="8999023" y="1734568"/>
            <a:ext cx="1496291" cy="369332"/>
          </a:xfrm>
          <a:prstGeom prst="rect">
            <a:avLst/>
          </a:prstGeom>
          <a:solidFill>
            <a:srgbClr val="4F8D65"/>
          </a:solidFill>
        </p:spPr>
        <p:txBody>
          <a:bodyPr wrap="square" rtlCol="0">
            <a:spAutoFit/>
          </a:bodyPr>
          <a:lstStyle/>
          <a:p>
            <a:pPr algn="ctr"/>
            <a:r>
              <a:rPr lang="zh-CN" altLang="en-US" dirty="0">
                <a:solidFill>
                  <a:schemeClr val="bg1"/>
                </a:solidFill>
              </a:rPr>
              <a:t>追问技巧</a:t>
            </a:r>
          </a:p>
        </p:txBody>
      </p:sp>
      <p:sp>
        <p:nvSpPr>
          <p:cNvPr id="10" name="文本框 9"/>
          <p:cNvSpPr txBox="1"/>
          <p:nvPr/>
        </p:nvSpPr>
        <p:spPr>
          <a:xfrm>
            <a:off x="858307" y="2420940"/>
            <a:ext cx="3104094" cy="1754326"/>
          </a:xfrm>
          <a:prstGeom prst="rect">
            <a:avLst/>
          </a:prstGeom>
          <a:noFill/>
        </p:spPr>
        <p:txBody>
          <a:bodyPr wrap="square" rtlCol="0">
            <a:spAutoFit/>
          </a:bodyPr>
          <a:lstStyle/>
          <a:p>
            <a:r>
              <a:rPr lang="en-US" altLang="zh-CN" dirty="0"/>
              <a:t>1.</a:t>
            </a:r>
            <a:r>
              <a:rPr lang="zh-CN" altLang="en-US" dirty="0"/>
              <a:t>对于整体比较满意的应聘者担心其心理素质不过关</a:t>
            </a:r>
            <a:endParaRPr lang="en-US" altLang="zh-CN" dirty="0"/>
          </a:p>
          <a:p>
            <a:endParaRPr lang="en-US" altLang="zh-CN" dirty="0"/>
          </a:p>
          <a:p>
            <a:r>
              <a:rPr lang="en-US" altLang="zh-CN" dirty="0"/>
              <a:t>2.</a:t>
            </a:r>
            <a:r>
              <a:rPr lang="zh-CN" altLang="en-US" dirty="0"/>
              <a:t>对于强势应聘者用来控场</a:t>
            </a:r>
            <a:endParaRPr lang="en-US" altLang="zh-CN" dirty="0"/>
          </a:p>
          <a:p>
            <a:endParaRPr lang="en-US" altLang="zh-CN" dirty="0"/>
          </a:p>
          <a:p>
            <a:r>
              <a:rPr lang="en-US" altLang="zh-CN" dirty="0"/>
              <a:t>3.</a:t>
            </a:r>
            <a:r>
              <a:rPr lang="zh-CN" altLang="en-US" dirty="0"/>
              <a:t>用于面试测谎</a:t>
            </a:r>
          </a:p>
        </p:txBody>
      </p:sp>
      <p:sp>
        <p:nvSpPr>
          <p:cNvPr id="11" name="文本框 10"/>
          <p:cNvSpPr txBox="1"/>
          <p:nvPr/>
        </p:nvSpPr>
        <p:spPr>
          <a:xfrm>
            <a:off x="4721392" y="2420940"/>
            <a:ext cx="2717132" cy="2031325"/>
          </a:xfrm>
          <a:prstGeom prst="rect">
            <a:avLst/>
          </a:prstGeom>
          <a:noFill/>
        </p:spPr>
        <p:txBody>
          <a:bodyPr wrap="square" rtlCol="0">
            <a:spAutoFit/>
          </a:bodyPr>
          <a:lstStyle/>
          <a:p>
            <a:r>
              <a:rPr lang="en-US" altLang="zh-CN" dirty="0"/>
              <a:t>1.</a:t>
            </a:r>
            <a:r>
              <a:rPr lang="zh-CN" altLang="en-US" dirty="0"/>
              <a:t>问优势，问缺点</a:t>
            </a:r>
            <a:endParaRPr lang="en-US" altLang="zh-CN" dirty="0"/>
          </a:p>
          <a:p>
            <a:endParaRPr lang="en-US" altLang="zh-CN" dirty="0"/>
          </a:p>
          <a:p>
            <a:r>
              <a:rPr lang="en-US" altLang="zh-CN" dirty="0"/>
              <a:t>2.</a:t>
            </a:r>
            <a:r>
              <a:rPr lang="zh-CN" altLang="en-US" dirty="0"/>
              <a:t>把工作中的场景内容说到最糟糕</a:t>
            </a:r>
            <a:endParaRPr lang="en-US" altLang="zh-CN" dirty="0"/>
          </a:p>
          <a:p>
            <a:endParaRPr lang="en-US" altLang="zh-CN" dirty="0"/>
          </a:p>
          <a:p>
            <a:r>
              <a:rPr lang="en-US" altLang="zh-CN" dirty="0"/>
              <a:t>3.</a:t>
            </a:r>
            <a:r>
              <a:rPr lang="zh-CN" altLang="en-US" dirty="0"/>
              <a:t>对应聘者提供的某些资料或者薪资提出质疑</a:t>
            </a:r>
          </a:p>
        </p:txBody>
      </p:sp>
      <p:sp>
        <p:nvSpPr>
          <p:cNvPr id="12" name="文本框 11"/>
          <p:cNvSpPr txBox="1"/>
          <p:nvPr/>
        </p:nvSpPr>
        <p:spPr>
          <a:xfrm>
            <a:off x="8421509" y="2420941"/>
            <a:ext cx="2717132" cy="2031325"/>
          </a:xfrm>
          <a:prstGeom prst="rect">
            <a:avLst/>
          </a:prstGeom>
          <a:noFill/>
        </p:spPr>
        <p:txBody>
          <a:bodyPr wrap="square" rtlCol="0">
            <a:spAutoFit/>
          </a:bodyPr>
          <a:lstStyle/>
          <a:p>
            <a:r>
              <a:rPr lang="zh-CN" altLang="en-US" dirty="0"/>
              <a:t>抓住弱点不放</a:t>
            </a:r>
            <a:endParaRPr lang="en-US" altLang="zh-CN" dirty="0"/>
          </a:p>
          <a:p>
            <a:endParaRPr lang="en-US" altLang="zh-CN" dirty="0"/>
          </a:p>
          <a:p>
            <a:r>
              <a:rPr lang="zh-CN" altLang="en-US" dirty="0"/>
              <a:t>对有疑问的地方持续追问</a:t>
            </a:r>
            <a:endParaRPr lang="en-US" altLang="zh-CN" dirty="0"/>
          </a:p>
          <a:p>
            <a:endParaRPr lang="en-US" altLang="zh-CN" dirty="0"/>
          </a:p>
          <a:p>
            <a:r>
              <a:rPr lang="zh-CN" altLang="en-US" dirty="0"/>
              <a:t>不停的反驳（但用词和语气需注意，避免应聘者有收到歧视或讽刺的感觉）</a:t>
            </a:r>
          </a:p>
        </p:txBody>
      </p:sp>
      <p:pic>
        <p:nvPicPr>
          <p:cNvPr id="3" name="图形 3"/>
          <p:cNvPicPr>
            <a:picLocks noChangeAspect="1"/>
          </p:cNvPicPr>
          <p:nvPr/>
        </p:nvPicPr>
        <p:blipFill>
          <a:blip r:embed="rId2"/>
          <a:stretch>
            <a:fillRect/>
          </a:stretch>
        </p:blipFill>
        <p:spPr>
          <a:xfrm>
            <a:off x="9689720" y="315071"/>
            <a:ext cx="1964618" cy="686373"/>
          </a:xfrm>
          <a:prstGeom prst="rect">
            <a:avLst/>
          </a:prstGeom>
        </p:spPr>
      </p:pic>
      <p:sp>
        <p:nvSpPr>
          <p:cNvPr id="4"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6" name="矩形 15"/>
          <p:cNvSpPr/>
          <p:nvPr/>
        </p:nvSpPr>
        <p:spPr>
          <a:xfrm>
            <a:off x="984061" y="423636"/>
            <a:ext cx="5790368" cy="461665"/>
          </a:xfrm>
          <a:prstGeom prst="rect">
            <a:avLst/>
          </a:prstGeom>
        </p:spPr>
        <p:txBody>
          <a:bodyPr wrap="none">
            <a:spAutoFit/>
          </a:bodyPr>
          <a:lstStyle/>
          <a:p>
            <a:pPr lvl="0"/>
            <a:r>
              <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rPr>
              <a:t>面试过程</a:t>
            </a:r>
            <a:r>
              <a:rPr lang="en-US" altLang="zh-CN" sz="2400" dirty="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rPr>
              <a:t>如何提问与追问（压迫式问题）</a:t>
            </a:r>
          </a:p>
        </p:txBody>
      </p:sp>
      <p:sp>
        <p:nvSpPr>
          <p:cNvPr id="18"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47" name="矩形 20"/>
          <p:cNvSpPr>
            <a:spLocks noChangeArrowheads="1"/>
          </p:cNvSpPr>
          <p:nvPr/>
        </p:nvSpPr>
        <p:spPr bwMode="auto">
          <a:xfrm>
            <a:off x="516255" y="5423535"/>
            <a:ext cx="11579860" cy="922020"/>
          </a:xfrm>
          <a:prstGeom prst="rect">
            <a:avLst/>
          </a:prstGeom>
          <a:noFill/>
          <a:ln w="9525">
            <a:noFill/>
            <a:miter lim="800000"/>
          </a:ln>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 typeface="Wingdings" panose="05000000000000000000" pitchFamily="2" charset="2"/>
              <a:buNone/>
              <a:defRPr/>
            </a:pPr>
            <a:r>
              <a:rPr lang="en-US" altLang="zh-CN" b="1" dirty="0">
                <a:solidFill>
                  <a:schemeClr val="tx1"/>
                </a:solidFill>
                <a:sym typeface="+mn-ea"/>
              </a:rPr>
              <a:t>提问设计：X</a:t>
            </a:r>
            <a:r>
              <a:rPr lang="zh-CN" altLang="en-US" b="1" noProof="0" dirty="0">
                <a:ln>
                  <a:noFill/>
                </a:ln>
                <a:solidFill>
                  <a:schemeClr val="tx1"/>
                </a:solidFill>
                <a:effectLst/>
                <a:uLnTx/>
                <a:uFillTx/>
                <a:ea typeface="+mn-lt"/>
                <a:cs typeface="+mn-lt"/>
                <a:sym typeface="+mn-ea"/>
              </a:rPr>
              <a:t>先生，您觉得刚才你所讲述问题的处理方法是</a:t>
            </a:r>
            <a:r>
              <a:rPr lang="en-US" altLang="zh-CN" b="1" noProof="0" dirty="0">
                <a:ln>
                  <a:noFill/>
                </a:ln>
                <a:solidFill>
                  <a:schemeClr val="tx1"/>
                </a:solidFill>
                <a:effectLst/>
                <a:uLnTx/>
                <a:uFillTx/>
                <a:ea typeface="+mn-lt"/>
                <a:cs typeface="+mn-lt"/>
                <a:sym typeface="+mn-ea"/>
              </a:rPr>
              <a:t>ok </a:t>
            </a:r>
            <a:r>
              <a:rPr lang="zh-CN" altLang="en-US" b="1" noProof="0" dirty="0">
                <a:ln>
                  <a:noFill/>
                </a:ln>
                <a:solidFill>
                  <a:schemeClr val="tx1"/>
                </a:solidFill>
                <a:effectLst/>
                <a:uLnTx/>
                <a:uFillTx/>
                <a:ea typeface="+mn-lt"/>
                <a:cs typeface="+mn-lt"/>
                <a:sym typeface="+mn-ea"/>
              </a:rPr>
              <a:t>的么？</a:t>
            </a:r>
            <a:r>
              <a:rPr lang="en-US" altLang="zh-CN" b="1" noProof="0" dirty="0">
                <a:ln>
                  <a:noFill/>
                </a:ln>
                <a:solidFill>
                  <a:schemeClr val="tx1"/>
                </a:solidFill>
                <a:effectLst/>
                <a:uLnTx/>
                <a:uFillTx/>
                <a:ea typeface="+mn-lt"/>
                <a:cs typeface="+mn-lt"/>
                <a:sym typeface="+mn-ea"/>
              </a:rPr>
              <a:t>(</a:t>
            </a:r>
            <a:r>
              <a:rPr lang="zh-CN" altLang="en-US" b="1" noProof="0" dirty="0">
                <a:ln>
                  <a:noFill/>
                </a:ln>
                <a:solidFill>
                  <a:schemeClr val="tx1"/>
                </a:solidFill>
                <a:effectLst/>
                <a:uLnTx/>
                <a:uFillTx/>
                <a:ea typeface="+mn-lt"/>
                <a:cs typeface="+mn-lt"/>
                <a:sym typeface="+mn-ea"/>
              </a:rPr>
              <a:t>质疑追问</a:t>
            </a:r>
            <a:r>
              <a:rPr lang="en-US" altLang="zh-CN" b="1" noProof="0" dirty="0">
                <a:ln>
                  <a:noFill/>
                </a:ln>
                <a:solidFill>
                  <a:schemeClr val="tx1"/>
                </a:solidFill>
                <a:effectLst/>
                <a:uLnTx/>
                <a:uFillTx/>
                <a:ea typeface="+mn-lt"/>
                <a:cs typeface="+mn-lt"/>
                <a:sym typeface="+mn-ea"/>
              </a:rPr>
              <a:t>)</a:t>
            </a:r>
            <a:endParaRPr kumimoji="0" lang="en-US" altLang="zh-CN" b="1" i="0" u="none" strike="noStrike" kern="1200" cap="none" spc="0" normalizeH="0" baseline="0" dirty="0">
              <a:solidFill>
                <a:schemeClr val="tx1"/>
              </a:solidFill>
              <a:ea typeface="+mn-lt"/>
              <a:cs typeface="+mn-lt"/>
            </a:endParaRPr>
          </a:p>
          <a:p>
            <a:pPr marL="0" marR="0" lvl="0" indent="0" algn="l" defTabSz="914400" rtl="0" eaLnBrk="1" fontAlgn="base" latinLnBrk="0" hangingPunct="1">
              <a:lnSpc>
                <a:spcPct val="150000"/>
              </a:lnSpc>
              <a:spcBef>
                <a:spcPct val="0"/>
              </a:spcBef>
              <a:spcAft>
                <a:spcPct val="0"/>
              </a:spcAft>
              <a:buClrTx/>
              <a:buSzTx/>
              <a:buFont typeface="Wingdings" panose="05000000000000000000" pitchFamily="2" charset="2"/>
              <a:buNone/>
              <a:defRPr/>
            </a:pPr>
            <a:r>
              <a:rPr lang="en-US" altLang="zh-CN" dirty="0">
                <a:solidFill>
                  <a:schemeClr val="tx1"/>
                </a:solidFill>
                <a:sym typeface="+mn-ea"/>
              </a:rPr>
              <a:t>追问设计：</a:t>
            </a:r>
            <a:r>
              <a:rPr lang="zh-CN" altLang="en-US" noProof="0" dirty="0">
                <a:ln>
                  <a:noFill/>
                </a:ln>
                <a:solidFill>
                  <a:schemeClr val="tx1"/>
                </a:solidFill>
                <a:effectLst/>
                <a:uLnTx/>
                <a:uFillTx/>
                <a:ea typeface="+mn-lt"/>
                <a:sym typeface="+mn-ea"/>
              </a:rPr>
              <a:t>你有认真仔细地考虑过么？你确定没有问题？要不要再想想</a:t>
            </a:r>
            <a:endParaRPr kumimoji="0" lang="zh-CN" altLang="en-US" sz="1800" b="0" i="0" u="none" strike="noStrike" kern="1200" cap="none" spc="0" normalizeH="0" baseline="0" noProof="0" dirty="0">
              <a:ln>
                <a:noFill/>
              </a:ln>
              <a:solidFill>
                <a:schemeClr val="tx1"/>
              </a:solidFill>
              <a:effectLst/>
              <a:uLnTx/>
              <a:uFillTx/>
              <a:ea typeface="+mn-lt"/>
              <a:cs typeface="+mn-lt"/>
              <a:sym typeface="+mn-ea"/>
            </a:endParaRPr>
          </a:p>
        </p:txBody>
      </p:sp>
      <p:sp>
        <p:nvSpPr>
          <p:cNvPr id="2" name="文本框 1"/>
          <p:cNvSpPr txBox="1"/>
          <p:nvPr/>
        </p:nvSpPr>
        <p:spPr>
          <a:xfrm>
            <a:off x="516236" y="4665728"/>
            <a:ext cx="1205346" cy="368300"/>
          </a:xfrm>
          <a:prstGeom prst="rect">
            <a:avLst/>
          </a:prstGeom>
          <a:solidFill>
            <a:srgbClr val="4F8D65"/>
          </a:solidFill>
        </p:spPr>
        <p:txBody>
          <a:bodyPr wrap="square" rtlCol="0">
            <a:spAutoFit/>
          </a:bodyPr>
          <a:lstStyle/>
          <a:p>
            <a:pPr algn="ctr"/>
            <a:r>
              <a:rPr lang="zh-CN" altLang="en-US" dirty="0">
                <a:solidFill>
                  <a:schemeClr val="bg1"/>
                </a:solidFill>
              </a:rPr>
              <a:t>举例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03528" y="1951672"/>
            <a:ext cx="3948546" cy="400110"/>
          </a:xfrm>
          <a:prstGeom prst="rect">
            <a:avLst/>
          </a:prstGeom>
          <a:noFill/>
        </p:spPr>
        <p:txBody>
          <a:bodyPr wrap="square" rtlCol="0">
            <a:spAutoFit/>
          </a:bodyPr>
          <a:lstStyle/>
          <a:p>
            <a:r>
              <a:rPr lang="en-US" altLang="zh-CN" sz="2000" dirty="0"/>
              <a:t>1.</a:t>
            </a:r>
            <a:r>
              <a:rPr lang="zh-CN" altLang="en-US" sz="2000" dirty="0"/>
              <a:t>“坏事传千里”效应</a:t>
            </a:r>
          </a:p>
        </p:txBody>
      </p:sp>
      <p:sp>
        <p:nvSpPr>
          <p:cNvPr id="7" name="文本框 6"/>
          <p:cNvSpPr txBox="1"/>
          <p:nvPr/>
        </p:nvSpPr>
        <p:spPr>
          <a:xfrm>
            <a:off x="803528" y="2584335"/>
            <a:ext cx="2867891" cy="400110"/>
          </a:xfrm>
          <a:prstGeom prst="rect">
            <a:avLst/>
          </a:prstGeom>
          <a:noFill/>
        </p:spPr>
        <p:txBody>
          <a:bodyPr wrap="square" rtlCol="0">
            <a:spAutoFit/>
          </a:bodyPr>
          <a:lstStyle/>
          <a:p>
            <a:r>
              <a:rPr lang="en-US" altLang="zh-CN" sz="2000" dirty="0"/>
              <a:t>2.</a:t>
            </a:r>
            <a:r>
              <a:rPr lang="zh-CN" altLang="en-US" sz="2000" dirty="0"/>
              <a:t>近因效应</a:t>
            </a:r>
          </a:p>
        </p:txBody>
      </p:sp>
      <p:sp>
        <p:nvSpPr>
          <p:cNvPr id="9" name="文本框 8"/>
          <p:cNvSpPr txBox="1"/>
          <p:nvPr/>
        </p:nvSpPr>
        <p:spPr>
          <a:xfrm>
            <a:off x="803528" y="3194664"/>
            <a:ext cx="2867891" cy="400110"/>
          </a:xfrm>
          <a:prstGeom prst="rect">
            <a:avLst/>
          </a:prstGeom>
          <a:noFill/>
        </p:spPr>
        <p:txBody>
          <a:bodyPr wrap="square" rtlCol="0">
            <a:spAutoFit/>
          </a:bodyPr>
          <a:lstStyle/>
          <a:p>
            <a:r>
              <a:rPr lang="en-US" altLang="zh-CN" sz="2000" dirty="0"/>
              <a:t>3.</a:t>
            </a:r>
            <a:r>
              <a:rPr lang="zh-CN" altLang="en-US" sz="2000" dirty="0"/>
              <a:t>光环效应</a:t>
            </a:r>
          </a:p>
        </p:txBody>
      </p:sp>
      <p:sp>
        <p:nvSpPr>
          <p:cNvPr id="11" name="文本框 10"/>
          <p:cNvSpPr txBox="1"/>
          <p:nvPr/>
        </p:nvSpPr>
        <p:spPr>
          <a:xfrm>
            <a:off x="803528" y="3797337"/>
            <a:ext cx="2867891" cy="400110"/>
          </a:xfrm>
          <a:prstGeom prst="rect">
            <a:avLst/>
          </a:prstGeom>
          <a:noFill/>
        </p:spPr>
        <p:txBody>
          <a:bodyPr wrap="square" rtlCol="0">
            <a:spAutoFit/>
          </a:bodyPr>
          <a:lstStyle/>
          <a:p>
            <a:r>
              <a:rPr lang="en-US" altLang="zh-CN" sz="2000" dirty="0"/>
              <a:t>4.</a:t>
            </a:r>
            <a:r>
              <a:rPr lang="zh-CN" altLang="en-US" sz="2000" dirty="0"/>
              <a:t>“脱线风筝”效应</a:t>
            </a:r>
          </a:p>
        </p:txBody>
      </p:sp>
      <p:sp>
        <p:nvSpPr>
          <p:cNvPr id="2" name="矩形 1"/>
          <p:cNvSpPr/>
          <p:nvPr/>
        </p:nvSpPr>
        <p:spPr>
          <a:xfrm>
            <a:off x="7181850" y="0"/>
            <a:ext cx="5010149" cy="6858000"/>
          </a:xfrm>
          <a:prstGeom prst="rect">
            <a:avLst/>
          </a:prstGeom>
          <a:gradFill flip="none" rotWithShape="1">
            <a:gsLst>
              <a:gs pos="31000">
                <a:srgbClr val="40905B"/>
              </a:gs>
              <a:gs pos="95000">
                <a:srgbClr val="2B6640"/>
              </a:gs>
            </a:gsLst>
            <a:lin ang="18900000" scaled="1"/>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4" name="Freeform 5"/>
          <p:cNvSpPr>
            <a:spLocks noEditPoints="1"/>
          </p:cNvSpPr>
          <p:nvPr/>
        </p:nvSpPr>
        <p:spPr bwMode="auto">
          <a:xfrm>
            <a:off x="7892763" y="3148820"/>
            <a:ext cx="2324944" cy="3431236"/>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6"/>
          <p:cNvSpPr>
            <a:spLocks noEditPoints="1"/>
          </p:cNvSpPr>
          <p:nvPr/>
        </p:nvSpPr>
        <p:spPr bwMode="auto">
          <a:xfrm>
            <a:off x="10079420" y="2228349"/>
            <a:ext cx="2324944" cy="3431236"/>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pic>
        <p:nvPicPr>
          <p:cNvPr id="15" name="图形 14"/>
          <p:cNvPicPr>
            <a:picLocks noChangeAspect="1"/>
          </p:cNvPicPr>
          <p:nvPr/>
        </p:nvPicPr>
        <p:blipFill>
          <a:blip r:embed="rId2"/>
          <a:stretch>
            <a:fillRect/>
          </a:stretch>
        </p:blipFill>
        <p:spPr>
          <a:xfrm>
            <a:off x="9689719" y="315071"/>
            <a:ext cx="1964618" cy="686373"/>
          </a:xfrm>
          <a:prstGeom prst="rect">
            <a:avLst/>
          </a:prstGeom>
        </p:spPr>
      </p:pic>
      <p:sp>
        <p:nvSpPr>
          <p:cNvPr id="17"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9" name="矩形 18"/>
          <p:cNvSpPr/>
          <p:nvPr/>
        </p:nvSpPr>
        <p:spPr>
          <a:xfrm>
            <a:off x="984061" y="423636"/>
            <a:ext cx="2773680" cy="46037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面试过程</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避免误区</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21"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custDataLst>
              <p:tags r:id="rId1"/>
            </p:custDataLst>
          </p:nvPr>
        </p:nvSpPr>
        <p:spPr>
          <a:xfrm>
            <a:off x="-28628" y="2124583"/>
            <a:ext cx="12220628" cy="1171938"/>
          </a:xfrm>
          <a:prstGeom prst="rect">
            <a:avLst/>
          </a:prstGeom>
          <a:solidFill>
            <a:srgbClr val="D7E5DC"/>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solidFill>
                <a:schemeClr val="lt1"/>
              </a:solidFill>
              <a:latin typeface="Arial" panose="020B0604020202020204" pitchFamily="34" charset="0"/>
              <a:ea typeface="微软雅黑" panose="020B0503020204020204" pitchFamily="34" charset="-122"/>
            </a:endParaRPr>
          </a:p>
        </p:txBody>
      </p:sp>
      <p:sp>
        <p:nvSpPr>
          <p:cNvPr id="3" name="文本框 2"/>
          <p:cNvSpPr txBox="1"/>
          <p:nvPr/>
        </p:nvSpPr>
        <p:spPr>
          <a:xfrm>
            <a:off x="3817254" y="2510497"/>
            <a:ext cx="4557492" cy="400110"/>
          </a:xfrm>
          <a:prstGeom prst="rect">
            <a:avLst/>
          </a:prstGeom>
          <a:noFill/>
        </p:spPr>
        <p:txBody>
          <a:bodyPr wrap="square" rtlCol="0">
            <a:spAutoFit/>
          </a:bodyPr>
          <a:lstStyle/>
          <a:p>
            <a:r>
              <a:rPr lang="zh-CN" altLang="en-US" sz="2000"/>
              <a:t>如何</a:t>
            </a:r>
            <a:r>
              <a:rPr lang="zh-CN" altLang="en-US" sz="2000" dirty="0"/>
              <a:t>结束面试？面试结束后如何反馈？</a:t>
            </a:r>
          </a:p>
        </p:txBody>
      </p:sp>
      <p:pic>
        <p:nvPicPr>
          <p:cNvPr id="2" name="图形 3"/>
          <p:cNvPicPr>
            <a:picLocks noChangeAspect="1"/>
          </p:cNvPicPr>
          <p:nvPr/>
        </p:nvPicPr>
        <p:blipFill>
          <a:blip r:embed="rId3"/>
          <a:stretch>
            <a:fillRect/>
          </a:stretch>
        </p:blipFill>
        <p:spPr>
          <a:xfrm>
            <a:off x="9689720" y="315071"/>
            <a:ext cx="1964618" cy="686373"/>
          </a:xfrm>
          <a:prstGeom prst="rect">
            <a:avLst/>
          </a:prstGeom>
        </p:spPr>
      </p:pic>
      <p:sp>
        <p:nvSpPr>
          <p:cNvPr id="4"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5" name="矩形 4"/>
          <p:cNvSpPr/>
          <p:nvPr/>
        </p:nvSpPr>
        <p:spPr>
          <a:xfrm>
            <a:off x="984061" y="423636"/>
            <a:ext cx="1415772"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面试结束</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1"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8"/>
          <p:cNvSpPr/>
          <p:nvPr/>
        </p:nvSpPr>
        <p:spPr>
          <a:xfrm>
            <a:off x="2453912" y="1363580"/>
            <a:ext cx="7235808" cy="4328984"/>
          </a:xfrm>
          <a:prstGeom prst="rect">
            <a:avLst/>
          </a:prstGeom>
          <a:solidFill>
            <a:srgbClr val="397F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dirty="0">
              <a:solidFill>
                <a:prstClr val="white"/>
              </a:solidFill>
              <a:latin typeface="Calibri" panose="020F0502020204030204"/>
            </a:endParaRPr>
          </a:p>
        </p:txBody>
      </p:sp>
      <p:sp>
        <p:nvSpPr>
          <p:cNvPr id="20" name="Freeform 5"/>
          <p:cNvSpPr>
            <a:spLocks noEditPoints="1"/>
          </p:cNvSpPr>
          <p:nvPr/>
        </p:nvSpPr>
        <p:spPr bwMode="auto">
          <a:xfrm>
            <a:off x="5632961" y="2846622"/>
            <a:ext cx="1620875" cy="2392147"/>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a typeface="等线" panose="02010600030101010101" charset="-122"/>
            </a:endParaRPr>
          </a:p>
        </p:txBody>
      </p:sp>
      <p:sp>
        <p:nvSpPr>
          <p:cNvPr id="22" name="Freeform 6"/>
          <p:cNvSpPr>
            <a:spLocks noEditPoints="1"/>
          </p:cNvSpPr>
          <p:nvPr/>
        </p:nvSpPr>
        <p:spPr bwMode="auto">
          <a:xfrm>
            <a:off x="6882247" y="2320737"/>
            <a:ext cx="1620875" cy="2392147"/>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a typeface="等线" panose="02010600030101010101" charset="-122"/>
            </a:endParaRPr>
          </a:p>
        </p:txBody>
      </p:sp>
      <p:sp>
        <p:nvSpPr>
          <p:cNvPr id="4" name="文本框 3"/>
          <p:cNvSpPr txBox="1"/>
          <p:nvPr/>
        </p:nvSpPr>
        <p:spPr>
          <a:xfrm>
            <a:off x="2769998" y="1624588"/>
            <a:ext cx="6587836" cy="3785652"/>
          </a:xfrm>
          <a:prstGeom prst="rect">
            <a:avLst/>
          </a:prstGeom>
          <a:noFill/>
        </p:spPr>
        <p:txBody>
          <a:bodyPr wrap="square" rtlCol="0">
            <a:spAutoFit/>
          </a:bodyPr>
          <a:lstStyle/>
          <a:p>
            <a:r>
              <a:rPr lang="en-US" altLang="zh-CN" sz="2000" dirty="0">
                <a:solidFill>
                  <a:schemeClr val="bg1"/>
                </a:solidFill>
              </a:rPr>
              <a:t>1.</a:t>
            </a:r>
            <a:r>
              <a:rPr lang="zh-CN" altLang="en-US" sz="2000" dirty="0">
                <a:solidFill>
                  <a:schemeClr val="bg1"/>
                </a:solidFill>
              </a:rPr>
              <a:t>给候选人提问</a:t>
            </a:r>
            <a:r>
              <a:rPr lang="zh-CN" altLang="en-US" sz="2000">
                <a:solidFill>
                  <a:schemeClr val="bg1"/>
                </a:solidFill>
              </a:rPr>
              <a:t>的机会</a:t>
            </a:r>
            <a:endParaRPr lang="en-US" altLang="zh-CN" sz="2000">
              <a:solidFill>
                <a:schemeClr val="bg1"/>
              </a:solidFill>
            </a:endParaRPr>
          </a:p>
          <a:p>
            <a:endParaRPr lang="en-US" altLang="zh-CN" sz="2000" dirty="0">
              <a:solidFill>
                <a:schemeClr val="bg1"/>
              </a:solidFill>
            </a:endParaRPr>
          </a:p>
          <a:p>
            <a:r>
              <a:rPr lang="en-US" altLang="zh-CN" sz="2000" dirty="0">
                <a:solidFill>
                  <a:schemeClr val="bg1"/>
                </a:solidFill>
              </a:rPr>
              <a:t>2.</a:t>
            </a:r>
            <a:r>
              <a:rPr lang="zh-CN" altLang="en-US" sz="2000" dirty="0">
                <a:solidFill>
                  <a:schemeClr val="bg1"/>
                </a:solidFill>
              </a:rPr>
              <a:t>结束话</a:t>
            </a:r>
            <a:r>
              <a:rPr lang="zh-CN" altLang="en-US" sz="2000">
                <a:solidFill>
                  <a:schemeClr val="bg1"/>
                </a:solidFill>
              </a:rPr>
              <a:t>术：</a:t>
            </a:r>
            <a:endParaRPr lang="en-US" altLang="zh-CN" sz="2000">
              <a:solidFill>
                <a:schemeClr val="bg1"/>
              </a:solidFill>
            </a:endParaRPr>
          </a:p>
          <a:p>
            <a:endParaRPr lang="en-US" altLang="zh-CN" sz="2000" dirty="0">
              <a:solidFill>
                <a:schemeClr val="bg1"/>
              </a:solidFill>
            </a:endParaRPr>
          </a:p>
          <a:p>
            <a:r>
              <a:rPr lang="zh-CN" altLang="en-US" sz="2000" dirty="0">
                <a:solidFill>
                  <a:schemeClr val="bg1"/>
                </a:solidFill>
              </a:rPr>
              <a:t>不合适的应聘者：目前这个岗位还在持续面试中，我们的面试结果会在</a:t>
            </a:r>
            <a:r>
              <a:rPr lang="en-US" altLang="zh-CN" sz="2000" dirty="0">
                <a:solidFill>
                  <a:schemeClr val="bg1"/>
                </a:solidFill>
              </a:rPr>
              <a:t>3</a:t>
            </a:r>
            <a:r>
              <a:rPr lang="zh-CN" altLang="en-US" sz="2000" dirty="0">
                <a:solidFill>
                  <a:schemeClr val="bg1"/>
                </a:solidFill>
              </a:rPr>
              <a:t>个工作日内给与反馈（</a:t>
            </a:r>
            <a:r>
              <a:rPr lang="zh-CN" altLang="en-US" sz="2000">
                <a:solidFill>
                  <a:schemeClr val="bg1"/>
                </a:solidFill>
              </a:rPr>
              <a:t>拒绝）</a:t>
            </a:r>
            <a:endParaRPr lang="en-US" altLang="zh-CN" sz="2000">
              <a:solidFill>
                <a:schemeClr val="bg1"/>
              </a:solidFill>
            </a:endParaRPr>
          </a:p>
          <a:p>
            <a:endParaRPr lang="en-US" altLang="zh-CN" sz="2000" dirty="0">
              <a:solidFill>
                <a:schemeClr val="bg1"/>
              </a:solidFill>
            </a:endParaRPr>
          </a:p>
          <a:p>
            <a:r>
              <a:rPr lang="zh-CN" altLang="en-US" sz="2000" dirty="0">
                <a:solidFill>
                  <a:schemeClr val="bg1"/>
                </a:solidFill>
              </a:rPr>
              <a:t>可以推进复试的应聘者：感谢您参加本次面试，我们会和保持联系，</a:t>
            </a:r>
            <a:r>
              <a:rPr lang="en-US" altLang="zh-CN" sz="2000" dirty="0">
                <a:solidFill>
                  <a:schemeClr val="bg1"/>
                </a:solidFill>
              </a:rPr>
              <a:t>**</a:t>
            </a:r>
            <a:r>
              <a:rPr lang="zh-CN" altLang="en-US" sz="2000" dirty="0">
                <a:solidFill>
                  <a:schemeClr val="bg1"/>
                </a:solidFill>
              </a:rPr>
              <a:t>时间通知您下一步的安排（约定具体</a:t>
            </a:r>
            <a:r>
              <a:rPr lang="zh-CN" altLang="en-US" sz="2000">
                <a:solidFill>
                  <a:schemeClr val="bg1"/>
                </a:solidFill>
              </a:rPr>
              <a:t>时间）</a:t>
            </a:r>
            <a:endParaRPr lang="en-US" altLang="zh-CN" sz="2000">
              <a:solidFill>
                <a:schemeClr val="bg1"/>
              </a:solidFill>
            </a:endParaRPr>
          </a:p>
          <a:p>
            <a:endParaRPr lang="en-US" altLang="zh-CN" sz="2000" dirty="0">
              <a:solidFill>
                <a:schemeClr val="bg1"/>
              </a:solidFill>
            </a:endParaRPr>
          </a:p>
          <a:p>
            <a:r>
              <a:rPr lang="zh-CN" altLang="en-US" sz="2000" dirty="0">
                <a:solidFill>
                  <a:schemeClr val="bg1"/>
                </a:solidFill>
              </a:rPr>
              <a:t>待定的应聘者：因为此岗位还在面试中，关于下一步的安排，我们会近期与您再次联系</a:t>
            </a:r>
          </a:p>
        </p:txBody>
      </p:sp>
      <p:pic>
        <p:nvPicPr>
          <p:cNvPr id="2" name="图形 3"/>
          <p:cNvPicPr>
            <a:picLocks noChangeAspect="1"/>
          </p:cNvPicPr>
          <p:nvPr/>
        </p:nvPicPr>
        <p:blipFill>
          <a:blip r:embed="rId2"/>
          <a:stretch>
            <a:fillRect/>
          </a:stretch>
        </p:blipFill>
        <p:spPr>
          <a:xfrm>
            <a:off x="9689720" y="315071"/>
            <a:ext cx="1964618" cy="686373"/>
          </a:xfrm>
          <a:prstGeom prst="rect">
            <a:avLst/>
          </a:prstGeom>
        </p:spPr>
      </p:pic>
      <p:sp>
        <p:nvSpPr>
          <p:cNvPr id="5"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0" name="矩形 9"/>
          <p:cNvSpPr/>
          <p:nvPr/>
        </p:nvSpPr>
        <p:spPr>
          <a:xfrm>
            <a:off x="984061" y="423636"/>
            <a:ext cx="3262432"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如何礼貌的结束面试？</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6"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8"/>
          <p:cNvSpPr/>
          <p:nvPr/>
        </p:nvSpPr>
        <p:spPr>
          <a:xfrm>
            <a:off x="2453912" y="1363580"/>
            <a:ext cx="7235808" cy="4328984"/>
          </a:xfrm>
          <a:prstGeom prst="rect">
            <a:avLst/>
          </a:prstGeom>
          <a:solidFill>
            <a:srgbClr val="397F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dirty="0">
              <a:solidFill>
                <a:prstClr val="white"/>
              </a:solidFill>
              <a:latin typeface="Calibri" panose="020F0502020204030204"/>
            </a:endParaRPr>
          </a:p>
        </p:txBody>
      </p:sp>
      <p:sp>
        <p:nvSpPr>
          <p:cNvPr id="20" name="Freeform 5"/>
          <p:cNvSpPr>
            <a:spLocks noEditPoints="1"/>
          </p:cNvSpPr>
          <p:nvPr/>
        </p:nvSpPr>
        <p:spPr bwMode="auto">
          <a:xfrm>
            <a:off x="5632961" y="2846622"/>
            <a:ext cx="1620875" cy="2392147"/>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a typeface="等线" panose="02010600030101010101" charset="-122"/>
            </a:endParaRPr>
          </a:p>
        </p:txBody>
      </p:sp>
      <p:sp>
        <p:nvSpPr>
          <p:cNvPr id="22" name="Freeform 6"/>
          <p:cNvSpPr>
            <a:spLocks noEditPoints="1"/>
          </p:cNvSpPr>
          <p:nvPr/>
        </p:nvSpPr>
        <p:spPr bwMode="auto">
          <a:xfrm>
            <a:off x="7189668" y="2320737"/>
            <a:ext cx="1620875" cy="2392147"/>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a typeface="等线" panose="02010600030101010101" charset="-122"/>
            </a:endParaRPr>
          </a:p>
        </p:txBody>
      </p:sp>
      <p:sp>
        <p:nvSpPr>
          <p:cNvPr id="4" name="文本框 3"/>
          <p:cNvSpPr txBox="1"/>
          <p:nvPr/>
        </p:nvSpPr>
        <p:spPr>
          <a:xfrm>
            <a:off x="2752242" y="1815973"/>
            <a:ext cx="6587836" cy="3784600"/>
          </a:xfrm>
          <a:prstGeom prst="rect">
            <a:avLst/>
          </a:prstGeom>
          <a:noFill/>
        </p:spPr>
        <p:txBody>
          <a:bodyPr wrap="square" rtlCol="0">
            <a:spAutoFit/>
          </a:bodyPr>
          <a:lstStyle/>
          <a:p>
            <a:r>
              <a:rPr lang="zh-CN" altLang="en-US" sz="2000">
                <a:solidFill>
                  <a:schemeClr val="bg1"/>
                </a:solidFill>
              </a:rPr>
              <a:t>有亮点好过万金油</a:t>
            </a:r>
            <a:endParaRPr lang="en-US" altLang="zh-CN" sz="2000">
              <a:solidFill>
                <a:schemeClr val="bg1"/>
              </a:solidFill>
            </a:endParaRPr>
          </a:p>
          <a:p>
            <a:r>
              <a:rPr lang="zh-CN" altLang="en-US" sz="2000">
                <a:solidFill>
                  <a:schemeClr val="bg1"/>
                </a:solidFill>
              </a:rPr>
              <a:t>选择：</a:t>
            </a:r>
            <a:r>
              <a:rPr lang="zh-CN" altLang="en-US" sz="2000">
                <a:solidFill>
                  <a:schemeClr val="bg1"/>
                </a:solidFill>
                <a:sym typeface="+mn-ea"/>
              </a:rPr>
              <a:t>虽有地方不如他人，但在某些点上有过人之处</a:t>
            </a:r>
            <a:endParaRPr lang="en-US" altLang="zh-CN" sz="2000">
              <a:solidFill>
                <a:schemeClr val="bg1"/>
              </a:solidFill>
            </a:endParaRPr>
          </a:p>
          <a:p>
            <a:r>
              <a:rPr lang="zh-CN" altLang="en-US" sz="2000">
                <a:solidFill>
                  <a:schemeClr val="bg1"/>
                </a:solidFill>
              </a:rPr>
              <a:t>放弃：什么都懂一点，但什么都不精通</a:t>
            </a:r>
          </a:p>
          <a:p>
            <a:endParaRPr lang="zh-CN" altLang="en-US" sz="2000">
              <a:solidFill>
                <a:schemeClr val="bg1"/>
              </a:solidFill>
            </a:endParaRPr>
          </a:p>
          <a:p>
            <a:r>
              <a:rPr lang="zh-CN" altLang="en-US" sz="2000">
                <a:solidFill>
                  <a:schemeClr val="bg1"/>
                </a:solidFill>
              </a:rPr>
              <a:t>缺点与信心并存</a:t>
            </a:r>
            <a:endParaRPr lang="en-US" altLang="zh-CN" sz="2000">
              <a:solidFill>
                <a:schemeClr val="bg1"/>
              </a:solidFill>
            </a:endParaRPr>
          </a:p>
          <a:p>
            <a:r>
              <a:rPr lang="zh-CN" altLang="en-US" sz="2000">
                <a:solidFill>
                  <a:schemeClr val="bg1"/>
                </a:solidFill>
              </a:rPr>
              <a:t>选择：承认自己的缺点，但充满信心</a:t>
            </a:r>
            <a:endParaRPr lang="en-US" altLang="zh-CN" sz="2000">
              <a:solidFill>
                <a:schemeClr val="bg1"/>
              </a:solidFill>
            </a:endParaRPr>
          </a:p>
          <a:p>
            <a:r>
              <a:rPr lang="zh-CN" altLang="en-US" sz="2000">
                <a:solidFill>
                  <a:schemeClr val="bg1"/>
                </a:solidFill>
              </a:rPr>
              <a:t>放弃：自信心膨胀过度，或者过度缺乏自信</a:t>
            </a:r>
            <a:endParaRPr lang="en-US" altLang="zh-CN" sz="2000">
              <a:solidFill>
                <a:schemeClr val="bg1"/>
              </a:solidFill>
            </a:endParaRPr>
          </a:p>
          <a:p>
            <a:endParaRPr lang="en-US" altLang="zh-CN" sz="2000">
              <a:solidFill>
                <a:schemeClr val="bg1"/>
              </a:solidFill>
            </a:endParaRPr>
          </a:p>
          <a:p>
            <a:r>
              <a:rPr lang="zh-CN" altLang="en-US" sz="2000">
                <a:solidFill>
                  <a:schemeClr val="bg1"/>
                </a:solidFill>
              </a:rPr>
              <a:t>选择跳槽的目的很重要：</a:t>
            </a:r>
            <a:endParaRPr lang="en-US" altLang="zh-CN" sz="2000">
              <a:solidFill>
                <a:schemeClr val="bg1"/>
              </a:solidFill>
            </a:endParaRPr>
          </a:p>
          <a:p>
            <a:r>
              <a:rPr lang="zh-CN" altLang="en-US" sz="2000">
                <a:solidFill>
                  <a:schemeClr val="bg1"/>
                </a:solidFill>
              </a:rPr>
              <a:t>选择：对应聘公司有一定的了解，且对自己的职业规划比较清晰，二者需求比较吻合</a:t>
            </a:r>
            <a:endParaRPr lang="en-US" altLang="zh-CN" sz="2000">
              <a:solidFill>
                <a:schemeClr val="bg1"/>
              </a:solidFill>
            </a:endParaRPr>
          </a:p>
          <a:p>
            <a:r>
              <a:rPr lang="zh-CN" altLang="en-US" sz="2000">
                <a:solidFill>
                  <a:schemeClr val="bg1"/>
                </a:solidFill>
              </a:rPr>
              <a:t>放弃：对原公司极度不满，对所应聘公司一无所知</a:t>
            </a:r>
            <a:endParaRPr lang="en-US" altLang="zh-CN" sz="2000" dirty="0">
              <a:solidFill>
                <a:schemeClr val="bg1"/>
              </a:solidFill>
            </a:endParaRPr>
          </a:p>
        </p:txBody>
      </p:sp>
      <p:pic>
        <p:nvPicPr>
          <p:cNvPr id="2" name="图形 3"/>
          <p:cNvPicPr>
            <a:picLocks noChangeAspect="1"/>
          </p:cNvPicPr>
          <p:nvPr/>
        </p:nvPicPr>
        <p:blipFill>
          <a:blip r:embed="rId2"/>
          <a:stretch>
            <a:fillRect/>
          </a:stretch>
        </p:blipFill>
        <p:spPr>
          <a:xfrm>
            <a:off x="9689720" y="315071"/>
            <a:ext cx="1964618" cy="686373"/>
          </a:xfrm>
          <a:prstGeom prst="rect">
            <a:avLst/>
          </a:prstGeom>
        </p:spPr>
      </p:pic>
      <p:sp>
        <p:nvSpPr>
          <p:cNvPr id="5"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0" name="矩形 9"/>
          <p:cNvSpPr/>
          <p:nvPr/>
        </p:nvSpPr>
        <p:spPr>
          <a:xfrm>
            <a:off x="984061" y="423636"/>
            <a:ext cx="2214645"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面试结束</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-Tips</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6"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9" name="组合 8"/>
          <p:cNvGrpSpPr/>
          <p:nvPr/>
        </p:nvGrpSpPr>
        <p:grpSpPr>
          <a:xfrm>
            <a:off x="6727580" y="2310382"/>
            <a:ext cx="5154178" cy="4971511"/>
            <a:chOff x="8705175" y="708628"/>
            <a:chExt cx="408400" cy="393926"/>
          </a:xfrm>
          <a:solidFill>
            <a:schemeClr val="bg1">
              <a:alpha val="10000"/>
            </a:schemeClr>
          </a:solidFill>
        </p:grpSpPr>
        <p:sp>
          <p:nvSpPr>
            <p:cNvPr id="10" name="Freeform 5"/>
            <p:cNvSpPr>
              <a:spLocks noEditPoints="1"/>
            </p:cNvSpPr>
            <p:nvPr/>
          </p:nvSpPr>
          <p:spPr bwMode="auto">
            <a:xfrm>
              <a:off x="8705175" y="791951"/>
              <a:ext cx="210459" cy="310603"/>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11" name="Freeform 6"/>
            <p:cNvSpPr>
              <a:spLocks noEditPoints="1"/>
            </p:cNvSpPr>
            <p:nvPr/>
          </p:nvSpPr>
          <p:spPr bwMode="auto">
            <a:xfrm>
              <a:off x="8903116" y="708628"/>
              <a:ext cx="210459" cy="310603"/>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12" name="图形 11"/>
          <p:cNvPicPr>
            <a:picLocks noChangeAspect="1"/>
          </p:cNvPicPr>
          <p:nvPr/>
        </p:nvPicPr>
        <p:blipFill>
          <a:blip r:embed="rId2"/>
          <a:stretch>
            <a:fillRect/>
          </a:stretch>
        </p:blipFill>
        <p:spPr>
          <a:xfrm>
            <a:off x="9689719" y="315071"/>
            <a:ext cx="1964618" cy="686373"/>
          </a:xfrm>
          <a:prstGeom prst="rect">
            <a:avLst/>
          </a:prstGeom>
        </p:spPr>
      </p:pic>
      <p:sp>
        <p:nvSpPr>
          <p:cNvPr id="2" name="矩形 1"/>
          <p:cNvSpPr/>
          <p:nvPr/>
        </p:nvSpPr>
        <p:spPr>
          <a:xfrm>
            <a:off x="3271811" y="1494774"/>
            <a:ext cx="5868914" cy="1754326"/>
          </a:xfrm>
          <a:prstGeom prst="rect">
            <a:avLst/>
          </a:prstGeom>
        </p:spPr>
        <p:txBody>
          <a:bodyPr wrap="none">
            <a:spAutoFit/>
          </a:bodyPr>
          <a:lstStyle/>
          <a:p>
            <a:pPr algn="ctr"/>
            <a:r>
              <a:rPr lang="zh-CN" altLang="en-US" sz="2800" b="1" dirty="0">
                <a:solidFill>
                  <a:schemeClr val="bg1"/>
                </a:solidFill>
              </a:rPr>
              <a:t>粉丝福利</a:t>
            </a:r>
            <a:r>
              <a:rPr lang="zh-CN" altLang="zh-CN" sz="2800" b="1" dirty="0">
                <a:solidFill>
                  <a:schemeClr val="bg1"/>
                </a:solidFill>
              </a:rPr>
              <a:t>——</a:t>
            </a:r>
            <a:r>
              <a:rPr lang="en-US" altLang="zh-CN" sz="2800" b="1" dirty="0">
                <a:solidFill>
                  <a:schemeClr val="bg1"/>
                </a:solidFill>
              </a:rPr>
              <a:t>2</a:t>
            </a:r>
            <a:r>
              <a:rPr lang="zh-CN" altLang="zh-CN" sz="2800" b="1" dirty="0">
                <a:solidFill>
                  <a:schemeClr val="bg1"/>
                </a:solidFill>
              </a:rPr>
              <a:t>款明星产品免费试用 </a:t>
            </a:r>
          </a:p>
          <a:p>
            <a:pPr algn="ctr"/>
            <a:endParaRPr lang="en-US" altLang="zh-CN" sz="2000" dirty="0">
              <a:solidFill>
                <a:schemeClr val="bg1"/>
              </a:solidFill>
              <a:latin typeface="方正兰亭纤黑_GBK" panose="02000000000000000000"/>
            </a:endParaRPr>
          </a:p>
          <a:p>
            <a:pPr algn="ctr"/>
            <a:endParaRPr lang="en-US" altLang="zh-CN" sz="2000" dirty="0">
              <a:solidFill>
                <a:schemeClr val="bg1"/>
              </a:solidFill>
              <a:latin typeface="方正兰亭纤黑_GBK" panose="02000000000000000000"/>
            </a:endParaRPr>
          </a:p>
          <a:p>
            <a:pPr algn="ctr"/>
            <a:endParaRPr lang="en-US" altLang="zh-CN" sz="2000" dirty="0">
              <a:solidFill>
                <a:schemeClr val="bg1"/>
              </a:solidFill>
              <a:latin typeface="方正兰亭纤黑_GBK" panose="02000000000000000000"/>
            </a:endParaRPr>
          </a:p>
          <a:p>
            <a:pPr algn="ctr"/>
            <a:endParaRPr lang="zh-CN" altLang="en-US" sz="2000" dirty="0">
              <a:solidFill>
                <a:schemeClr val="bg1"/>
              </a:solidFill>
              <a:latin typeface="方正兰亭纤黑_GBK" panose="02000000000000000000"/>
            </a:endParaRPr>
          </a:p>
        </p:txBody>
      </p:sp>
      <p:sp>
        <p:nvSpPr>
          <p:cNvPr id="3" name="矩形 2">
            <a:extLst>
              <a:ext uri="{FF2B5EF4-FFF2-40B4-BE49-F238E27FC236}">
                <a16:creationId xmlns:a16="http://schemas.microsoft.com/office/drawing/2014/main" id="{4E1A45BC-BFAA-42F0-A411-4951FB5A1EF4}"/>
              </a:ext>
            </a:extLst>
          </p:cNvPr>
          <p:cNvSpPr/>
          <p:nvPr/>
        </p:nvSpPr>
        <p:spPr>
          <a:xfrm>
            <a:off x="1250783" y="2238765"/>
            <a:ext cx="10059368" cy="4216539"/>
          </a:xfrm>
          <a:prstGeom prst="rect">
            <a:avLst/>
          </a:prstGeom>
        </p:spPr>
        <p:txBody>
          <a:bodyPr wrap="square">
            <a:spAutoFit/>
          </a:bodyPr>
          <a:lstStyle/>
          <a:p>
            <a:r>
              <a:rPr lang="en-US" altLang="zh-CN" sz="2000" b="1" dirty="0">
                <a:solidFill>
                  <a:schemeClr val="bg1"/>
                </a:solidFill>
                <a:latin typeface="方正兰亭纤黑_GBK" panose="02000000000000000000"/>
              </a:rPr>
              <a:t>1</a:t>
            </a:r>
            <a:r>
              <a:rPr lang="zh-CN" altLang="en-US" sz="2000" b="1" dirty="0">
                <a:solidFill>
                  <a:schemeClr val="bg1"/>
                </a:solidFill>
                <a:latin typeface="方正兰亭纤黑_GBK" panose="02000000000000000000"/>
              </a:rPr>
              <a:t>、蚂蚁工资条，一键群发工资条</a:t>
            </a:r>
          </a:p>
          <a:p>
            <a:r>
              <a:rPr lang="zh-CN" altLang="en-US" sz="1600" dirty="0">
                <a:solidFill>
                  <a:schemeClr val="bg1"/>
                </a:solidFill>
                <a:latin typeface="方正兰亭纤黑_GBK" panose="02000000000000000000"/>
              </a:rPr>
              <a:t>从每个月困扰</a:t>
            </a:r>
            <a:r>
              <a:rPr lang="en-US" altLang="zh-CN" sz="1600" dirty="0">
                <a:solidFill>
                  <a:schemeClr val="bg1"/>
                </a:solidFill>
                <a:latin typeface="方正兰亭纤黑_GBK" panose="02000000000000000000"/>
              </a:rPr>
              <a:t>HR</a:t>
            </a:r>
            <a:r>
              <a:rPr lang="zh-CN" altLang="en-US" sz="1600" dirty="0">
                <a:solidFill>
                  <a:schemeClr val="bg1"/>
                </a:solidFill>
                <a:latin typeface="方正兰亭纤黑_GBK" panose="02000000000000000000"/>
              </a:rPr>
              <a:t>的工资条发放出发，设计了一键群发工资条工具。</a:t>
            </a:r>
            <a:r>
              <a:rPr lang="en-US" altLang="zh-CN" sz="1600" dirty="0">
                <a:solidFill>
                  <a:schemeClr val="bg1"/>
                </a:solidFill>
                <a:latin typeface="方正兰亭纤黑_GBK" panose="02000000000000000000"/>
              </a:rPr>
              <a:t>HR</a:t>
            </a:r>
            <a:r>
              <a:rPr lang="zh-CN" altLang="en-US" sz="1600" dirty="0">
                <a:solidFill>
                  <a:schemeClr val="bg1"/>
                </a:solidFill>
                <a:latin typeface="方正兰亭纤黑_GBK" panose="02000000000000000000"/>
              </a:rPr>
              <a:t>只需要将相应的工资表格上传，平台就能自动解析生成工资条进行群发。员工可通过邮件、微信、短信等方式进行查看。产品上线至今，已累计为超过</a:t>
            </a:r>
            <a:r>
              <a:rPr lang="en-US" altLang="zh-CN" sz="1600" dirty="0">
                <a:solidFill>
                  <a:schemeClr val="bg1"/>
                </a:solidFill>
                <a:latin typeface="方正兰亭纤黑_GBK" panose="02000000000000000000"/>
              </a:rPr>
              <a:t>1000</a:t>
            </a:r>
            <a:r>
              <a:rPr lang="zh-CN" altLang="en-US" sz="1600" dirty="0">
                <a:solidFill>
                  <a:schemeClr val="bg1"/>
                </a:solidFill>
                <a:latin typeface="方正兰亭纤黑_GBK" panose="02000000000000000000"/>
              </a:rPr>
              <a:t>万员工提供工资条服务。</a:t>
            </a:r>
            <a:endParaRPr lang="en-US" altLang="zh-CN" sz="1600" dirty="0">
              <a:solidFill>
                <a:schemeClr val="bg1"/>
              </a:solidFill>
              <a:latin typeface="方正兰亭纤黑_GBK" panose="02000000000000000000"/>
            </a:endParaRPr>
          </a:p>
          <a:p>
            <a:endParaRPr lang="en-US" altLang="zh-CN" sz="1600" dirty="0">
              <a:solidFill>
                <a:schemeClr val="bg1"/>
              </a:solidFill>
              <a:latin typeface="方正兰亭纤黑_GBK" panose="02000000000000000000"/>
            </a:endParaRPr>
          </a:p>
          <a:p>
            <a:r>
              <a:rPr lang="zh-CN" altLang="en-US" sz="2000" dirty="0">
                <a:solidFill>
                  <a:schemeClr val="bg1"/>
                </a:solidFill>
                <a:latin typeface="方正兰亭纤黑_GBK" panose="02000000000000000000"/>
              </a:rPr>
              <a:t>点击免费试用：</a:t>
            </a:r>
            <a:endParaRPr lang="en-US" altLang="zh-CN" sz="2000" dirty="0">
              <a:solidFill>
                <a:schemeClr val="bg1"/>
              </a:solidFill>
              <a:latin typeface="方正兰亭纤黑_GBK" panose="02000000000000000000"/>
            </a:endParaRPr>
          </a:p>
          <a:p>
            <a:r>
              <a:rPr lang="en-US" altLang="zh-CN" sz="2000" dirty="0">
                <a:solidFill>
                  <a:schemeClr val="bg1"/>
                </a:solidFill>
                <a:latin typeface="方正兰亭纤黑_GBK" panose="02000000000000000000"/>
                <a:hlinkClick r:id="rId3">
                  <a:extLst>
                    <a:ext uri="{A12FA001-AC4F-418D-AE19-62706E023703}">
                      <ahyp:hlinkClr xmlns:ahyp="http://schemas.microsoft.com/office/drawing/2018/hyperlinkcolor" val="tx"/>
                    </a:ext>
                  </a:extLst>
                </a:hlinkClick>
              </a:rPr>
              <a:t>https://gzt.mayihr.com/event/adver2?from=zqbc_20201028zbkkj</a:t>
            </a:r>
            <a:endParaRPr lang="zh-CN" altLang="en-US" sz="2000" dirty="0">
              <a:solidFill>
                <a:schemeClr val="bg1"/>
              </a:solidFill>
              <a:latin typeface="方正兰亭纤黑_GBK" panose="02000000000000000000"/>
            </a:endParaRPr>
          </a:p>
          <a:p>
            <a:endParaRPr lang="en-US" altLang="zh-CN" sz="2000" dirty="0">
              <a:solidFill>
                <a:schemeClr val="bg1"/>
              </a:solidFill>
              <a:latin typeface="方正兰亭纤黑_GBK" panose="02000000000000000000"/>
            </a:endParaRPr>
          </a:p>
          <a:p>
            <a:r>
              <a:rPr lang="en-US" altLang="zh-CN" sz="2000" b="1" dirty="0">
                <a:solidFill>
                  <a:schemeClr val="bg1"/>
                </a:solidFill>
                <a:latin typeface="方正兰亭纤黑_GBK" panose="02000000000000000000"/>
              </a:rPr>
              <a:t>2</a:t>
            </a:r>
            <a:r>
              <a:rPr lang="zh-CN" altLang="en-US" sz="2000" b="1" dirty="0">
                <a:solidFill>
                  <a:schemeClr val="bg1"/>
                </a:solidFill>
                <a:latin typeface="方正兰亭纤黑_GBK" panose="02000000000000000000"/>
              </a:rPr>
              <a:t>、蚂蚁</a:t>
            </a:r>
            <a:r>
              <a:rPr lang="en-US" altLang="zh-CN" sz="2000" b="1" dirty="0">
                <a:solidFill>
                  <a:schemeClr val="bg1"/>
                </a:solidFill>
                <a:latin typeface="方正兰亭纤黑_GBK" panose="02000000000000000000"/>
              </a:rPr>
              <a:t>HR</a:t>
            </a:r>
            <a:r>
              <a:rPr lang="zh-CN" altLang="en-US" sz="2000" b="1" dirty="0">
                <a:solidFill>
                  <a:schemeClr val="bg1"/>
                </a:solidFill>
                <a:latin typeface="方正兰亭纤黑_GBK" panose="02000000000000000000"/>
              </a:rPr>
              <a:t>，网上缴纳社保公积金</a:t>
            </a:r>
          </a:p>
          <a:p>
            <a:r>
              <a:rPr lang="zh-CN" altLang="en-US" sz="1600" dirty="0">
                <a:solidFill>
                  <a:schemeClr val="bg1"/>
                </a:solidFill>
                <a:latin typeface="方正兰亭纤黑_GBK" panose="02000000000000000000"/>
              </a:rPr>
              <a:t>帮助中小企业代缴社保及公积金、代发工资、申报个税，利用蚂蚁</a:t>
            </a:r>
            <a:r>
              <a:rPr lang="en-US" altLang="zh-CN" sz="1600" dirty="0">
                <a:solidFill>
                  <a:schemeClr val="bg1"/>
                </a:solidFill>
                <a:latin typeface="方正兰亭纤黑_GBK" panose="02000000000000000000"/>
              </a:rPr>
              <a:t>HR</a:t>
            </a:r>
            <a:r>
              <a:rPr lang="zh-CN" altLang="en-US" sz="1600" dirty="0">
                <a:solidFill>
                  <a:schemeClr val="bg1"/>
                </a:solidFill>
                <a:latin typeface="方正兰亭纤黑_GBK" panose="02000000000000000000"/>
              </a:rPr>
              <a:t>人力资源系统，可在线完成所有办理，省去每月跑社保公积金中心的麻烦。</a:t>
            </a:r>
            <a:endParaRPr lang="en-US" altLang="zh-CN" sz="1600" dirty="0">
              <a:solidFill>
                <a:schemeClr val="bg1"/>
              </a:solidFill>
              <a:latin typeface="方正兰亭纤黑_GBK" panose="02000000000000000000"/>
            </a:endParaRPr>
          </a:p>
          <a:p>
            <a:endParaRPr lang="en-US" altLang="zh-CN" sz="1600" dirty="0">
              <a:solidFill>
                <a:schemeClr val="bg1"/>
              </a:solidFill>
              <a:latin typeface="方正兰亭纤黑_GBK" panose="02000000000000000000"/>
            </a:endParaRPr>
          </a:p>
          <a:p>
            <a:r>
              <a:rPr lang="zh-CN" altLang="en-US" sz="2000" dirty="0">
                <a:solidFill>
                  <a:schemeClr val="bg1"/>
                </a:solidFill>
                <a:latin typeface="方正兰亭纤黑_GBK" panose="02000000000000000000"/>
              </a:rPr>
              <a:t>点击免费注册：</a:t>
            </a:r>
            <a:endParaRPr lang="en-US" altLang="zh-CN" sz="2000" dirty="0">
              <a:solidFill>
                <a:schemeClr val="bg1"/>
              </a:solidFill>
              <a:latin typeface="方正兰亭纤黑_GBK" panose="02000000000000000000"/>
            </a:endParaRPr>
          </a:p>
          <a:p>
            <a:r>
              <a:rPr lang="en-US" altLang="zh-CN" sz="2000" dirty="0">
                <a:solidFill>
                  <a:schemeClr val="bg1"/>
                </a:solidFill>
                <a:latin typeface="方正兰亭纤黑_GBK" panose="02000000000000000000"/>
                <a:hlinkClick r:id="rId4">
                  <a:extLst>
                    <a:ext uri="{A12FA001-AC4F-418D-AE19-62706E023703}">
                      <ahyp:hlinkClr xmlns:ahyp="http://schemas.microsoft.com/office/drawing/2018/hyperlinkcolor" val="tx"/>
                    </a:ext>
                  </a:extLst>
                </a:hlinkClick>
              </a:rPr>
              <a:t>https://www.mayihr.com/event/event_2.php?from=zqbc_20201028zbkkj</a:t>
            </a:r>
            <a:endParaRPr lang="en-US" altLang="zh-CN" sz="2000" dirty="0">
              <a:solidFill>
                <a:schemeClr val="bg1"/>
              </a:solidFill>
              <a:latin typeface="方正兰亭纤黑_GBK" panose="02000000000000000000"/>
            </a:endParaRPr>
          </a:p>
          <a:p>
            <a:endParaRPr lang="zh-CN" altLang="en-US" sz="1600" dirty="0">
              <a:solidFill>
                <a:schemeClr val="bg1"/>
              </a:solidFill>
              <a:latin typeface="方正兰亭纤黑_GBK" panose="02000000000000000000"/>
            </a:endParaRPr>
          </a:p>
        </p:txBody>
      </p:sp>
    </p:spTree>
    <p:extLst>
      <p:ext uri="{BB962C8B-B14F-4D97-AF65-F5344CB8AC3E}">
        <p14:creationId xmlns:p14="http://schemas.microsoft.com/office/powerpoint/2010/main" val="21567104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8" name="组合 7"/>
          <p:cNvGrpSpPr/>
          <p:nvPr/>
        </p:nvGrpSpPr>
        <p:grpSpPr>
          <a:xfrm>
            <a:off x="6715515" y="2310382"/>
            <a:ext cx="5154178" cy="4971511"/>
            <a:chOff x="8705175" y="708628"/>
            <a:chExt cx="408400" cy="393926"/>
          </a:xfrm>
          <a:solidFill>
            <a:schemeClr val="bg1">
              <a:alpha val="10000"/>
            </a:schemeClr>
          </a:solidFill>
        </p:grpSpPr>
        <p:sp>
          <p:nvSpPr>
            <p:cNvPr id="9" name="Freeform 5"/>
            <p:cNvSpPr>
              <a:spLocks noEditPoints="1"/>
            </p:cNvSpPr>
            <p:nvPr/>
          </p:nvSpPr>
          <p:spPr bwMode="auto">
            <a:xfrm>
              <a:off x="8705175" y="791951"/>
              <a:ext cx="210459" cy="310603"/>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10" name="Freeform 6"/>
            <p:cNvSpPr>
              <a:spLocks noEditPoints="1"/>
            </p:cNvSpPr>
            <p:nvPr/>
          </p:nvSpPr>
          <p:spPr bwMode="auto">
            <a:xfrm>
              <a:off x="8903116" y="708628"/>
              <a:ext cx="210459" cy="310603"/>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11" name="图形 10"/>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89719" y="315071"/>
            <a:ext cx="1964618" cy="686373"/>
          </a:xfrm>
          <a:prstGeom prst="rect">
            <a:avLst/>
          </a:prstGeom>
        </p:spPr>
      </p:pic>
      <p:cxnSp>
        <p:nvCxnSpPr>
          <p:cNvPr id="12" name="直接连接符 11"/>
          <p:cNvCxnSpPr/>
          <p:nvPr/>
        </p:nvCxnSpPr>
        <p:spPr>
          <a:xfrm>
            <a:off x="1082811" y="3490460"/>
            <a:ext cx="7537406" cy="0"/>
          </a:xfrm>
          <a:prstGeom prst="line">
            <a:avLst/>
          </a:prstGeom>
          <a:ln w="31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1006611" y="2212248"/>
            <a:ext cx="8031480" cy="1938992"/>
          </a:xfrm>
          <a:prstGeom prst="rect">
            <a:avLst/>
          </a:prstGeom>
        </p:spPr>
        <p:txBody>
          <a:bodyPr wrap="square">
            <a:spAutoFit/>
          </a:bodyPr>
          <a:lstStyle/>
          <a:p>
            <a:pPr>
              <a:defRPr/>
            </a:pPr>
            <a:r>
              <a:rPr lang="zh-CN" altLang="en-US" sz="6000" dirty="0">
                <a:solidFill>
                  <a:schemeClr val="bg1"/>
                </a:solidFill>
                <a:latin typeface="方正兰亭超细黑简体" panose="02000000000000000000" pitchFamily="2" charset="-122"/>
                <a:ea typeface="方正兰亭超细黑简体" panose="02000000000000000000" pitchFamily="2" charset="-122"/>
              </a:rPr>
              <a:t>金牌面试官</a:t>
            </a: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6000" b="0" i="0" u="none" strike="noStrike" kern="1200" cap="none" spc="60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2" name="文本框 1"/>
          <p:cNvSpPr txBox="1"/>
          <p:nvPr/>
        </p:nvSpPr>
        <p:spPr>
          <a:xfrm>
            <a:off x="4977618" y="2560846"/>
            <a:ext cx="3913687" cy="523220"/>
          </a:xfrm>
          <a:prstGeom prst="rect">
            <a:avLst/>
          </a:prstGeom>
          <a:noFill/>
        </p:spPr>
        <p:txBody>
          <a:bodyPr wrap="square" rtlCol="0">
            <a:spAutoFit/>
          </a:bodyPr>
          <a:lstStyle/>
          <a:p>
            <a:pPr algn="ctr"/>
            <a:r>
              <a:rPr lang="zh-CN" altLang="en-US" sz="2800" b="1" spc="150" dirty="0">
                <a:solidFill>
                  <a:schemeClr val="bg1"/>
                </a:solidFill>
                <a:latin typeface="方正兰亭纤黑_GBK" panose="02000000000000000000"/>
                <a:ea typeface="+mj-ea"/>
              </a:rPr>
              <a:t>高效招聘与面试技巧</a:t>
            </a:r>
          </a:p>
        </p:txBody>
      </p:sp>
      <p:sp>
        <p:nvSpPr>
          <p:cNvPr id="3" name="文本框 2"/>
          <p:cNvSpPr txBox="1"/>
          <p:nvPr/>
        </p:nvSpPr>
        <p:spPr>
          <a:xfrm>
            <a:off x="1006611" y="3733549"/>
            <a:ext cx="4306350" cy="523220"/>
          </a:xfrm>
          <a:prstGeom prst="rect">
            <a:avLst/>
          </a:prstGeom>
          <a:noFill/>
        </p:spPr>
        <p:txBody>
          <a:bodyPr wrap="square" rtlCol="0">
            <a:spAutoFit/>
          </a:bodyPr>
          <a:lstStyle/>
          <a:p>
            <a:r>
              <a:rPr lang="zh-CN" altLang="en-US" sz="2800" b="1" dirty="0">
                <a:solidFill>
                  <a:schemeClr val="bg1"/>
                </a:solidFill>
              </a:rPr>
              <a:t>蚂蚁</a:t>
            </a:r>
            <a:r>
              <a:rPr lang="en-US" altLang="zh-CN" sz="2800" b="1" dirty="0">
                <a:solidFill>
                  <a:schemeClr val="bg1"/>
                </a:solidFill>
              </a:rPr>
              <a:t>HR-Bonnie</a:t>
            </a:r>
            <a:endParaRPr lang="zh-CN" altLang="en-US" sz="2800" b="1" dirty="0">
              <a:solidFill>
                <a:schemeClr val="bg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20452" y="2537150"/>
            <a:ext cx="285606" cy="1912620"/>
          </a:xfrm>
          <a:prstGeom prst="rect">
            <a:avLst/>
          </a:prstGeom>
        </p:spPr>
        <p:txBody>
          <a:bodyPr vert="horz" wrap="square" lIns="0" tIns="12092" rIns="0" bIns="0" rtlCol="0">
            <a:spAutoFit/>
          </a:bodyPr>
          <a:lstStyle/>
          <a:p>
            <a:pPr marL="12700" marR="5080" algn="just">
              <a:lnSpc>
                <a:spcPct val="101000"/>
              </a:lnSpc>
              <a:spcBef>
                <a:spcPts val="105"/>
              </a:spcBef>
            </a:pPr>
            <a:r>
              <a:rPr sz="2040" b="1" spc="20" dirty="0">
                <a:solidFill>
                  <a:srgbClr val="FFFFFF"/>
                </a:solidFill>
                <a:latin typeface="微软雅黑" panose="020B0503020204020204" pitchFamily="34" charset="-122"/>
                <a:cs typeface="微软雅黑" panose="020B0503020204020204" pitchFamily="34" charset="-122"/>
              </a:rPr>
              <a:t>岗 位 价 值 评 估</a:t>
            </a:r>
            <a:endParaRPr sz="2040">
              <a:latin typeface="微软雅黑" panose="020B0503020204020204" pitchFamily="34" charset="-122"/>
              <a:cs typeface="微软雅黑" panose="020B0503020204020204" pitchFamily="34" charset="-122"/>
            </a:endParaRPr>
          </a:p>
        </p:txBody>
      </p:sp>
      <p:sp>
        <p:nvSpPr>
          <p:cNvPr id="3" name="object 3"/>
          <p:cNvSpPr txBox="1">
            <a:spLocks noGrp="1"/>
          </p:cNvSpPr>
          <p:nvPr>
            <p:ph type="title"/>
          </p:nvPr>
        </p:nvSpPr>
        <p:spPr>
          <a:xfrm>
            <a:off x="2098413" y="1087195"/>
            <a:ext cx="4021517" cy="891540"/>
          </a:xfrm>
          <a:prstGeom prst="rect">
            <a:avLst/>
          </a:prstGeom>
        </p:spPr>
        <p:txBody>
          <a:bodyPr vert="horz" wrap="square" lIns="0" tIns="12092" rIns="0" bIns="0" rtlCol="0">
            <a:spAutoFit/>
          </a:bodyPr>
          <a:lstStyle/>
          <a:p>
            <a:pPr marL="12700">
              <a:lnSpc>
                <a:spcPct val="100000"/>
              </a:lnSpc>
              <a:spcBef>
                <a:spcPts val="105"/>
              </a:spcBef>
            </a:pPr>
            <a:r>
              <a:rPr spc="5" dirty="0"/>
              <a:t>岗位价值评估作业流程图</a:t>
            </a:r>
          </a:p>
        </p:txBody>
      </p:sp>
      <p:sp>
        <p:nvSpPr>
          <p:cNvPr id="4" name="object 4"/>
          <p:cNvSpPr/>
          <p:nvPr/>
        </p:nvSpPr>
        <p:spPr>
          <a:xfrm>
            <a:off x="2839630" y="3671879"/>
            <a:ext cx="861425" cy="522843"/>
          </a:xfrm>
          <a:custGeom>
            <a:avLst/>
            <a:gdLst/>
            <a:ahLst/>
            <a:cxnLst/>
            <a:rect l="l" t="t" r="r" b="b"/>
            <a:pathLst>
              <a:path w="949960" h="576579">
                <a:moveTo>
                  <a:pt x="0" y="576072"/>
                </a:moveTo>
                <a:lnTo>
                  <a:pt x="949451" y="0"/>
                </a:lnTo>
              </a:path>
            </a:pathLst>
          </a:custGeom>
          <a:ln w="16764">
            <a:solidFill>
              <a:srgbClr val="000000"/>
            </a:solidFill>
          </a:ln>
        </p:spPr>
        <p:txBody>
          <a:bodyPr wrap="square" lIns="0" tIns="0" rIns="0" bIns="0" rtlCol="0"/>
          <a:lstStyle/>
          <a:p>
            <a:endParaRPr sz="1630"/>
          </a:p>
        </p:txBody>
      </p:sp>
      <p:sp>
        <p:nvSpPr>
          <p:cNvPr id="5" name="object 5"/>
          <p:cNvSpPr/>
          <p:nvPr/>
        </p:nvSpPr>
        <p:spPr>
          <a:xfrm>
            <a:off x="3925854" y="3696756"/>
            <a:ext cx="1250678" cy="865455"/>
          </a:xfrm>
          <a:custGeom>
            <a:avLst/>
            <a:gdLst/>
            <a:ahLst/>
            <a:cxnLst/>
            <a:rect l="l" t="t" r="r" b="b"/>
            <a:pathLst>
              <a:path w="1379220" h="954404">
                <a:moveTo>
                  <a:pt x="0" y="0"/>
                </a:moveTo>
                <a:lnTo>
                  <a:pt x="1379220" y="954023"/>
                </a:lnTo>
              </a:path>
            </a:pathLst>
          </a:custGeom>
          <a:ln w="16764">
            <a:solidFill>
              <a:srgbClr val="000000"/>
            </a:solidFill>
          </a:ln>
        </p:spPr>
        <p:txBody>
          <a:bodyPr wrap="square" lIns="0" tIns="0" rIns="0" bIns="0" rtlCol="0"/>
          <a:lstStyle/>
          <a:p>
            <a:endParaRPr sz="1630"/>
          </a:p>
        </p:txBody>
      </p:sp>
      <p:sp>
        <p:nvSpPr>
          <p:cNvPr id="6" name="object 6"/>
          <p:cNvSpPr/>
          <p:nvPr/>
        </p:nvSpPr>
        <p:spPr>
          <a:xfrm>
            <a:off x="5401793" y="3371993"/>
            <a:ext cx="913823" cy="1253557"/>
          </a:xfrm>
          <a:custGeom>
            <a:avLst/>
            <a:gdLst/>
            <a:ahLst/>
            <a:cxnLst/>
            <a:rect l="l" t="t" r="r" b="b"/>
            <a:pathLst>
              <a:path w="1007745" h="1382395">
                <a:moveTo>
                  <a:pt x="0" y="1382268"/>
                </a:moveTo>
                <a:lnTo>
                  <a:pt x="1007363" y="0"/>
                </a:lnTo>
              </a:path>
            </a:pathLst>
          </a:custGeom>
          <a:ln w="16764">
            <a:solidFill>
              <a:srgbClr val="000000"/>
            </a:solidFill>
          </a:ln>
        </p:spPr>
        <p:txBody>
          <a:bodyPr wrap="square" lIns="0" tIns="0" rIns="0" bIns="0" rtlCol="0"/>
          <a:lstStyle/>
          <a:p>
            <a:endParaRPr sz="1630"/>
          </a:p>
        </p:txBody>
      </p:sp>
      <p:sp>
        <p:nvSpPr>
          <p:cNvPr id="7" name="object 7"/>
          <p:cNvSpPr txBox="1"/>
          <p:nvPr/>
        </p:nvSpPr>
        <p:spPr>
          <a:xfrm>
            <a:off x="2586730" y="4174915"/>
            <a:ext cx="253360" cy="248285"/>
          </a:xfrm>
          <a:prstGeom prst="rect">
            <a:avLst/>
          </a:prstGeom>
          <a:solidFill>
            <a:srgbClr val="5B9AD4"/>
          </a:solidFill>
        </p:spPr>
        <p:txBody>
          <a:bodyPr vert="horz" wrap="square" lIns="0" tIns="54126" rIns="0" bIns="0" rtlCol="0">
            <a:spAutoFit/>
          </a:bodyPr>
          <a:lstStyle/>
          <a:p>
            <a:pPr marL="95885">
              <a:lnSpc>
                <a:spcPct val="100000"/>
              </a:lnSpc>
              <a:spcBef>
                <a:spcPts val="470"/>
              </a:spcBef>
            </a:pPr>
            <a:r>
              <a:rPr sz="1270" b="1" dirty="0">
                <a:solidFill>
                  <a:srgbClr val="FFFFFF"/>
                </a:solidFill>
                <a:latin typeface="Calibri" panose="020F0502020204030204"/>
                <a:cs typeface="Calibri" panose="020F0502020204030204"/>
              </a:rPr>
              <a:t>1</a:t>
            </a:r>
            <a:endParaRPr sz="1270">
              <a:latin typeface="Calibri" panose="020F0502020204030204"/>
              <a:cs typeface="Calibri" panose="020F0502020204030204"/>
            </a:endParaRPr>
          </a:p>
        </p:txBody>
      </p:sp>
      <p:sp>
        <p:nvSpPr>
          <p:cNvPr id="8" name="object 8"/>
          <p:cNvSpPr txBox="1"/>
          <p:nvPr/>
        </p:nvSpPr>
        <p:spPr>
          <a:xfrm>
            <a:off x="3690921" y="3414834"/>
            <a:ext cx="236661" cy="227330"/>
          </a:xfrm>
          <a:prstGeom prst="rect">
            <a:avLst/>
          </a:prstGeom>
          <a:solidFill>
            <a:srgbClr val="5B9AD4"/>
          </a:solidFill>
        </p:spPr>
        <p:txBody>
          <a:bodyPr vert="horz" wrap="square" lIns="0" tIns="33397" rIns="0" bIns="0" rtlCol="0">
            <a:spAutoFit/>
          </a:bodyPr>
          <a:lstStyle/>
          <a:p>
            <a:pPr marL="85090">
              <a:lnSpc>
                <a:spcPct val="100000"/>
              </a:lnSpc>
              <a:spcBef>
                <a:spcPts val="290"/>
              </a:spcBef>
            </a:pPr>
            <a:r>
              <a:rPr sz="1270" b="1" dirty="0">
                <a:solidFill>
                  <a:srgbClr val="FFFFFF"/>
                </a:solidFill>
                <a:latin typeface="Calibri" panose="020F0502020204030204"/>
                <a:cs typeface="Calibri" panose="020F0502020204030204"/>
              </a:rPr>
              <a:t>2</a:t>
            </a:r>
            <a:endParaRPr sz="1270">
              <a:latin typeface="Calibri" panose="020F0502020204030204"/>
              <a:cs typeface="Calibri" panose="020F0502020204030204"/>
            </a:endParaRPr>
          </a:p>
        </p:txBody>
      </p:sp>
      <p:sp>
        <p:nvSpPr>
          <p:cNvPr id="9" name="object 9"/>
          <p:cNvSpPr txBox="1"/>
          <p:nvPr/>
        </p:nvSpPr>
        <p:spPr>
          <a:xfrm>
            <a:off x="5184825" y="4561865"/>
            <a:ext cx="268331" cy="247015"/>
          </a:xfrm>
          <a:prstGeom prst="rect">
            <a:avLst/>
          </a:prstGeom>
          <a:solidFill>
            <a:srgbClr val="5B9AD4"/>
          </a:solidFill>
        </p:spPr>
        <p:txBody>
          <a:bodyPr vert="horz" wrap="square" lIns="0" tIns="52974" rIns="0" bIns="0" rtlCol="0">
            <a:spAutoFit/>
          </a:bodyPr>
          <a:lstStyle/>
          <a:p>
            <a:pPr marL="1905" algn="ctr">
              <a:lnSpc>
                <a:spcPct val="100000"/>
              </a:lnSpc>
              <a:spcBef>
                <a:spcPts val="460"/>
              </a:spcBef>
            </a:pPr>
            <a:r>
              <a:rPr sz="1270" b="1" dirty="0">
                <a:solidFill>
                  <a:srgbClr val="FFFFFF"/>
                </a:solidFill>
                <a:latin typeface="Calibri" panose="020F0502020204030204"/>
                <a:cs typeface="Calibri" panose="020F0502020204030204"/>
              </a:rPr>
              <a:t>3</a:t>
            </a:r>
            <a:endParaRPr sz="1270">
              <a:latin typeface="Calibri" panose="020F0502020204030204"/>
              <a:cs typeface="Calibri" panose="020F0502020204030204"/>
            </a:endParaRPr>
          </a:p>
        </p:txBody>
      </p:sp>
      <p:sp>
        <p:nvSpPr>
          <p:cNvPr id="10" name="object 10"/>
          <p:cNvSpPr txBox="1"/>
          <p:nvPr/>
        </p:nvSpPr>
        <p:spPr>
          <a:xfrm>
            <a:off x="6315271" y="3074872"/>
            <a:ext cx="250481" cy="235585"/>
          </a:xfrm>
          <a:prstGeom prst="rect">
            <a:avLst/>
          </a:prstGeom>
          <a:solidFill>
            <a:srgbClr val="5B9AD4"/>
          </a:solidFill>
        </p:spPr>
        <p:txBody>
          <a:bodyPr vert="horz" wrap="square" lIns="0" tIns="41458" rIns="0" bIns="0" rtlCol="0">
            <a:spAutoFit/>
          </a:bodyPr>
          <a:lstStyle/>
          <a:p>
            <a:pPr algn="ctr">
              <a:lnSpc>
                <a:spcPct val="100000"/>
              </a:lnSpc>
              <a:spcBef>
                <a:spcPts val="360"/>
              </a:spcBef>
            </a:pPr>
            <a:r>
              <a:rPr sz="1270" b="1" dirty="0">
                <a:solidFill>
                  <a:srgbClr val="FFFFFF"/>
                </a:solidFill>
                <a:latin typeface="Calibri" panose="020F0502020204030204"/>
                <a:cs typeface="Calibri" panose="020F0502020204030204"/>
              </a:rPr>
              <a:t>4</a:t>
            </a:r>
            <a:endParaRPr sz="1270">
              <a:latin typeface="Calibri" panose="020F0502020204030204"/>
              <a:cs typeface="Calibri" panose="020F0502020204030204"/>
            </a:endParaRPr>
          </a:p>
        </p:txBody>
      </p:sp>
      <p:sp>
        <p:nvSpPr>
          <p:cNvPr id="11" name="object 11"/>
          <p:cNvSpPr txBox="1"/>
          <p:nvPr/>
        </p:nvSpPr>
        <p:spPr>
          <a:xfrm>
            <a:off x="7864454" y="3884703"/>
            <a:ext cx="240692" cy="230505"/>
          </a:xfrm>
          <a:prstGeom prst="rect">
            <a:avLst/>
          </a:prstGeom>
          <a:solidFill>
            <a:srgbClr val="5B9AD4"/>
          </a:solidFill>
        </p:spPr>
        <p:txBody>
          <a:bodyPr vert="horz" wrap="square" lIns="0" tIns="36276" rIns="0" bIns="0" rtlCol="0">
            <a:spAutoFit/>
          </a:bodyPr>
          <a:lstStyle/>
          <a:p>
            <a:pPr marL="86360">
              <a:lnSpc>
                <a:spcPct val="100000"/>
              </a:lnSpc>
              <a:spcBef>
                <a:spcPts val="315"/>
              </a:spcBef>
            </a:pPr>
            <a:r>
              <a:rPr sz="1270" b="1" dirty="0">
                <a:solidFill>
                  <a:srgbClr val="FFFFFF"/>
                </a:solidFill>
                <a:latin typeface="Calibri" panose="020F0502020204030204"/>
                <a:cs typeface="Calibri" panose="020F0502020204030204"/>
              </a:rPr>
              <a:t>5</a:t>
            </a:r>
            <a:endParaRPr sz="1270">
              <a:latin typeface="Calibri" panose="020F0502020204030204"/>
              <a:cs typeface="Calibri" panose="020F0502020204030204"/>
            </a:endParaRPr>
          </a:p>
        </p:txBody>
      </p:sp>
      <p:sp>
        <p:nvSpPr>
          <p:cNvPr id="12" name="object 12"/>
          <p:cNvSpPr/>
          <p:nvPr/>
        </p:nvSpPr>
        <p:spPr>
          <a:xfrm>
            <a:off x="6568171" y="3373376"/>
            <a:ext cx="1312866" cy="511327"/>
          </a:xfrm>
          <a:custGeom>
            <a:avLst/>
            <a:gdLst/>
            <a:ahLst/>
            <a:cxnLst/>
            <a:rect l="l" t="t" r="r" b="b"/>
            <a:pathLst>
              <a:path w="1447800" h="563879">
                <a:moveTo>
                  <a:pt x="0" y="0"/>
                </a:moveTo>
                <a:lnTo>
                  <a:pt x="1447800" y="563880"/>
                </a:lnTo>
              </a:path>
            </a:pathLst>
          </a:custGeom>
          <a:ln w="16764">
            <a:solidFill>
              <a:srgbClr val="000000"/>
            </a:solidFill>
          </a:ln>
        </p:spPr>
        <p:txBody>
          <a:bodyPr wrap="square" lIns="0" tIns="0" rIns="0" bIns="0" rtlCol="0"/>
          <a:lstStyle/>
          <a:p>
            <a:endParaRPr sz="1630"/>
          </a:p>
        </p:txBody>
      </p:sp>
      <p:sp>
        <p:nvSpPr>
          <p:cNvPr id="13" name="object 13"/>
          <p:cNvSpPr txBox="1"/>
          <p:nvPr/>
        </p:nvSpPr>
        <p:spPr>
          <a:xfrm>
            <a:off x="2340313" y="4587615"/>
            <a:ext cx="749140" cy="464185"/>
          </a:xfrm>
          <a:prstGeom prst="rect">
            <a:avLst/>
          </a:prstGeom>
        </p:spPr>
        <p:txBody>
          <a:bodyPr vert="horz" wrap="square" lIns="0" tIns="0" rIns="0" bIns="0" rtlCol="0">
            <a:spAutoFit/>
          </a:bodyPr>
          <a:lstStyle/>
          <a:p>
            <a:pPr marL="12700" marR="5080">
              <a:lnSpc>
                <a:spcPct val="107000"/>
              </a:lnSpc>
            </a:pPr>
            <a:r>
              <a:rPr sz="1405" b="1" spc="10" dirty="0">
                <a:latin typeface="微软雅黑" panose="020B0503020204020204" pitchFamily="34" charset="-122"/>
                <a:cs typeface="微软雅黑" panose="020B0503020204020204" pitchFamily="34" charset="-122"/>
              </a:rPr>
              <a:t>确定</a:t>
            </a:r>
            <a:r>
              <a:rPr sz="1405" b="1" spc="25" dirty="0">
                <a:latin typeface="微软雅黑" panose="020B0503020204020204" pitchFamily="34" charset="-122"/>
                <a:cs typeface="微软雅黑" panose="020B0503020204020204" pitchFamily="34" charset="-122"/>
              </a:rPr>
              <a:t>组织 挑</a:t>
            </a:r>
            <a:r>
              <a:rPr sz="1405" b="1" spc="10" dirty="0">
                <a:latin typeface="微软雅黑" panose="020B0503020204020204" pitchFamily="34" charset="-122"/>
                <a:cs typeface="微软雅黑" panose="020B0503020204020204" pitchFamily="34" charset="-122"/>
              </a:rPr>
              <a:t>选职</a:t>
            </a:r>
            <a:r>
              <a:rPr sz="1405" b="1" spc="30" dirty="0">
                <a:latin typeface="微软雅黑" panose="020B0503020204020204" pitchFamily="34" charset="-122"/>
                <a:cs typeface="微软雅黑" panose="020B0503020204020204" pitchFamily="34" charset="-122"/>
              </a:rPr>
              <a:t>位</a:t>
            </a:r>
            <a:endParaRPr sz="1405">
              <a:latin typeface="微软雅黑" panose="020B0503020204020204" pitchFamily="34" charset="-122"/>
              <a:cs typeface="微软雅黑" panose="020B0503020204020204" pitchFamily="34" charset="-122"/>
            </a:endParaRPr>
          </a:p>
        </p:txBody>
      </p:sp>
      <p:sp>
        <p:nvSpPr>
          <p:cNvPr id="14" name="object 14"/>
          <p:cNvSpPr txBox="1"/>
          <p:nvPr/>
        </p:nvSpPr>
        <p:spPr>
          <a:xfrm>
            <a:off x="4677200" y="4922080"/>
            <a:ext cx="1296744" cy="447675"/>
          </a:xfrm>
          <a:prstGeom prst="rect">
            <a:avLst/>
          </a:prstGeom>
        </p:spPr>
        <p:txBody>
          <a:bodyPr vert="horz" wrap="square" lIns="0" tIns="14971" rIns="0" bIns="0" rtlCol="0">
            <a:spAutoFit/>
          </a:bodyPr>
          <a:lstStyle/>
          <a:p>
            <a:pPr marL="12700">
              <a:lnSpc>
                <a:spcPct val="100000"/>
              </a:lnSpc>
              <a:spcBef>
                <a:spcPts val="130"/>
              </a:spcBef>
            </a:pPr>
            <a:r>
              <a:rPr sz="1405" b="1" spc="30" dirty="0">
                <a:latin typeface="微软雅黑" panose="020B0503020204020204" pitchFamily="34" charset="-122"/>
                <a:cs typeface="微软雅黑" panose="020B0503020204020204" pitchFamily="34" charset="-122"/>
              </a:rPr>
              <a:t>成立评</a:t>
            </a:r>
            <a:r>
              <a:rPr sz="1405" b="1" spc="-5" dirty="0">
                <a:latin typeface="微软雅黑" panose="020B0503020204020204" pitchFamily="34" charset="-122"/>
                <a:cs typeface="微软雅黑" panose="020B0503020204020204" pitchFamily="34" charset="-122"/>
              </a:rPr>
              <a:t>估</a:t>
            </a:r>
            <a:r>
              <a:rPr sz="1405" b="1" spc="30" dirty="0">
                <a:latin typeface="微软雅黑" panose="020B0503020204020204" pitchFamily="34" charset="-122"/>
                <a:cs typeface="微软雅黑" panose="020B0503020204020204" pitchFamily="34" charset="-122"/>
              </a:rPr>
              <a:t>委员会</a:t>
            </a:r>
            <a:endParaRPr sz="1405">
              <a:latin typeface="微软雅黑" panose="020B0503020204020204" pitchFamily="34" charset="-122"/>
              <a:cs typeface="微软雅黑" panose="020B0503020204020204" pitchFamily="34" charset="-122"/>
            </a:endParaRPr>
          </a:p>
        </p:txBody>
      </p:sp>
      <p:sp>
        <p:nvSpPr>
          <p:cNvPr id="15" name="object 15"/>
          <p:cNvSpPr txBox="1"/>
          <p:nvPr/>
        </p:nvSpPr>
        <p:spPr>
          <a:xfrm>
            <a:off x="7608286" y="4244956"/>
            <a:ext cx="753171" cy="231140"/>
          </a:xfrm>
          <a:prstGeom prst="rect">
            <a:avLst/>
          </a:prstGeom>
        </p:spPr>
        <p:txBody>
          <a:bodyPr vert="horz" wrap="square" lIns="0" tIns="14971" rIns="0" bIns="0" rtlCol="0">
            <a:spAutoFit/>
          </a:bodyPr>
          <a:lstStyle/>
          <a:p>
            <a:pPr marL="12700">
              <a:lnSpc>
                <a:spcPct val="100000"/>
              </a:lnSpc>
              <a:spcBef>
                <a:spcPts val="130"/>
              </a:spcBef>
            </a:pPr>
            <a:r>
              <a:rPr sz="1405" b="1" spc="30" dirty="0">
                <a:latin typeface="微软雅黑" panose="020B0503020204020204" pitchFamily="34" charset="-122"/>
                <a:cs typeface="微软雅黑" panose="020B0503020204020204" pitchFamily="34" charset="-122"/>
              </a:rPr>
              <a:t>进行评估</a:t>
            </a:r>
            <a:endParaRPr sz="1405">
              <a:latin typeface="微软雅黑" panose="020B0503020204020204" pitchFamily="34" charset="-122"/>
              <a:cs typeface="微软雅黑" panose="020B0503020204020204" pitchFamily="34" charset="-122"/>
            </a:endParaRPr>
          </a:p>
        </p:txBody>
      </p:sp>
      <p:sp>
        <p:nvSpPr>
          <p:cNvPr id="16" name="object 16"/>
          <p:cNvSpPr txBox="1"/>
          <p:nvPr/>
        </p:nvSpPr>
        <p:spPr>
          <a:xfrm>
            <a:off x="3176341" y="2854635"/>
            <a:ext cx="1296744" cy="464185"/>
          </a:xfrm>
          <a:prstGeom prst="rect">
            <a:avLst/>
          </a:prstGeom>
        </p:spPr>
        <p:txBody>
          <a:bodyPr vert="horz" wrap="square" lIns="0" tIns="0" rIns="0" bIns="0" rtlCol="0">
            <a:spAutoFit/>
          </a:bodyPr>
          <a:lstStyle/>
          <a:p>
            <a:pPr marL="311150" marR="5080" indent="-299085">
              <a:lnSpc>
                <a:spcPct val="107000"/>
              </a:lnSpc>
            </a:pPr>
            <a:r>
              <a:rPr sz="1405" b="1" spc="30" dirty="0">
                <a:latin typeface="微软雅黑" panose="020B0503020204020204" pitchFamily="34" charset="-122"/>
                <a:cs typeface="微软雅黑" panose="020B0503020204020204" pitchFamily="34" charset="-122"/>
              </a:rPr>
              <a:t>收集组</a:t>
            </a:r>
            <a:r>
              <a:rPr sz="1405" b="1" spc="-5" dirty="0">
                <a:latin typeface="微软雅黑" panose="020B0503020204020204" pitchFamily="34" charset="-122"/>
                <a:cs typeface="微软雅黑" panose="020B0503020204020204" pitchFamily="34" charset="-122"/>
              </a:rPr>
              <a:t>织</a:t>
            </a:r>
            <a:r>
              <a:rPr sz="1405" b="1" spc="25" dirty="0">
                <a:latin typeface="微软雅黑" panose="020B0503020204020204" pitchFamily="34" charset="-122"/>
                <a:cs typeface="微软雅黑" panose="020B0503020204020204" pitchFamily="34" charset="-122"/>
              </a:rPr>
              <a:t>信息与 </a:t>
            </a:r>
            <a:r>
              <a:rPr sz="1405" b="1" spc="10" dirty="0">
                <a:latin typeface="微软雅黑" panose="020B0503020204020204" pitchFamily="34" charset="-122"/>
                <a:cs typeface="微软雅黑" panose="020B0503020204020204" pitchFamily="34" charset="-122"/>
              </a:rPr>
              <a:t>职</a:t>
            </a:r>
            <a:r>
              <a:rPr sz="1405" b="1" spc="30" dirty="0">
                <a:latin typeface="微软雅黑" panose="020B0503020204020204" pitchFamily="34" charset="-122"/>
                <a:cs typeface="微软雅黑" panose="020B0503020204020204" pitchFamily="34" charset="-122"/>
              </a:rPr>
              <a:t>位描述</a:t>
            </a:r>
            <a:endParaRPr sz="1405">
              <a:latin typeface="微软雅黑" panose="020B0503020204020204" pitchFamily="34" charset="-122"/>
              <a:cs typeface="微软雅黑" panose="020B0503020204020204" pitchFamily="34" charset="-122"/>
            </a:endParaRPr>
          </a:p>
        </p:txBody>
      </p:sp>
      <p:sp>
        <p:nvSpPr>
          <p:cNvPr id="17" name="object 17"/>
          <p:cNvSpPr txBox="1"/>
          <p:nvPr/>
        </p:nvSpPr>
        <p:spPr>
          <a:xfrm>
            <a:off x="5987267" y="2784179"/>
            <a:ext cx="929947" cy="231140"/>
          </a:xfrm>
          <a:prstGeom prst="rect">
            <a:avLst/>
          </a:prstGeom>
        </p:spPr>
        <p:txBody>
          <a:bodyPr vert="horz" wrap="square" lIns="0" tIns="14971" rIns="0" bIns="0" rtlCol="0">
            <a:spAutoFit/>
          </a:bodyPr>
          <a:lstStyle/>
          <a:p>
            <a:pPr marL="12700">
              <a:lnSpc>
                <a:spcPct val="100000"/>
              </a:lnSpc>
              <a:spcBef>
                <a:spcPts val="130"/>
              </a:spcBef>
            </a:pPr>
            <a:r>
              <a:rPr sz="1405" b="1" spc="10" dirty="0">
                <a:latin typeface="微软雅黑" panose="020B0503020204020204" pitchFamily="34" charset="-122"/>
                <a:cs typeface="微软雅黑" panose="020B0503020204020204" pitchFamily="34" charset="-122"/>
              </a:rPr>
              <a:t>沟通</a:t>
            </a:r>
            <a:r>
              <a:rPr sz="1405" b="1" spc="30" dirty="0">
                <a:latin typeface="微软雅黑" panose="020B0503020204020204" pitchFamily="34" charset="-122"/>
                <a:cs typeface="微软雅黑" panose="020B0503020204020204" pitchFamily="34" charset="-122"/>
              </a:rPr>
              <a:t>与</a:t>
            </a:r>
            <a:r>
              <a:rPr sz="1405" b="1" spc="10" dirty="0">
                <a:latin typeface="微软雅黑" panose="020B0503020204020204" pitchFamily="34" charset="-122"/>
                <a:cs typeface="微软雅黑" panose="020B0503020204020204" pitchFamily="34" charset="-122"/>
              </a:rPr>
              <a:t>培</a:t>
            </a:r>
            <a:r>
              <a:rPr sz="1405" b="1" spc="30" dirty="0">
                <a:latin typeface="微软雅黑" panose="020B0503020204020204" pitchFamily="34" charset="-122"/>
                <a:cs typeface="微软雅黑" panose="020B0503020204020204" pitchFamily="34" charset="-122"/>
              </a:rPr>
              <a:t>训</a:t>
            </a:r>
            <a:endParaRPr sz="1405">
              <a:latin typeface="微软雅黑" panose="020B0503020204020204" pitchFamily="34" charset="-122"/>
              <a:cs typeface="微软雅黑" panose="020B0503020204020204" pitchFamily="34" charset="-122"/>
            </a:endParaRPr>
          </a:p>
        </p:txBody>
      </p:sp>
      <p:sp>
        <p:nvSpPr>
          <p:cNvPr id="18" name="object 18"/>
          <p:cNvSpPr txBox="1"/>
          <p:nvPr/>
        </p:nvSpPr>
        <p:spPr>
          <a:xfrm>
            <a:off x="9491027" y="2433640"/>
            <a:ext cx="250481" cy="235585"/>
          </a:xfrm>
          <a:prstGeom prst="rect">
            <a:avLst/>
          </a:prstGeom>
          <a:solidFill>
            <a:srgbClr val="5B9AD4"/>
          </a:solidFill>
        </p:spPr>
        <p:txBody>
          <a:bodyPr vert="horz" wrap="square" lIns="0" tIns="41458" rIns="0" bIns="0" rtlCol="0">
            <a:spAutoFit/>
          </a:bodyPr>
          <a:lstStyle/>
          <a:p>
            <a:pPr algn="ctr">
              <a:lnSpc>
                <a:spcPct val="100000"/>
              </a:lnSpc>
              <a:spcBef>
                <a:spcPts val="360"/>
              </a:spcBef>
            </a:pPr>
            <a:r>
              <a:rPr sz="1270" b="1" dirty="0">
                <a:solidFill>
                  <a:srgbClr val="FFFFFF"/>
                </a:solidFill>
                <a:latin typeface="Calibri" panose="020F0502020204030204"/>
                <a:cs typeface="Calibri" panose="020F0502020204030204"/>
              </a:rPr>
              <a:t>6</a:t>
            </a:r>
            <a:endParaRPr sz="1270">
              <a:latin typeface="Calibri" panose="020F0502020204030204"/>
              <a:cs typeface="Calibri" panose="020F0502020204030204"/>
            </a:endParaRPr>
          </a:p>
        </p:txBody>
      </p:sp>
      <p:sp>
        <p:nvSpPr>
          <p:cNvPr id="19" name="object 19"/>
          <p:cNvSpPr/>
          <p:nvPr/>
        </p:nvSpPr>
        <p:spPr>
          <a:xfrm>
            <a:off x="8092477" y="2582892"/>
            <a:ext cx="1398663" cy="1387723"/>
          </a:xfrm>
          <a:custGeom>
            <a:avLst/>
            <a:gdLst/>
            <a:ahLst/>
            <a:cxnLst/>
            <a:rect l="l" t="t" r="r" b="b"/>
            <a:pathLst>
              <a:path w="1542415" h="1530350">
                <a:moveTo>
                  <a:pt x="0" y="1530095"/>
                </a:moveTo>
                <a:lnTo>
                  <a:pt x="1542288" y="0"/>
                </a:lnTo>
              </a:path>
            </a:pathLst>
          </a:custGeom>
          <a:ln w="16764">
            <a:solidFill>
              <a:srgbClr val="000000"/>
            </a:solidFill>
          </a:ln>
        </p:spPr>
        <p:txBody>
          <a:bodyPr wrap="square" lIns="0" tIns="0" rIns="0" bIns="0" rtlCol="0"/>
          <a:lstStyle/>
          <a:p>
            <a:endParaRPr sz="1630"/>
          </a:p>
        </p:txBody>
      </p:sp>
      <p:sp>
        <p:nvSpPr>
          <p:cNvPr id="20" name="object 20"/>
          <p:cNvSpPr txBox="1"/>
          <p:nvPr/>
        </p:nvSpPr>
        <p:spPr>
          <a:xfrm>
            <a:off x="9421452" y="2853298"/>
            <a:ext cx="1114209" cy="452755"/>
          </a:xfrm>
          <a:prstGeom prst="rect">
            <a:avLst/>
          </a:prstGeom>
        </p:spPr>
        <p:txBody>
          <a:bodyPr vert="horz" wrap="square" lIns="0" tIns="10940" rIns="0" bIns="0" rtlCol="0">
            <a:spAutoFit/>
          </a:bodyPr>
          <a:lstStyle/>
          <a:p>
            <a:pPr marL="314325" marR="5080" indent="-302260">
              <a:lnSpc>
                <a:spcPct val="102000"/>
              </a:lnSpc>
              <a:spcBef>
                <a:spcPts val="95"/>
              </a:spcBef>
            </a:pPr>
            <a:r>
              <a:rPr sz="1405" b="1" spc="30" dirty="0">
                <a:latin typeface="微软雅黑" panose="020B0503020204020204" pitchFamily="34" charset="-122"/>
                <a:cs typeface="微软雅黑" panose="020B0503020204020204" pitchFamily="34" charset="-122"/>
              </a:rPr>
              <a:t>确认评</a:t>
            </a:r>
            <a:r>
              <a:rPr sz="1405" b="1" spc="-5" dirty="0">
                <a:latin typeface="微软雅黑" panose="020B0503020204020204" pitchFamily="34" charset="-122"/>
                <a:cs typeface="微软雅黑" panose="020B0503020204020204" pitchFamily="34" charset="-122"/>
              </a:rPr>
              <a:t>估</a:t>
            </a:r>
            <a:r>
              <a:rPr sz="1405" b="1" spc="25" dirty="0">
                <a:latin typeface="微软雅黑" panose="020B0503020204020204" pitchFamily="34" charset="-122"/>
                <a:cs typeface="微软雅黑" panose="020B0503020204020204" pitchFamily="34" charset="-122"/>
              </a:rPr>
              <a:t>结果 </a:t>
            </a:r>
            <a:r>
              <a:rPr sz="1405" b="1" spc="10" dirty="0">
                <a:latin typeface="微软雅黑" panose="020B0503020204020204" pitchFamily="34" charset="-122"/>
                <a:cs typeface="微软雅黑" panose="020B0503020204020204" pitchFamily="34" charset="-122"/>
              </a:rPr>
              <a:t>并应</a:t>
            </a:r>
            <a:r>
              <a:rPr sz="1405" b="1" spc="30" dirty="0">
                <a:latin typeface="微软雅黑" panose="020B0503020204020204" pitchFamily="34" charset="-122"/>
                <a:cs typeface="微软雅黑" panose="020B0503020204020204" pitchFamily="34" charset="-122"/>
              </a:rPr>
              <a:t>用</a:t>
            </a:r>
            <a:endParaRPr sz="1405">
              <a:latin typeface="微软雅黑" panose="020B0503020204020204" pitchFamily="34" charset="-122"/>
              <a:cs typeface="微软雅黑" panose="020B0503020204020204" pitchFamily="34" charset="-122"/>
            </a:endParaRPr>
          </a:p>
        </p:txBody>
      </p:sp>
      <p:sp>
        <p:nvSpPr>
          <p:cNvPr id="21" name="矩形 20"/>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22" name="图形 11"/>
          <p:cNvPicPr>
            <a:picLocks noChangeAspect="1"/>
          </p:cNvPicPr>
          <p:nvPr/>
        </p:nvPicPr>
        <p:blipFill>
          <a:blip r:embed="rId2"/>
          <a:stretch>
            <a:fillRect/>
          </a:stretch>
        </p:blipFill>
        <p:spPr>
          <a:xfrm>
            <a:off x="9689719" y="315071"/>
            <a:ext cx="1964618" cy="686373"/>
          </a:xfrm>
          <a:prstGeom prst="rect">
            <a:avLst/>
          </a:prstGeom>
        </p:spPr>
      </p:pic>
      <p:sp>
        <p:nvSpPr>
          <p:cNvPr id="23" name="Freeform 5"/>
          <p:cNvSpPr>
            <a:spLocks noEditPoints="1"/>
          </p:cNvSpPr>
          <p:nvPr/>
        </p:nvSpPr>
        <p:spPr bwMode="auto">
          <a:xfrm>
            <a:off x="6727580" y="3361953"/>
            <a:ext cx="2656080" cy="3919940"/>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24" name="Freeform 6"/>
          <p:cNvSpPr>
            <a:spLocks noEditPoints="1"/>
          </p:cNvSpPr>
          <p:nvPr/>
        </p:nvSpPr>
        <p:spPr bwMode="auto">
          <a:xfrm>
            <a:off x="9225678" y="2310382"/>
            <a:ext cx="2656080" cy="3919940"/>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chemeClr val="bg1">
              <a:alpha val="1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26" name="矩形 25"/>
          <p:cNvSpPr/>
          <p:nvPr/>
        </p:nvSpPr>
        <p:spPr>
          <a:xfrm>
            <a:off x="1062039" y="1448336"/>
            <a:ext cx="5105399" cy="1446550"/>
          </a:xfrm>
          <a:prstGeom prst="rect">
            <a:avLst/>
          </a:prstGeom>
          <a:effectLst>
            <a:outerShdw blurRad="76200" dist="38100" dir="2700000" sx="101000" sy="101000" algn="tl" rotWithShape="0">
              <a:schemeClr val="tx1">
                <a:alpha val="40000"/>
              </a:schemeClr>
            </a:outerShdw>
          </a:effectLst>
        </p:spPr>
        <p:txBody>
          <a:bodyPr wrap="square">
            <a:spAutoFit/>
          </a:bodyPr>
          <a:lstStyle/>
          <a:p>
            <a:pPr algn="dist"/>
            <a:r>
              <a:rPr lang="zh-CN" altLang="en-US" sz="8800" b="1" spc="600">
                <a:ln w="12700">
                  <a:noFill/>
                </a:ln>
                <a:solidFill>
                  <a:schemeClr val="bg1"/>
                </a:solidFill>
                <a:latin typeface="微软雅黑" panose="020B0503020204020204" pitchFamily="34" charset="-122"/>
                <a:ea typeface="微软雅黑" panose="020B0503020204020204" pitchFamily="34" charset="-122"/>
              </a:rPr>
              <a:t>感谢观看</a:t>
            </a:r>
            <a:endParaRPr lang="zh-CN" altLang="en-US" sz="8800">
              <a:ln w="12700">
                <a:noFill/>
              </a:ln>
              <a:solidFill>
                <a:schemeClr val="bg1"/>
              </a:solidFill>
            </a:endParaRPr>
          </a:p>
        </p:txBody>
      </p:sp>
      <p:sp>
        <p:nvSpPr>
          <p:cNvPr id="34" name="矩形 33"/>
          <p:cNvSpPr/>
          <p:nvPr/>
        </p:nvSpPr>
        <p:spPr>
          <a:xfrm>
            <a:off x="1062039" y="3179414"/>
            <a:ext cx="6772274" cy="1200329"/>
          </a:xfrm>
          <a:prstGeom prst="rect">
            <a:avLst/>
          </a:prstGeom>
          <a:effectLst>
            <a:outerShdw blurRad="76200" dist="38100" dir="2700000" sx="101000" sy="101000" algn="tl" rotWithShape="0">
              <a:schemeClr val="tx1">
                <a:alpha val="40000"/>
              </a:schemeClr>
            </a:outerShdw>
          </a:effectLst>
        </p:spPr>
        <p:txBody>
          <a:bodyPr wrap="square">
            <a:spAutoFit/>
          </a:bodyPr>
          <a:lstStyle/>
          <a:p>
            <a:pPr algn="dist"/>
            <a:r>
              <a:rPr lang="en-US" altLang="zh-CN" sz="7200" b="1" spc="600">
                <a:ln w="12700">
                  <a:noFill/>
                </a:ln>
                <a:solidFill>
                  <a:schemeClr val="bg1"/>
                </a:solidFill>
                <a:latin typeface="微软雅黑" panose="020B0503020204020204" pitchFamily="34" charset="-122"/>
                <a:ea typeface="微软雅黑" panose="020B0503020204020204" pitchFamily="34" charset="-122"/>
              </a:rPr>
              <a:t>THANK YOU</a:t>
            </a:r>
            <a:endParaRPr lang="zh-CN" altLang="en-US" sz="7200">
              <a:ln w="12700">
                <a:noFill/>
              </a:ln>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6" name="组合 5"/>
          <p:cNvGrpSpPr/>
          <p:nvPr/>
        </p:nvGrpSpPr>
        <p:grpSpPr>
          <a:xfrm>
            <a:off x="6727580" y="2310382"/>
            <a:ext cx="5154178" cy="4971511"/>
            <a:chOff x="8705175" y="708628"/>
            <a:chExt cx="408400" cy="393926"/>
          </a:xfrm>
          <a:solidFill>
            <a:schemeClr val="bg1">
              <a:alpha val="10000"/>
            </a:schemeClr>
          </a:solidFill>
        </p:grpSpPr>
        <p:sp>
          <p:nvSpPr>
            <p:cNvPr id="7" name="Freeform 5"/>
            <p:cNvSpPr>
              <a:spLocks noEditPoints="1"/>
            </p:cNvSpPr>
            <p:nvPr/>
          </p:nvSpPr>
          <p:spPr bwMode="auto">
            <a:xfrm>
              <a:off x="8705175" y="791951"/>
              <a:ext cx="210459" cy="310603"/>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8" name="Freeform 6"/>
            <p:cNvSpPr>
              <a:spLocks noEditPoints="1"/>
            </p:cNvSpPr>
            <p:nvPr/>
          </p:nvSpPr>
          <p:spPr bwMode="auto">
            <a:xfrm>
              <a:off x="8903116" y="708628"/>
              <a:ext cx="210459" cy="310603"/>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9" name="图形 8"/>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89719" y="315071"/>
            <a:ext cx="1964618" cy="686373"/>
          </a:xfrm>
          <a:prstGeom prst="rect">
            <a:avLst/>
          </a:prstGeom>
        </p:spPr>
      </p:pic>
      <p:sp>
        <p:nvSpPr>
          <p:cNvPr id="10" name="矩形 9"/>
          <p:cNvSpPr/>
          <p:nvPr/>
        </p:nvSpPr>
        <p:spPr>
          <a:xfrm>
            <a:off x="2033576" y="2321004"/>
            <a:ext cx="3000593" cy="2215991"/>
          </a:xfrm>
          <a:prstGeom prst="rect">
            <a:avLst/>
          </a:prstGeom>
        </p:spPr>
        <p:txBody>
          <a:bodyPr wrap="square">
            <a:spAutoFit/>
          </a:bodyPr>
          <a:lstStyle/>
          <a:p>
            <a:pPr algn="ctr"/>
            <a:r>
              <a:rPr lang="en-US" altLang="zh-CN" sz="13800" dirty="0">
                <a:solidFill>
                  <a:schemeClr val="bg1"/>
                </a:solidFill>
                <a:latin typeface="方正兰亭超细黑简体" panose="02000000000000000000" pitchFamily="2" charset="-122"/>
                <a:ea typeface="方正兰亭超细黑简体" panose="02000000000000000000" pitchFamily="2" charset="-122"/>
              </a:rPr>
              <a:t>01</a:t>
            </a:r>
            <a:endParaRPr lang="zh-CN" altLang="en-US" sz="13800" dirty="0">
              <a:solidFill>
                <a:schemeClr val="bg1"/>
              </a:solidFill>
            </a:endParaRPr>
          </a:p>
        </p:txBody>
      </p:sp>
      <p:sp>
        <p:nvSpPr>
          <p:cNvPr id="11" name="文本框 10"/>
          <p:cNvSpPr txBox="1"/>
          <p:nvPr/>
        </p:nvSpPr>
        <p:spPr>
          <a:xfrm>
            <a:off x="5134057" y="2550007"/>
            <a:ext cx="5417820" cy="707886"/>
          </a:xfrm>
          <a:prstGeom prst="rect">
            <a:avLst/>
          </a:prstGeom>
          <a:noFill/>
        </p:spPr>
        <p:txBody>
          <a:bodyPr wrap="square" rtlCol="0">
            <a:spAutoFit/>
          </a:bodyPr>
          <a:lstStyle/>
          <a:p>
            <a:pPr algn="l"/>
            <a:r>
              <a:rPr lang="zh-CN" altLang="en-US" sz="4000" noProof="1">
                <a:solidFill>
                  <a:schemeClr val="bg1"/>
                </a:solidFill>
              </a:rPr>
              <a:t>面试基本礼仪</a:t>
            </a:r>
            <a:endParaRPr lang="zh-CN" altLang="en-US" sz="4000" dirty="0">
              <a:solidFill>
                <a:schemeClr val="bg1"/>
              </a:solidFill>
            </a:endParaRPr>
          </a:p>
        </p:txBody>
      </p:sp>
      <p:sp>
        <p:nvSpPr>
          <p:cNvPr id="12" name="文本框 11"/>
          <p:cNvSpPr txBox="1"/>
          <p:nvPr/>
        </p:nvSpPr>
        <p:spPr>
          <a:xfrm>
            <a:off x="5143755" y="3361953"/>
            <a:ext cx="6096000" cy="369332"/>
          </a:xfrm>
          <a:prstGeom prst="rect">
            <a:avLst/>
          </a:prstGeom>
          <a:noFill/>
        </p:spPr>
        <p:txBody>
          <a:bodyPr wrap="square">
            <a:spAutoFit/>
          </a:bodyPr>
          <a:lstStyle/>
          <a:p>
            <a:r>
              <a:rPr lang="zh-CN" altLang="en-US" sz="1800" noProof="1">
                <a:solidFill>
                  <a:schemeClr val="bg1"/>
                </a:solidFill>
              </a:rPr>
              <a:t>面试前，面试中，面试后需注意的问题</a:t>
            </a: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rotWithShape="1">
          <a:blip r:embed="rId6">
            <a:extLst>
              <a:ext uri="{28A0092B-C50C-407E-A947-70E740481C1C}">
                <a14:useLocalDpi xmlns:a14="http://schemas.microsoft.com/office/drawing/2010/main" val="0"/>
              </a:ext>
            </a:extLst>
          </a:blip>
          <a:srcRect l="18660" r="11548" b="24103"/>
          <a:stretch>
            <a:fillRect/>
          </a:stretch>
        </p:blipFill>
        <p:spPr>
          <a:xfrm>
            <a:off x="7896315" y="1669986"/>
            <a:ext cx="4312777" cy="3130612"/>
          </a:xfrm>
          <a:prstGeom prst="rect">
            <a:avLst/>
          </a:prstGeom>
        </p:spPr>
      </p:pic>
      <p:sp>
        <p:nvSpPr>
          <p:cNvPr id="27" name="PA_矩形 9"/>
          <p:cNvSpPr/>
          <p:nvPr>
            <p:custDataLst>
              <p:tags r:id="rId2"/>
            </p:custDataLst>
          </p:nvPr>
        </p:nvSpPr>
        <p:spPr>
          <a:xfrm>
            <a:off x="8546" y="1669988"/>
            <a:ext cx="12213431" cy="3130612"/>
          </a:xfrm>
          <a:prstGeom prst="rect">
            <a:avLst/>
          </a:prstGeom>
          <a:solidFill>
            <a:schemeClr val="tx1">
              <a:lumMod val="95000"/>
              <a:lumOff val="5000"/>
              <a:alpha val="70000"/>
            </a:schemeClr>
          </a:solidFill>
          <a:ln w="12700" cap="flat" cmpd="sng" algn="ctr">
            <a:noFill/>
            <a:prstDash val="solid"/>
            <a:miter lim="800000"/>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25" name="组合 24"/>
          <p:cNvGrpSpPr/>
          <p:nvPr/>
        </p:nvGrpSpPr>
        <p:grpSpPr>
          <a:xfrm>
            <a:off x="-10504" y="1669987"/>
            <a:ext cx="8155843" cy="3130613"/>
            <a:chOff x="8546" y="1669987"/>
            <a:chExt cx="8155843" cy="3130613"/>
          </a:xfrm>
        </p:grpSpPr>
        <p:grpSp>
          <p:nvGrpSpPr>
            <p:cNvPr id="21" name="PA_组合 33"/>
            <p:cNvGrpSpPr/>
            <p:nvPr>
              <p:custDataLst>
                <p:tags r:id="rId3"/>
              </p:custDataLst>
            </p:nvPr>
          </p:nvGrpSpPr>
          <p:grpSpPr>
            <a:xfrm>
              <a:off x="5036434" y="1669987"/>
              <a:ext cx="3127955" cy="3130613"/>
              <a:chOff x="-245851" y="1799000"/>
              <a:chExt cx="3127955" cy="4037748"/>
            </a:xfrm>
          </p:grpSpPr>
          <p:sp>
            <p:nvSpPr>
              <p:cNvPr id="22" name="Rectangle 12"/>
              <p:cNvSpPr/>
              <p:nvPr/>
            </p:nvSpPr>
            <p:spPr bwMode="auto">
              <a:xfrm>
                <a:off x="-245851" y="1799000"/>
                <a:ext cx="2944208" cy="4037748"/>
              </a:xfrm>
              <a:prstGeom prst="rect">
                <a:avLst/>
              </a:prstGeom>
              <a:solidFill>
                <a:srgbClr val="397F52"/>
              </a:solidFill>
              <a:ln w="12700" cap="flat" cmpd="sng" algn="ctr">
                <a:noFill/>
                <a:prstDash val="solid"/>
                <a:miter lim="800000"/>
              </a:ln>
              <a:effectLst>
                <a:outerShdw blurRad="317500" sx="1000" sy="1000" rotWithShape="0">
                  <a:prstClr val="black"/>
                </a:outerShdw>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3" name="Isosceles Triangle 11"/>
              <p:cNvSpPr/>
              <p:nvPr/>
            </p:nvSpPr>
            <p:spPr bwMode="auto">
              <a:xfrm rot="5400000">
                <a:off x="2553527" y="3720254"/>
                <a:ext cx="461913" cy="195240"/>
              </a:xfrm>
              <a:prstGeom prst="triangle">
                <a:avLst/>
              </a:prstGeom>
              <a:solidFill>
                <a:srgbClr val="397F52"/>
              </a:solidFill>
              <a:ln w="12700" cap="flat" cmpd="sng" algn="ctr">
                <a:noFill/>
                <a:prstDash val="solid"/>
                <a:miter lim="800000"/>
              </a:ln>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sp>
          <p:nvSpPr>
            <p:cNvPr id="24" name="矩形 23"/>
            <p:cNvSpPr/>
            <p:nvPr/>
          </p:nvSpPr>
          <p:spPr>
            <a:xfrm>
              <a:off x="8546" y="1669987"/>
              <a:ext cx="5044980" cy="3130612"/>
            </a:xfrm>
            <a:prstGeom prst="rect">
              <a:avLst/>
            </a:prstGeom>
            <a:solidFill>
              <a:srgbClr val="397F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pic>
        <p:nvPicPr>
          <p:cNvPr id="17" name="图形 16"/>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89719" y="315071"/>
            <a:ext cx="1964618" cy="686373"/>
          </a:xfrm>
          <a:prstGeom prst="rect">
            <a:avLst/>
          </a:prstGeom>
        </p:spPr>
      </p:pic>
      <p:sp>
        <p:nvSpPr>
          <p:cNvPr id="4" name="文本框 3"/>
          <p:cNvSpPr txBox="1"/>
          <p:nvPr/>
        </p:nvSpPr>
        <p:spPr>
          <a:xfrm>
            <a:off x="374461" y="2122744"/>
            <a:ext cx="14717934" cy="400110"/>
          </a:xfrm>
          <a:prstGeom prst="rect">
            <a:avLst/>
          </a:prstGeom>
          <a:noFill/>
        </p:spPr>
        <p:txBody>
          <a:bodyPr wrap="square" rtlCol="0" anchor="b">
            <a:spAutoFit/>
          </a:bodyPr>
          <a:lstStyle/>
          <a:p>
            <a:r>
              <a:rPr lang="en-US" altLang="zh-CN" sz="2000">
                <a:solidFill>
                  <a:schemeClr val="bg1"/>
                </a:solidFill>
              </a:rPr>
              <a:t>1. </a:t>
            </a:r>
            <a:r>
              <a:rPr lang="zh-CN" altLang="en-US" sz="2000">
                <a:solidFill>
                  <a:schemeClr val="bg1"/>
                </a:solidFill>
              </a:rPr>
              <a:t>请</a:t>
            </a:r>
            <a:r>
              <a:rPr lang="zh-CN" altLang="en-US" sz="2000" dirty="0">
                <a:solidFill>
                  <a:schemeClr val="bg1"/>
                </a:solidFill>
              </a:rPr>
              <a:t>注意着装得体，精神面貌良好</a:t>
            </a:r>
          </a:p>
        </p:txBody>
      </p:sp>
      <p:sp>
        <p:nvSpPr>
          <p:cNvPr id="5" name="文本框 4"/>
          <p:cNvSpPr txBox="1"/>
          <p:nvPr/>
        </p:nvSpPr>
        <p:spPr>
          <a:xfrm>
            <a:off x="374461" y="2719602"/>
            <a:ext cx="11217680" cy="400110"/>
          </a:xfrm>
          <a:prstGeom prst="rect">
            <a:avLst/>
          </a:prstGeom>
          <a:noFill/>
        </p:spPr>
        <p:txBody>
          <a:bodyPr wrap="square" rtlCol="0" anchor="b">
            <a:spAutoFit/>
          </a:bodyPr>
          <a:lstStyle/>
          <a:p>
            <a:r>
              <a:rPr lang="en-US" altLang="zh-CN" sz="2000">
                <a:solidFill>
                  <a:schemeClr val="bg1"/>
                </a:solidFill>
              </a:rPr>
              <a:t>2. </a:t>
            </a:r>
            <a:r>
              <a:rPr lang="zh-CN" altLang="en-US" sz="2000">
                <a:solidFill>
                  <a:schemeClr val="bg1"/>
                </a:solidFill>
              </a:rPr>
              <a:t>面试</a:t>
            </a:r>
            <a:r>
              <a:rPr lang="zh-CN" altLang="en-US" sz="2000" dirty="0">
                <a:solidFill>
                  <a:schemeClr val="bg1"/>
                </a:solidFill>
              </a:rPr>
              <a:t>前，请提前阅读简历，了解候选人基本信息</a:t>
            </a:r>
          </a:p>
        </p:txBody>
      </p:sp>
      <p:sp>
        <p:nvSpPr>
          <p:cNvPr id="10" name="文本框 9"/>
          <p:cNvSpPr txBox="1"/>
          <p:nvPr/>
        </p:nvSpPr>
        <p:spPr>
          <a:xfrm>
            <a:off x="374461" y="3348520"/>
            <a:ext cx="9341039" cy="400110"/>
          </a:xfrm>
          <a:prstGeom prst="rect">
            <a:avLst/>
          </a:prstGeom>
          <a:noFill/>
        </p:spPr>
        <p:txBody>
          <a:bodyPr wrap="square" rtlCol="0" anchor="b">
            <a:spAutoFit/>
          </a:bodyPr>
          <a:lstStyle/>
          <a:p>
            <a:r>
              <a:rPr lang="en-US" altLang="zh-CN" sz="2000">
                <a:solidFill>
                  <a:schemeClr val="bg1"/>
                </a:solidFill>
              </a:rPr>
              <a:t>3. </a:t>
            </a:r>
            <a:r>
              <a:rPr lang="zh-CN" altLang="en-US" sz="2000">
                <a:solidFill>
                  <a:schemeClr val="bg1"/>
                </a:solidFill>
              </a:rPr>
              <a:t>面试</a:t>
            </a:r>
            <a:r>
              <a:rPr lang="zh-CN" altLang="en-US" sz="2000" dirty="0">
                <a:solidFill>
                  <a:schemeClr val="bg1"/>
                </a:solidFill>
              </a:rPr>
              <a:t>前，请佩戴工牌，携带简历和笔，以示尊重</a:t>
            </a:r>
          </a:p>
        </p:txBody>
      </p:sp>
      <p:sp>
        <p:nvSpPr>
          <p:cNvPr id="14" name="文本框 13"/>
          <p:cNvSpPr txBox="1"/>
          <p:nvPr/>
        </p:nvSpPr>
        <p:spPr>
          <a:xfrm>
            <a:off x="374461" y="3952754"/>
            <a:ext cx="8792806" cy="400110"/>
          </a:xfrm>
          <a:prstGeom prst="rect">
            <a:avLst/>
          </a:prstGeom>
          <a:noFill/>
        </p:spPr>
        <p:txBody>
          <a:bodyPr wrap="square" rtlCol="0" anchor="b">
            <a:spAutoFit/>
          </a:bodyPr>
          <a:lstStyle/>
          <a:p>
            <a:r>
              <a:rPr lang="en-US" altLang="zh-CN" sz="2000">
                <a:solidFill>
                  <a:schemeClr val="bg1"/>
                </a:solidFill>
              </a:rPr>
              <a:t>4. </a:t>
            </a:r>
            <a:r>
              <a:rPr lang="zh-CN" altLang="en-US" sz="2000">
                <a:solidFill>
                  <a:schemeClr val="bg1"/>
                </a:solidFill>
              </a:rPr>
              <a:t>面试</a:t>
            </a:r>
            <a:r>
              <a:rPr lang="zh-CN" altLang="en-US" sz="2000" dirty="0">
                <a:solidFill>
                  <a:schemeClr val="bg1"/>
                </a:solidFill>
              </a:rPr>
              <a:t>前，请前台小姐姐倒一杯水带给求职者</a:t>
            </a:r>
          </a:p>
        </p:txBody>
      </p:sp>
      <p:pic>
        <p:nvPicPr>
          <p:cNvPr id="2" name="图形 1"/>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689720" y="315071"/>
            <a:ext cx="1964618" cy="686373"/>
          </a:xfrm>
          <a:prstGeom prst="rect">
            <a:avLst/>
          </a:prstGeom>
        </p:spPr>
      </p:pic>
      <p:sp>
        <p:nvSpPr>
          <p:cNvPr id="9"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2" name="矩形 11"/>
          <p:cNvSpPr/>
          <p:nvPr/>
        </p:nvSpPr>
        <p:spPr>
          <a:xfrm>
            <a:off x="984061" y="423636"/>
            <a:ext cx="3087705"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面试基本礼仪</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面试前</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6"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图片 36"/>
          <p:cNvPicPr>
            <a:picLocks noChangeAspect="1"/>
          </p:cNvPicPr>
          <p:nvPr/>
        </p:nvPicPr>
        <p:blipFill rotWithShape="1">
          <a:blip r:embed="rId6">
            <a:extLst>
              <a:ext uri="{28A0092B-C50C-407E-A947-70E740481C1C}">
                <a14:useLocalDpi xmlns:a14="http://schemas.microsoft.com/office/drawing/2010/main" val="0"/>
              </a:ext>
            </a:extLst>
          </a:blip>
          <a:srcRect l="18660" r="11548" b="24103"/>
          <a:stretch>
            <a:fillRect/>
          </a:stretch>
        </p:blipFill>
        <p:spPr>
          <a:xfrm>
            <a:off x="7896315" y="1669986"/>
            <a:ext cx="4312777" cy="3130612"/>
          </a:xfrm>
          <a:prstGeom prst="rect">
            <a:avLst/>
          </a:prstGeom>
        </p:spPr>
      </p:pic>
      <p:sp>
        <p:nvSpPr>
          <p:cNvPr id="35" name="PA_矩形 9"/>
          <p:cNvSpPr/>
          <p:nvPr>
            <p:custDataLst>
              <p:tags r:id="rId2"/>
            </p:custDataLst>
          </p:nvPr>
        </p:nvSpPr>
        <p:spPr>
          <a:xfrm>
            <a:off x="0" y="1669986"/>
            <a:ext cx="12213431" cy="3130612"/>
          </a:xfrm>
          <a:prstGeom prst="rect">
            <a:avLst/>
          </a:prstGeom>
          <a:solidFill>
            <a:schemeClr val="tx1">
              <a:lumMod val="95000"/>
              <a:lumOff val="5000"/>
              <a:alpha val="70000"/>
            </a:schemeClr>
          </a:solidFill>
          <a:ln w="12700" cap="flat" cmpd="sng" algn="ctr">
            <a:noFill/>
            <a:prstDash val="solid"/>
            <a:miter lim="800000"/>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文本框 2"/>
          <p:cNvSpPr txBox="1"/>
          <p:nvPr/>
        </p:nvSpPr>
        <p:spPr>
          <a:xfrm>
            <a:off x="3221355" y="1371600"/>
            <a:ext cx="3600450" cy="461665"/>
          </a:xfrm>
          <a:prstGeom prst="rect">
            <a:avLst/>
          </a:prstGeom>
          <a:noFill/>
        </p:spPr>
        <p:txBody>
          <a:bodyPr wrap="square" rtlCol="0">
            <a:spAutoFit/>
          </a:bodyPr>
          <a:lstStyle/>
          <a:p>
            <a:r>
              <a:rPr lang="zh-CN" altLang="en-US" sz="2400" dirty="0">
                <a:solidFill>
                  <a:schemeClr val="bg1"/>
                </a:solidFill>
                <a:ea typeface="小米兰亭" panose="03000502000000000000"/>
              </a:rPr>
              <a:t>面试的基本礼仪</a:t>
            </a:r>
            <a:r>
              <a:rPr lang="en-US" altLang="zh-CN" sz="2400" dirty="0">
                <a:solidFill>
                  <a:schemeClr val="bg1"/>
                </a:solidFill>
                <a:ea typeface="小米兰亭" panose="03000502000000000000"/>
              </a:rPr>
              <a:t>-</a:t>
            </a:r>
            <a:r>
              <a:rPr lang="zh-CN" altLang="en-US" sz="2400" dirty="0">
                <a:solidFill>
                  <a:schemeClr val="bg1"/>
                </a:solidFill>
                <a:ea typeface="小米兰亭" panose="03000502000000000000"/>
              </a:rPr>
              <a:t>面试中</a:t>
            </a:r>
          </a:p>
        </p:txBody>
      </p:sp>
      <p:sp>
        <p:nvSpPr>
          <p:cNvPr id="11"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13" name="矩形 12"/>
          <p:cNvSpPr/>
          <p:nvPr/>
        </p:nvSpPr>
        <p:spPr>
          <a:xfrm>
            <a:off x="984061" y="423636"/>
            <a:ext cx="3087705"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面试基本礼仪</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面试中</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5"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pic>
        <p:nvPicPr>
          <p:cNvPr id="17" name="图形 16"/>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89720" y="315071"/>
            <a:ext cx="1964618" cy="686373"/>
          </a:xfrm>
          <a:prstGeom prst="rect">
            <a:avLst/>
          </a:prstGeom>
        </p:spPr>
      </p:pic>
      <p:grpSp>
        <p:nvGrpSpPr>
          <p:cNvPr id="25" name="组合 24"/>
          <p:cNvGrpSpPr/>
          <p:nvPr/>
        </p:nvGrpSpPr>
        <p:grpSpPr>
          <a:xfrm>
            <a:off x="-10504" y="1669987"/>
            <a:ext cx="8155843" cy="3130613"/>
            <a:chOff x="8546" y="1669987"/>
            <a:chExt cx="8155843" cy="3130613"/>
          </a:xfrm>
        </p:grpSpPr>
        <p:grpSp>
          <p:nvGrpSpPr>
            <p:cNvPr id="26" name="PA_组合 33"/>
            <p:cNvGrpSpPr/>
            <p:nvPr>
              <p:custDataLst>
                <p:tags r:id="rId3"/>
              </p:custDataLst>
            </p:nvPr>
          </p:nvGrpSpPr>
          <p:grpSpPr>
            <a:xfrm>
              <a:off x="5036434" y="1669987"/>
              <a:ext cx="3127955" cy="3130613"/>
              <a:chOff x="-245851" y="1799000"/>
              <a:chExt cx="3127955" cy="4037748"/>
            </a:xfrm>
          </p:grpSpPr>
          <p:sp>
            <p:nvSpPr>
              <p:cNvPr id="28" name="Rectangle 12"/>
              <p:cNvSpPr/>
              <p:nvPr/>
            </p:nvSpPr>
            <p:spPr bwMode="auto">
              <a:xfrm>
                <a:off x="-245851" y="1799000"/>
                <a:ext cx="2944208" cy="4037748"/>
              </a:xfrm>
              <a:prstGeom prst="rect">
                <a:avLst/>
              </a:prstGeom>
              <a:solidFill>
                <a:srgbClr val="397F52"/>
              </a:solidFill>
              <a:ln w="12700" cap="flat" cmpd="sng" algn="ctr">
                <a:noFill/>
                <a:prstDash val="solid"/>
                <a:miter lim="800000"/>
              </a:ln>
              <a:effectLst>
                <a:outerShdw blurRad="317500" sx="1000" sy="1000" rotWithShape="0">
                  <a:prstClr val="black"/>
                </a:outerShdw>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9" name="Isosceles Triangle 11"/>
              <p:cNvSpPr/>
              <p:nvPr/>
            </p:nvSpPr>
            <p:spPr bwMode="auto">
              <a:xfrm rot="5400000">
                <a:off x="2553527" y="3720254"/>
                <a:ext cx="461913" cy="195240"/>
              </a:xfrm>
              <a:prstGeom prst="triangle">
                <a:avLst/>
              </a:prstGeom>
              <a:solidFill>
                <a:srgbClr val="397F52"/>
              </a:solidFill>
              <a:ln w="12700" cap="flat" cmpd="sng" algn="ctr">
                <a:noFill/>
                <a:prstDash val="solid"/>
                <a:miter lim="800000"/>
              </a:ln>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sp>
          <p:nvSpPr>
            <p:cNvPr id="27" name="矩形 26"/>
            <p:cNvSpPr/>
            <p:nvPr/>
          </p:nvSpPr>
          <p:spPr>
            <a:xfrm>
              <a:off x="8546" y="1669987"/>
              <a:ext cx="5044980" cy="3130612"/>
            </a:xfrm>
            <a:prstGeom prst="rect">
              <a:avLst/>
            </a:prstGeom>
            <a:solidFill>
              <a:srgbClr val="397F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sp>
        <p:nvSpPr>
          <p:cNvPr id="30" name="文本框 29"/>
          <p:cNvSpPr txBox="1"/>
          <p:nvPr/>
        </p:nvSpPr>
        <p:spPr>
          <a:xfrm>
            <a:off x="374461" y="2209952"/>
            <a:ext cx="14717934" cy="400110"/>
          </a:xfrm>
          <a:prstGeom prst="rect">
            <a:avLst/>
          </a:prstGeom>
          <a:noFill/>
        </p:spPr>
        <p:txBody>
          <a:bodyPr wrap="square" rtlCol="0" anchor="b">
            <a:spAutoFit/>
          </a:bodyPr>
          <a:lstStyle/>
          <a:p>
            <a:r>
              <a:rPr lang="en-US" altLang="zh-CN" sz="2000">
                <a:solidFill>
                  <a:schemeClr val="bg1"/>
                </a:solidFill>
              </a:rPr>
              <a:t>1.</a:t>
            </a:r>
            <a:r>
              <a:rPr lang="zh-CN" altLang="en-US" sz="2000">
                <a:solidFill>
                  <a:schemeClr val="bg1"/>
                </a:solidFill>
              </a:rPr>
              <a:t> 请认真倾听，适当做笔记，同时注意面试效率</a:t>
            </a:r>
            <a:endParaRPr lang="zh-CN" altLang="en-US" sz="2000" dirty="0">
              <a:solidFill>
                <a:schemeClr val="bg1"/>
              </a:solidFill>
            </a:endParaRPr>
          </a:p>
        </p:txBody>
      </p:sp>
      <p:sp>
        <p:nvSpPr>
          <p:cNvPr id="31" name="文本框 30"/>
          <p:cNvSpPr txBox="1"/>
          <p:nvPr/>
        </p:nvSpPr>
        <p:spPr>
          <a:xfrm>
            <a:off x="374461" y="2866531"/>
            <a:ext cx="7112189" cy="400110"/>
          </a:xfrm>
          <a:prstGeom prst="rect">
            <a:avLst/>
          </a:prstGeom>
          <a:noFill/>
        </p:spPr>
        <p:txBody>
          <a:bodyPr wrap="square" rtlCol="0" anchor="b">
            <a:spAutoFit/>
          </a:bodyPr>
          <a:lstStyle/>
          <a:p>
            <a:r>
              <a:rPr lang="en-US" altLang="zh-CN" sz="2000">
                <a:solidFill>
                  <a:schemeClr val="bg1"/>
                </a:solidFill>
              </a:rPr>
              <a:t>2. </a:t>
            </a:r>
            <a:r>
              <a:rPr lang="zh-CN" altLang="en-US" sz="2000">
                <a:solidFill>
                  <a:schemeClr val="bg1"/>
                </a:solidFill>
              </a:rPr>
              <a:t>请注意目光交流，保持微笑，让候选人感受到平等和尊重</a:t>
            </a:r>
            <a:endParaRPr lang="zh-CN" altLang="en-US" sz="2000" dirty="0">
              <a:solidFill>
                <a:schemeClr val="bg1"/>
              </a:solidFill>
            </a:endParaRPr>
          </a:p>
        </p:txBody>
      </p:sp>
      <p:sp>
        <p:nvSpPr>
          <p:cNvPr id="32" name="文本框 31"/>
          <p:cNvSpPr txBox="1"/>
          <p:nvPr/>
        </p:nvSpPr>
        <p:spPr>
          <a:xfrm>
            <a:off x="374461" y="3508886"/>
            <a:ext cx="7338107" cy="707886"/>
          </a:xfrm>
          <a:prstGeom prst="rect">
            <a:avLst/>
          </a:prstGeom>
          <a:noFill/>
        </p:spPr>
        <p:txBody>
          <a:bodyPr wrap="square" rtlCol="0" anchor="b">
            <a:spAutoFit/>
          </a:bodyPr>
          <a:lstStyle/>
          <a:p>
            <a:r>
              <a:rPr lang="en-US" altLang="zh-CN" sz="2000">
                <a:solidFill>
                  <a:schemeClr val="bg1"/>
                </a:solidFill>
              </a:rPr>
              <a:t>3. </a:t>
            </a:r>
            <a:r>
              <a:rPr lang="zh-CN" altLang="en-US" sz="2000">
                <a:solidFill>
                  <a:schemeClr val="bg1"/>
                </a:solidFill>
              </a:rPr>
              <a:t>将手机调成振动或静音，如必须接听的情况下需向候选人说明情况并表示歉意</a:t>
            </a:r>
            <a:endParaRPr lang="zh-CN" altLang="en-US" sz="2000" dirty="0">
              <a:solidFill>
                <a:schemeClr val="bg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图片 27"/>
          <p:cNvPicPr>
            <a:picLocks noChangeAspect="1"/>
          </p:cNvPicPr>
          <p:nvPr/>
        </p:nvPicPr>
        <p:blipFill rotWithShape="1">
          <a:blip r:embed="rId6">
            <a:extLst>
              <a:ext uri="{28A0092B-C50C-407E-A947-70E740481C1C}">
                <a14:useLocalDpi xmlns:a14="http://schemas.microsoft.com/office/drawing/2010/main" val="0"/>
              </a:ext>
            </a:extLst>
          </a:blip>
          <a:srcRect l="13426" t="396" r="25155" b="21346"/>
          <a:stretch>
            <a:fillRect/>
          </a:stretch>
        </p:blipFill>
        <p:spPr>
          <a:xfrm>
            <a:off x="7908672" y="1669986"/>
            <a:ext cx="4312777" cy="3668130"/>
          </a:xfrm>
          <a:prstGeom prst="rect">
            <a:avLst/>
          </a:prstGeom>
        </p:spPr>
      </p:pic>
      <p:sp>
        <p:nvSpPr>
          <p:cNvPr id="26" name="PA_矩形 9"/>
          <p:cNvSpPr/>
          <p:nvPr>
            <p:custDataLst>
              <p:tags r:id="rId2"/>
            </p:custDataLst>
          </p:nvPr>
        </p:nvSpPr>
        <p:spPr>
          <a:xfrm>
            <a:off x="8546" y="1669988"/>
            <a:ext cx="12213431" cy="3668130"/>
          </a:xfrm>
          <a:prstGeom prst="rect">
            <a:avLst/>
          </a:prstGeom>
          <a:solidFill>
            <a:schemeClr val="tx1">
              <a:lumMod val="95000"/>
              <a:lumOff val="5000"/>
              <a:alpha val="70000"/>
            </a:schemeClr>
          </a:solidFill>
          <a:ln w="12700" cap="flat" cmpd="sng" algn="ctr">
            <a:noFill/>
            <a:prstDash val="solid"/>
            <a:miter lim="800000"/>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19" name="组合 18"/>
          <p:cNvGrpSpPr/>
          <p:nvPr/>
        </p:nvGrpSpPr>
        <p:grpSpPr>
          <a:xfrm>
            <a:off x="-10504" y="1669987"/>
            <a:ext cx="8155843" cy="3668132"/>
            <a:chOff x="8546" y="1669987"/>
            <a:chExt cx="8155843" cy="3130613"/>
          </a:xfrm>
        </p:grpSpPr>
        <p:grpSp>
          <p:nvGrpSpPr>
            <p:cNvPr id="20" name="PA_组合 33"/>
            <p:cNvGrpSpPr/>
            <p:nvPr>
              <p:custDataLst>
                <p:tags r:id="rId3"/>
              </p:custDataLst>
            </p:nvPr>
          </p:nvGrpSpPr>
          <p:grpSpPr>
            <a:xfrm>
              <a:off x="5036434" y="1669987"/>
              <a:ext cx="3127955" cy="3130613"/>
              <a:chOff x="-245851" y="1799000"/>
              <a:chExt cx="3127955" cy="4037748"/>
            </a:xfrm>
          </p:grpSpPr>
          <p:sp>
            <p:nvSpPr>
              <p:cNvPr id="22" name="Rectangle 12"/>
              <p:cNvSpPr/>
              <p:nvPr/>
            </p:nvSpPr>
            <p:spPr bwMode="auto">
              <a:xfrm>
                <a:off x="-245851" y="1799000"/>
                <a:ext cx="2944208" cy="4037748"/>
              </a:xfrm>
              <a:prstGeom prst="rect">
                <a:avLst/>
              </a:prstGeom>
              <a:solidFill>
                <a:srgbClr val="397F52"/>
              </a:solidFill>
              <a:ln w="12700" cap="flat" cmpd="sng" algn="ctr">
                <a:noFill/>
                <a:prstDash val="solid"/>
                <a:miter lim="800000"/>
              </a:ln>
              <a:effectLst>
                <a:outerShdw blurRad="317500" sx="1000" sy="1000" rotWithShape="0">
                  <a:prstClr val="black"/>
                </a:outerShdw>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3" name="Isosceles Triangle 11"/>
              <p:cNvSpPr/>
              <p:nvPr/>
            </p:nvSpPr>
            <p:spPr bwMode="auto">
              <a:xfrm rot="5400000">
                <a:off x="2553527" y="3720254"/>
                <a:ext cx="461913" cy="195240"/>
              </a:xfrm>
              <a:prstGeom prst="triangle">
                <a:avLst/>
              </a:prstGeom>
              <a:solidFill>
                <a:srgbClr val="397F52"/>
              </a:solidFill>
              <a:ln w="12700" cap="flat" cmpd="sng" algn="ctr">
                <a:noFill/>
                <a:prstDash val="solid"/>
                <a:miter lim="800000"/>
              </a:ln>
              <a:effectLst/>
            </p:spPr>
            <p:txBody>
              <a:bodyPr anchor="ctr"/>
              <a:lstStyle/>
              <a:p>
                <a:pPr marL="0" marR="0" lvl="0" indent="0" algn="ctr" defTabSz="1031240" eaLnBrk="1" fontAlgn="base" latinLnBrk="0" hangingPunct="1">
                  <a:lnSpc>
                    <a:spcPct val="150000"/>
                  </a:lnSpc>
                  <a:spcBef>
                    <a:spcPct val="0"/>
                  </a:spcBef>
                  <a:spcAft>
                    <a:spcPct val="0"/>
                  </a:spcAft>
                  <a:buClrTx/>
                  <a:buSzTx/>
                  <a:buFontTx/>
                  <a:buNone/>
                  <a:defRPr/>
                </a:pPr>
                <a:endParaRPr kumimoji="0" lang="en-US" sz="128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sp>
          <p:nvSpPr>
            <p:cNvPr id="21" name="矩形 20"/>
            <p:cNvSpPr/>
            <p:nvPr/>
          </p:nvSpPr>
          <p:spPr>
            <a:xfrm>
              <a:off x="8546" y="1669987"/>
              <a:ext cx="5044980" cy="3130612"/>
            </a:xfrm>
            <a:prstGeom prst="rect">
              <a:avLst/>
            </a:prstGeom>
            <a:solidFill>
              <a:srgbClr val="397F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sp>
        <p:nvSpPr>
          <p:cNvPr id="24" name="文本框 23"/>
          <p:cNvSpPr txBox="1"/>
          <p:nvPr/>
        </p:nvSpPr>
        <p:spPr>
          <a:xfrm>
            <a:off x="374461" y="2038822"/>
            <a:ext cx="14717934" cy="400110"/>
          </a:xfrm>
          <a:prstGeom prst="rect">
            <a:avLst/>
          </a:prstGeom>
          <a:noFill/>
        </p:spPr>
        <p:txBody>
          <a:bodyPr wrap="square" rtlCol="0" anchor="b">
            <a:spAutoFit/>
          </a:bodyPr>
          <a:lstStyle/>
          <a:p>
            <a:r>
              <a:rPr lang="en-US" altLang="zh-CN" sz="2000">
                <a:solidFill>
                  <a:schemeClr val="bg1"/>
                </a:solidFill>
              </a:rPr>
              <a:t>1. </a:t>
            </a:r>
            <a:r>
              <a:rPr lang="zh-CN" altLang="en-US" sz="2000">
                <a:solidFill>
                  <a:schemeClr val="bg1"/>
                </a:solidFill>
                <a:latin typeface="方正兰亭纤黑_GBK" panose="02000000000000000000"/>
              </a:rPr>
              <a:t>面试后，应主动向应聘者说明下一步的安排是什么</a:t>
            </a:r>
            <a:endParaRPr lang="zh-CN" altLang="en-US" sz="2000" dirty="0">
              <a:solidFill>
                <a:schemeClr val="bg1"/>
              </a:solidFill>
            </a:endParaRPr>
          </a:p>
        </p:txBody>
      </p:sp>
      <p:sp>
        <p:nvSpPr>
          <p:cNvPr id="7" name="文本框 6"/>
          <p:cNvSpPr txBox="1"/>
          <p:nvPr/>
        </p:nvSpPr>
        <p:spPr>
          <a:xfrm>
            <a:off x="374461" y="2648214"/>
            <a:ext cx="7391891" cy="707886"/>
          </a:xfrm>
          <a:prstGeom prst="rect">
            <a:avLst/>
          </a:prstGeom>
          <a:noFill/>
        </p:spPr>
        <p:txBody>
          <a:bodyPr wrap="square" rtlCol="0">
            <a:spAutoFit/>
          </a:bodyPr>
          <a:lstStyle/>
          <a:p>
            <a:r>
              <a:rPr lang="en-US" altLang="zh-CN" sz="2000">
                <a:solidFill>
                  <a:schemeClr val="bg1"/>
                </a:solidFill>
              </a:rPr>
              <a:t>2. </a:t>
            </a:r>
            <a:r>
              <a:rPr lang="zh-CN" altLang="en-US" sz="2000">
                <a:solidFill>
                  <a:schemeClr val="bg1"/>
                </a:solidFill>
              </a:rPr>
              <a:t>面试</a:t>
            </a:r>
            <a:r>
              <a:rPr lang="zh-CN" altLang="en-US" sz="2000" dirty="0">
                <a:solidFill>
                  <a:schemeClr val="bg1"/>
                </a:solidFill>
              </a:rPr>
              <a:t>后，对于面试表现不错，可能会入职的候选人，</a:t>
            </a:r>
            <a:r>
              <a:rPr lang="zh-CN" altLang="en-US" sz="2000">
                <a:solidFill>
                  <a:schemeClr val="bg1"/>
                </a:solidFill>
              </a:rPr>
              <a:t>应加微信 </a:t>
            </a:r>
            <a:endParaRPr lang="en-US" altLang="zh-CN" sz="2000">
              <a:solidFill>
                <a:schemeClr val="bg1"/>
              </a:solidFill>
            </a:endParaRPr>
          </a:p>
          <a:p>
            <a:r>
              <a:rPr lang="en-US" altLang="zh-CN" sz="2000">
                <a:solidFill>
                  <a:schemeClr val="bg1"/>
                </a:solidFill>
              </a:rPr>
              <a:t>    </a:t>
            </a:r>
            <a:r>
              <a:rPr lang="zh-CN" altLang="en-US" sz="2000">
                <a:solidFill>
                  <a:schemeClr val="bg1"/>
                </a:solidFill>
              </a:rPr>
              <a:t>后期</a:t>
            </a:r>
            <a:r>
              <a:rPr lang="zh-CN" altLang="en-US" sz="2000" dirty="0">
                <a:solidFill>
                  <a:schemeClr val="bg1"/>
                </a:solidFill>
              </a:rPr>
              <a:t>维护，增加入职率</a:t>
            </a:r>
          </a:p>
        </p:txBody>
      </p:sp>
      <p:sp>
        <p:nvSpPr>
          <p:cNvPr id="8" name="文本框 7"/>
          <p:cNvSpPr txBox="1"/>
          <p:nvPr/>
        </p:nvSpPr>
        <p:spPr>
          <a:xfrm>
            <a:off x="378919" y="3481446"/>
            <a:ext cx="7387432" cy="769441"/>
          </a:xfrm>
          <a:prstGeom prst="rect">
            <a:avLst/>
          </a:prstGeom>
          <a:noFill/>
        </p:spPr>
        <p:txBody>
          <a:bodyPr wrap="square" rtlCol="0">
            <a:spAutoFit/>
          </a:bodyPr>
          <a:lstStyle/>
          <a:p>
            <a:r>
              <a:rPr lang="en-US" altLang="zh-CN" sz="2000">
                <a:solidFill>
                  <a:schemeClr val="bg1"/>
                </a:solidFill>
              </a:rPr>
              <a:t>3</a:t>
            </a:r>
            <a:r>
              <a:rPr lang="en-US" altLang="zh-CN" sz="2400">
                <a:solidFill>
                  <a:schemeClr val="bg1"/>
                </a:solidFill>
              </a:rPr>
              <a:t>. </a:t>
            </a:r>
            <a:r>
              <a:rPr lang="zh-CN" altLang="en-US" sz="2000">
                <a:solidFill>
                  <a:schemeClr val="bg1"/>
                </a:solidFill>
              </a:rPr>
              <a:t>面试</a:t>
            </a:r>
            <a:r>
              <a:rPr lang="zh-CN" altLang="en-US" sz="2000" dirty="0">
                <a:solidFill>
                  <a:schemeClr val="bg1"/>
                </a:solidFill>
              </a:rPr>
              <a:t>后，对于候选人本身不错，但是不适合这个岗位，</a:t>
            </a:r>
            <a:r>
              <a:rPr lang="zh-CN" altLang="en-US" sz="2000">
                <a:solidFill>
                  <a:schemeClr val="bg1"/>
                </a:solidFill>
              </a:rPr>
              <a:t>应给与     </a:t>
            </a:r>
            <a:endParaRPr lang="en-US" altLang="zh-CN" sz="2000">
              <a:solidFill>
                <a:schemeClr val="bg1"/>
              </a:solidFill>
            </a:endParaRPr>
          </a:p>
          <a:p>
            <a:r>
              <a:rPr lang="en-US" altLang="zh-CN" sz="2000">
                <a:solidFill>
                  <a:schemeClr val="bg1"/>
                </a:solidFill>
              </a:rPr>
              <a:t>    </a:t>
            </a:r>
            <a:r>
              <a:rPr lang="zh-CN" altLang="en-US" sz="2000">
                <a:solidFill>
                  <a:schemeClr val="bg1"/>
                </a:solidFill>
              </a:rPr>
              <a:t>其职业发展建议，并表示内部有其他合适岗位可以进行推荐</a:t>
            </a:r>
            <a:endParaRPr lang="zh-CN" altLang="en-US" dirty="0">
              <a:solidFill>
                <a:schemeClr val="bg1"/>
              </a:solidFill>
            </a:endParaRPr>
          </a:p>
        </p:txBody>
      </p:sp>
      <p:sp>
        <p:nvSpPr>
          <p:cNvPr id="9" name="文本框 8"/>
          <p:cNvSpPr txBox="1"/>
          <p:nvPr/>
        </p:nvSpPr>
        <p:spPr>
          <a:xfrm>
            <a:off x="374461" y="4450788"/>
            <a:ext cx="7391891" cy="398780"/>
          </a:xfrm>
          <a:prstGeom prst="rect">
            <a:avLst/>
          </a:prstGeom>
          <a:noFill/>
        </p:spPr>
        <p:txBody>
          <a:bodyPr wrap="square" rtlCol="0">
            <a:spAutoFit/>
          </a:bodyPr>
          <a:lstStyle/>
          <a:p>
            <a:r>
              <a:rPr lang="en-US" altLang="zh-CN" sz="2000">
                <a:solidFill>
                  <a:schemeClr val="bg1"/>
                </a:solidFill>
              </a:rPr>
              <a:t>4. </a:t>
            </a:r>
            <a:r>
              <a:rPr lang="zh-CN" altLang="en-US" sz="2000">
                <a:solidFill>
                  <a:schemeClr val="bg1"/>
                </a:solidFill>
              </a:rPr>
              <a:t>面试</a:t>
            </a:r>
            <a:r>
              <a:rPr lang="zh-CN" altLang="en-US" sz="2000" dirty="0">
                <a:solidFill>
                  <a:schemeClr val="bg1"/>
                </a:solidFill>
              </a:rPr>
              <a:t>后，应把应聘者送到门口，并感谢应聘者此次参与面试</a:t>
            </a:r>
          </a:p>
        </p:txBody>
      </p:sp>
      <p:sp>
        <p:nvSpPr>
          <p:cNvPr id="30"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32" name="矩形 31"/>
          <p:cNvSpPr/>
          <p:nvPr/>
        </p:nvSpPr>
        <p:spPr>
          <a:xfrm>
            <a:off x="984061" y="423636"/>
            <a:ext cx="3087705"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面试基本礼仪</a:t>
            </a:r>
            <a:r>
              <a:rPr lang="en-US" altLang="zh-CN" sz="2400">
                <a:solidFill>
                  <a:schemeClr val="tx1">
                    <a:lumMod val="75000"/>
                    <a:lumOff val="25000"/>
                  </a:schemeClr>
                </a:solidFill>
                <a:latin typeface="小米兰亭" panose="03000502000000000000" pitchFamily="66" charset="-122"/>
                <a:ea typeface="小米兰亭" panose="03000502000000000000" pitchFamily="66" charset="-122"/>
              </a:rPr>
              <a:t>-</a:t>
            </a:r>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面试后</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34"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pic>
        <p:nvPicPr>
          <p:cNvPr id="36" name="图形 35"/>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89720" y="315071"/>
            <a:ext cx="1964618" cy="68637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449A63"/>
              </a:gs>
              <a:gs pos="100000">
                <a:srgbClr val="2B664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6" name="组合 5"/>
          <p:cNvGrpSpPr/>
          <p:nvPr/>
        </p:nvGrpSpPr>
        <p:grpSpPr>
          <a:xfrm>
            <a:off x="6727580" y="2310382"/>
            <a:ext cx="5154178" cy="4971511"/>
            <a:chOff x="8705175" y="708628"/>
            <a:chExt cx="408400" cy="393926"/>
          </a:xfrm>
          <a:solidFill>
            <a:schemeClr val="bg1">
              <a:alpha val="10000"/>
            </a:schemeClr>
          </a:solidFill>
        </p:grpSpPr>
        <p:sp>
          <p:nvSpPr>
            <p:cNvPr id="7" name="Freeform 5"/>
            <p:cNvSpPr>
              <a:spLocks noEditPoints="1"/>
            </p:cNvSpPr>
            <p:nvPr/>
          </p:nvSpPr>
          <p:spPr bwMode="auto">
            <a:xfrm>
              <a:off x="8705175" y="791951"/>
              <a:ext cx="210459" cy="310603"/>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8" name="Freeform 6"/>
            <p:cNvSpPr>
              <a:spLocks noEditPoints="1"/>
            </p:cNvSpPr>
            <p:nvPr/>
          </p:nvSpPr>
          <p:spPr bwMode="auto">
            <a:xfrm>
              <a:off x="8903116" y="708628"/>
              <a:ext cx="210459" cy="310603"/>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9" name="图形 8"/>
          <p:cNvPicPr>
            <a:picLocks noChangeAspect="1"/>
          </p:cNvPicPr>
          <p:nvPr/>
        </p:nvPicPr>
        <p:blipFill>
          <a:blip r:embed="rId4"/>
          <a:stretch>
            <a:fillRect/>
          </a:stretch>
        </p:blipFill>
        <p:spPr>
          <a:xfrm>
            <a:off x="9689719" y="315071"/>
            <a:ext cx="1964618" cy="686373"/>
          </a:xfrm>
          <a:prstGeom prst="rect">
            <a:avLst/>
          </a:prstGeom>
        </p:spPr>
      </p:pic>
      <p:sp>
        <p:nvSpPr>
          <p:cNvPr id="10" name="矩形 9"/>
          <p:cNvSpPr/>
          <p:nvPr/>
        </p:nvSpPr>
        <p:spPr>
          <a:xfrm>
            <a:off x="2033576" y="2321004"/>
            <a:ext cx="3000593" cy="2215991"/>
          </a:xfrm>
          <a:prstGeom prst="rect">
            <a:avLst/>
          </a:prstGeom>
        </p:spPr>
        <p:txBody>
          <a:bodyPr wrap="square">
            <a:spAutoFit/>
          </a:bodyPr>
          <a:lstStyle/>
          <a:p>
            <a:pPr algn="ctr"/>
            <a:r>
              <a:rPr lang="en-US" altLang="zh-CN" sz="13800">
                <a:solidFill>
                  <a:schemeClr val="bg1"/>
                </a:solidFill>
                <a:latin typeface="方正兰亭超细黑简体" panose="02000000000000000000" pitchFamily="2" charset="-122"/>
                <a:ea typeface="方正兰亭超细黑简体" panose="02000000000000000000" pitchFamily="2" charset="-122"/>
              </a:rPr>
              <a:t>02</a:t>
            </a:r>
            <a:endParaRPr lang="zh-CN" altLang="en-US" sz="13800" dirty="0">
              <a:solidFill>
                <a:schemeClr val="bg1"/>
              </a:solidFill>
            </a:endParaRPr>
          </a:p>
        </p:txBody>
      </p:sp>
      <p:sp>
        <p:nvSpPr>
          <p:cNvPr id="11" name="文本框 10"/>
          <p:cNvSpPr txBox="1"/>
          <p:nvPr/>
        </p:nvSpPr>
        <p:spPr>
          <a:xfrm>
            <a:off x="4271727" y="3075253"/>
            <a:ext cx="5417820" cy="706755"/>
          </a:xfrm>
          <a:prstGeom prst="rect">
            <a:avLst/>
          </a:prstGeom>
          <a:noFill/>
        </p:spPr>
        <p:txBody>
          <a:bodyPr wrap="square" rtlCol="0">
            <a:spAutoFit/>
          </a:bodyPr>
          <a:lstStyle/>
          <a:p>
            <a:pPr algn="ctr"/>
            <a:r>
              <a:rPr lang="zh-CN" altLang="en-US" sz="4000" dirty="0">
                <a:solidFill>
                  <a:schemeClr val="bg1"/>
                </a:solidFill>
              </a:rPr>
              <a:t>如何面试</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7181850" y="0"/>
            <a:ext cx="5010149" cy="6858000"/>
          </a:xfrm>
          <a:prstGeom prst="rect">
            <a:avLst/>
          </a:prstGeom>
          <a:gradFill flip="none" rotWithShape="1">
            <a:gsLst>
              <a:gs pos="31000">
                <a:srgbClr val="40905B"/>
              </a:gs>
              <a:gs pos="95000">
                <a:srgbClr val="2B6640"/>
              </a:gs>
            </a:gsLst>
            <a:lin ang="18900000" scaled="1"/>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1" name="Freeform 5"/>
          <p:cNvSpPr>
            <a:spLocks noEditPoints="1"/>
          </p:cNvSpPr>
          <p:nvPr/>
        </p:nvSpPr>
        <p:spPr bwMode="auto">
          <a:xfrm>
            <a:off x="7892763" y="3148820"/>
            <a:ext cx="2324944" cy="3431236"/>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6"/>
          <p:cNvSpPr>
            <a:spLocks noEditPoints="1"/>
          </p:cNvSpPr>
          <p:nvPr/>
        </p:nvSpPr>
        <p:spPr bwMode="auto">
          <a:xfrm>
            <a:off x="10079420" y="2228349"/>
            <a:ext cx="2324944" cy="3431236"/>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pic>
        <p:nvPicPr>
          <p:cNvPr id="27" name="图形 26"/>
          <p:cNvPicPr>
            <a:picLocks noChangeAspect="1"/>
          </p:cNvPicPr>
          <p:nvPr/>
        </p:nvPicPr>
        <p:blipFill>
          <a:blip r:embed="rId2"/>
          <a:stretch>
            <a:fillRect/>
          </a:stretch>
        </p:blipFill>
        <p:spPr>
          <a:xfrm>
            <a:off x="9689719" y="315071"/>
            <a:ext cx="1964618" cy="686373"/>
          </a:xfrm>
          <a:prstGeom prst="rect">
            <a:avLst/>
          </a:prstGeom>
        </p:spPr>
      </p:pic>
      <p:sp>
        <p:nvSpPr>
          <p:cNvPr id="6" name="文本框 5"/>
          <p:cNvSpPr txBox="1"/>
          <p:nvPr/>
        </p:nvSpPr>
        <p:spPr>
          <a:xfrm>
            <a:off x="641350" y="1242060"/>
            <a:ext cx="6184900" cy="5077460"/>
          </a:xfrm>
          <a:prstGeom prst="rect">
            <a:avLst/>
          </a:prstGeom>
          <a:noFill/>
        </p:spPr>
        <p:txBody>
          <a:bodyPr wrap="square" rtlCol="0">
            <a:spAutoFit/>
          </a:bodyPr>
          <a:lstStyle/>
          <a:p>
            <a:pPr>
              <a:lnSpc>
                <a:spcPct val="150000"/>
              </a:lnSpc>
            </a:pPr>
            <a:r>
              <a:rPr lang="zh-CN" altLang="en-US" sz="1200" b="1" dirty="0">
                <a:latin typeface="微软雅黑" panose="020B0503020204020204" pitchFamily="34" charset="-122"/>
                <a:ea typeface="微软雅黑" panose="020B0503020204020204" pitchFamily="34" charset="-122"/>
                <a:sym typeface="+mn-ea"/>
              </a:rPr>
              <a:t>张某某</a:t>
            </a:r>
            <a:r>
              <a:rPr lang="en-US" altLang="zh-CN" sz="1200" b="1" dirty="0">
                <a:latin typeface="微软雅黑" panose="020B0503020204020204" pitchFamily="34" charset="-122"/>
                <a:ea typeface="微软雅黑" panose="020B0503020204020204" pitchFamily="34" charset="-122"/>
                <a:sym typeface="+mn-ea"/>
              </a:rPr>
              <a:t>   29</a:t>
            </a:r>
            <a:r>
              <a:rPr lang="zh-CN" altLang="en-US" sz="1200" b="1" dirty="0">
                <a:latin typeface="微软雅黑" panose="020B0503020204020204" pitchFamily="34" charset="-122"/>
                <a:ea typeface="微软雅黑" panose="020B0503020204020204" pitchFamily="34" charset="-122"/>
                <a:sym typeface="+mn-ea"/>
              </a:rPr>
              <a:t>岁</a:t>
            </a:r>
            <a:r>
              <a:rPr lang="en-US" altLang="zh-CN" sz="1200" b="1" dirty="0">
                <a:latin typeface="微软雅黑" panose="020B0503020204020204" pitchFamily="34" charset="-122"/>
                <a:ea typeface="微软雅黑" panose="020B0503020204020204" pitchFamily="34" charset="-122"/>
                <a:sym typeface="+mn-ea"/>
              </a:rPr>
              <a:t>  </a:t>
            </a:r>
            <a:r>
              <a:rPr lang="zh-CN" altLang="en-US" sz="1200" b="1" dirty="0">
                <a:latin typeface="微软雅黑" panose="020B0503020204020204" pitchFamily="34" charset="-122"/>
                <a:ea typeface="微软雅黑" panose="020B0503020204020204" pitchFamily="34" charset="-122"/>
                <a:sym typeface="+mn-ea"/>
              </a:rPr>
              <a:t>女</a:t>
            </a:r>
            <a:r>
              <a:rPr lang="en-US" altLang="zh-CN" sz="1200" b="1" dirty="0">
                <a:latin typeface="微软雅黑" panose="020B0503020204020204" pitchFamily="34" charset="-122"/>
                <a:ea typeface="微软雅黑" panose="020B0503020204020204" pitchFamily="34" charset="-122"/>
                <a:sym typeface="+mn-ea"/>
              </a:rPr>
              <a:t>  6</a:t>
            </a:r>
            <a:r>
              <a:rPr lang="zh-CN" altLang="en-US" sz="1200" b="1" dirty="0">
                <a:latin typeface="微软雅黑" panose="020B0503020204020204" pitchFamily="34" charset="-122"/>
                <a:ea typeface="微软雅黑" panose="020B0503020204020204" pitchFamily="34" charset="-122"/>
                <a:sym typeface="+mn-ea"/>
              </a:rPr>
              <a:t>年工作经验    本科    已婚</a:t>
            </a:r>
            <a:endParaRPr lang="zh-CN" altLang="en-US" sz="1200" b="1" dirty="0">
              <a:latin typeface="微软雅黑" panose="020B0503020204020204" pitchFamily="34" charset="-122"/>
              <a:ea typeface="微软雅黑" panose="020B0503020204020204" pitchFamily="34" charset="-122"/>
            </a:endParaRPr>
          </a:p>
          <a:p>
            <a:pPr>
              <a:lnSpc>
                <a:spcPct val="150000"/>
              </a:lnSpc>
            </a:pPr>
            <a:r>
              <a:rPr lang="zh-CN" altLang="en-US" sz="1200" b="1" dirty="0">
                <a:latin typeface="微软雅黑" panose="020B0503020204020204" pitchFamily="34" charset="-122"/>
                <a:ea typeface="微软雅黑" panose="020B0503020204020204" pitchFamily="34" charset="-122"/>
                <a:sym typeface="+mn-ea"/>
              </a:rPr>
              <a:t>现居住地：武汉 汉南区（郊区） </a:t>
            </a:r>
            <a:endParaRPr lang="zh-CN" altLang="en-US" sz="1200" b="1" dirty="0">
              <a:latin typeface="微软雅黑" panose="020B0503020204020204" pitchFamily="34" charset="-122"/>
              <a:ea typeface="微软雅黑" panose="020B0503020204020204" pitchFamily="34" charset="-122"/>
            </a:endParaRPr>
          </a:p>
          <a:p>
            <a:pPr>
              <a:lnSpc>
                <a:spcPct val="150000"/>
              </a:lnSpc>
            </a:pPr>
            <a:r>
              <a:rPr lang="zh-CN" altLang="en-US" sz="1200" b="1" dirty="0">
                <a:latin typeface="微软雅黑" panose="020B0503020204020204" pitchFamily="34" charset="-122"/>
                <a:ea typeface="微软雅黑" panose="020B0503020204020204" pitchFamily="34" charset="-122"/>
                <a:sym typeface="+mn-ea"/>
              </a:rPr>
              <a:t>期望从事行业：互联网</a:t>
            </a:r>
            <a:r>
              <a:rPr lang="en-US" altLang="zh-CN" sz="1200" b="1" dirty="0">
                <a:latin typeface="微软雅黑" panose="020B0503020204020204" pitchFamily="34" charset="-122"/>
                <a:ea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电子商务、</a:t>
            </a:r>
            <a:r>
              <a:rPr lang="zh-CN" sz="1200" b="1" dirty="0">
                <a:latin typeface="微软雅黑" panose="020B0503020204020204" pitchFamily="34" charset="-122"/>
                <a:ea typeface="微软雅黑" panose="020B0503020204020204" pitchFamily="34" charset="-122"/>
                <a:sym typeface="+mn-ea"/>
              </a:rPr>
              <a:t>房产</a:t>
            </a:r>
            <a:r>
              <a:rPr lang="zh-CN" altLang="en-US" sz="1200" b="1" dirty="0">
                <a:latin typeface="微软雅黑" panose="020B0503020204020204" pitchFamily="34" charset="-122"/>
                <a:ea typeface="微软雅黑" panose="020B0503020204020204" pitchFamily="34" charset="-122"/>
                <a:sym typeface="+mn-ea"/>
              </a:rPr>
              <a:t>、物业管理</a:t>
            </a:r>
            <a:r>
              <a:rPr lang="en-US" altLang="zh-CN" sz="1200" b="1" dirty="0">
                <a:latin typeface="微软雅黑" panose="020B0503020204020204" pitchFamily="34" charset="-122"/>
                <a:ea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商业中心</a:t>
            </a:r>
            <a:endParaRPr lang="en-US" altLang="zh-CN" sz="1200" dirty="0">
              <a:latin typeface="微软雅黑" panose="020B0503020204020204" pitchFamily="34" charset="-122"/>
              <a:ea typeface="微软雅黑" panose="020B0503020204020204" pitchFamily="34" charset="-122"/>
            </a:endParaRPr>
          </a:p>
          <a:p>
            <a:pPr>
              <a:lnSpc>
                <a:spcPct val="150000"/>
              </a:lnSpc>
            </a:pPr>
            <a:r>
              <a:rPr lang="zh-CN" altLang="en-US" sz="1200" b="1" dirty="0">
                <a:latin typeface="微软雅黑" panose="020B0503020204020204" pitchFamily="34" charset="-122"/>
                <a:ea typeface="微软雅黑" panose="020B0503020204020204" pitchFamily="34" charset="-122"/>
                <a:sym typeface="+mn-ea"/>
              </a:rPr>
              <a:t>工作经历                                                               </a:t>
            </a:r>
            <a:endParaRPr lang="zh-CN" altLang="en-US" sz="1200" b="1" dirty="0">
              <a:latin typeface="微软雅黑" panose="020B0503020204020204" pitchFamily="34" charset="-122"/>
              <a:ea typeface="微软雅黑" panose="020B0503020204020204" pitchFamily="34" charset="-122"/>
            </a:endParaRPr>
          </a:p>
          <a:p>
            <a:pPr>
              <a:lnSpc>
                <a:spcPct val="150000"/>
              </a:lnSpc>
            </a:pPr>
            <a:r>
              <a:rPr lang="en-US" altLang="zh-CN" sz="1200" b="1" dirty="0">
                <a:latin typeface="微软雅黑" panose="020B0503020204020204" pitchFamily="34" charset="-122"/>
                <a:ea typeface="微软雅黑" panose="020B0503020204020204" pitchFamily="34" charset="-122"/>
                <a:sym typeface="+mn-ea"/>
              </a:rPr>
              <a:t>2020.4 - </a:t>
            </a:r>
            <a:r>
              <a:rPr lang="zh-CN" altLang="en-US" sz="1200" b="1" dirty="0">
                <a:latin typeface="微软雅黑" panose="020B0503020204020204" pitchFamily="34" charset="-122"/>
                <a:ea typeface="微软雅黑" panose="020B0503020204020204" pitchFamily="34" charset="-122"/>
                <a:sym typeface="+mn-ea"/>
              </a:rPr>
              <a:t>至今 链家武汉分公司  （</a:t>
            </a:r>
            <a:r>
              <a:rPr lang="en-US" altLang="zh-CN" sz="1200" b="1" dirty="0">
                <a:latin typeface="微软雅黑" panose="020B0503020204020204" pitchFamily="34" charset="-122"/>
                <a:ea typeface="微软雅黑" panose="020B0503020204020204" pitchFamily="34" charset="-122"/>
                <a:sym typeface="+mn-ea"/>
              </a:rPr>
              <a:t>6</a:t>
            </a:r>
            <a:r>
              <a:rPr lang="zh-CN" altLang="en-US" sz="1200" b="1" dirty="0">
                <a:latin typeface="微软雅黑" panose="020B0503020204020204" pitchFamily="34" charset="-122"/>
                <a:ea typeface="微软雅黑" panose="020B0503020204020204" pitchFamily="34" charset="-122"/>
                <a:sym typeface="+mn-ea"/>
              </a:rPr>
              <a:t>个月）</a:t>
            </a:r>
            <a:r>
              <a:rPr lang="zh-CN" altLang="en-US" sz="1200" dirty="0">
                <a:latin typeface="微软雅黑" panose="020B0503020204020204" pitchFamily="34" charset="-122"/>
                <a:ea typeface="微软雅黑" panose="020B0503020204020204" pitchFamily="34" charset="-122"/>
                <a:sym typeface="+mn-ea"/>
              </a:rPr>
              <a:t> </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销售 </a:t>
            </a:r>
            <a:r>
              <a:rPr lang="en-US" altLang="zh-CN" sz="1200" dirty="0">
                <a:latin typeface="微软雅黑" panose="020B0503020204020204" pitchFamily="34" charset="-122"/>
                <a:ea typeface="微软雅黑" panose="020B0503020204020204" pitchFamily="34" charset="-122"/>
                <a:sym typeface="+mn-ea"/>
              </a:rPr>
              <a:t>| 6000/</a:t>
            </a:r>
            <a:r>
              <a:rPr lang="zh-CN" altLang="en-US" sz="1200" dirty="0">
                <a:latin typeface="微软雅黑" panose="020B0503020204020204" pitchFamily="34" charset="-122"/>
                <a:ea typeface="微软雅黑" panose="020B0503020204020204" pitchFamily="34" charset="-122"/>
                <a:sym typeface="+mn-ea"/>
              </a:rPr>
              <a:t>月    互联网</a:t>
            </a:r>
            <a:r>
              <a:rPr lang="en-US" altLang="zh-CN" sz="1200" dirty="0">
                <a:latin typeface="微软雅黑" panose="020B0503020204020204" pitchFamily="34" charset="-122"/>
                <a:ea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电子商务 </a:t>
            </a:r>
            <a:r>
              <a:rPr lang="en-US" altLang="zh-CN" sz="1200" dirty="0">
                <a:latin typeface="微软雅黑" panose="020B0503020204020204" pitchFamily="34" charset="-122"/>
                <a:ea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sym typeface="+mn-ea"/>
              </a:rPr>
              <a:t>企业性质：民营 </a:t>
            </a:r>
            <a:endParaRPr lang="en-US" altLang="zh-CN" sz="1200" dirty="0">
              <a:latin typeface="微软雅黑" panose="020B0503020204020204" pitchFamily="34" charset="-122"/>
              <a:ea typeface="微软雅黑" panose="020B0503020204020204" pitchFamily="34" charset="-122"/>
            </a:endParaRPr>
          </a:p>
          <a:p>
            <a:pPr>
              <a:lnSpc>
                <a:spcPct val="150000"/>
              </a:lnSpc>
            </a:pPr>
            <a:r>
              <a:rPr lang="zh-CN" altLang="en-US" sz="1200" b="1" dirty="0">
                <a:latin typeface="微软雅黑" panose="020B0503020204020204" pitchFamily="34" charset="-122"/>
                <a:ea typeface="微软雅黑" panose="020B0503020204020204" pitchFamily="34" charset="-122"/>
                <a:sym typeface="+mn-ea"/>
              </a:rPr>
              <a:t>工作描述：	</a:t>
            </a:r>
            <a:endParaRPr lang="en-US" altLang="zh-CN" sz="1200" b="1"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1.负责客户的接待、咨询工作，为客户提供房地产置业咨询服务；</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2.根据客户实际情况以及需求，配比优质房源，陪同客户看房；</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3.负责公司房源开发与积累，并与维护业主建立良好的业务协作关系；</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en-US" altLang="zh-CN" sz="1200" dirty="0">
                <a:latin typeface="微软雅黑" panose="020B0503020204020204" pitchFamily="34" charset="-122"/>
                <a:ea typeface="微软雅黑" panose="020B0503020204020204" pitchFamily="34" charset="-122"/>
                <a:sym typeface="+mn-ea"/>
              </a:rPr>
              <a:t>4</a:t>
            </a:r>
            <a:r>
              <a:rPr lang="zh-CN" altLang="en-US" sz="1200" dirty="0">
                <a:latin typeface="微软雅黑" panose="020B0503020204020204" pitchFamily="34" charset="-122"/>
                <a:ea typeface="微软雅黑" panose="020B0503020204020204" pitchFamily="34" charset="-122"/>
                <a:sym typeface="+mn-ea"/>
              </a:rPr>
              <a:t>.与本店、外店同事沟通密切，分工合作，积极跟进客户、业主，促成签单；；</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en-US" altLang="zh-CN" sz="1200" b="1" dirty="0">
                <a:latin typeface="微软雅黑" panose="020B0503020204020204" pitchFamily="34" charset="-122"/>
                <a:ea typeface="微软雅黑" panose="020B0503020204020204" pitchFamily="34" charset="-122"/>
                <a:sym typeface="+mn-ea"/>
              </a:rPr>
              <a:t>2016.10 - 2019.6</a:t>
            </a:r>
            <a:r>
              <a:rPr lang="zh-CN" altLang="en-US" sz="1200" b="1" dirty="0">
                <a:latin typeface="微软雅黑" panose="020B0503020204020204" pitchFamily="34" charset="-122"/>
                <a:ea typeface="微软雅黑" panose="020B0503020204020204" pitchFamily="34" charset="-122"/>
                <a:sym typeface="+mn-ea"/>
              </a:rPr>
              <a:t> 房多多武汉分公司  （</a:t>
            </a:r>
            <a:r>
              <a:rPr lang="en-US" sz="1200" b="1" dirty="0">
                <a:latin typeface="微软雅黑" panose="020B0503020204020204" pitchFamily="34" charset="-122"/>
                <a:ea typeface="微软雅黑" panose="020B0503020204020204" pitchFamily="34" charset="-122"/>
                <a:sym typeface="+mn-ea"/>
              </a:rPr>
              <a:t>2</a:t>
            </a:r>
            <a:r>
              <a:rPr lang="zh-CN" altLang="en-US" sz="1200" b="1" dirty="0">
                <a:latin typeface="微软雅黑" panose="020B0503020204020204" pitchFamily="34" charset="-122"/>
                <a:ea typeface="微软雅黑" panose="020B0503020204020204" pitchFamily="34" charset="-122"/>
                <a:sym typeface="+mn-ea"/>
              </a:rPr>
              <a:t>年</a:t>
            </a:r>
            <a:r>
              <a:rPr lang="en-US" altLang="zh-CN" sz="1200" b="1" dirty="0">
                <a:latin typeface="微软雅黑" panose="020B0503020204020204" pitchFamily="34" charset="-122"/>
                <a:ea typeface="微软雅黑" panose="020B0503020204020204" pitchFamily="34" charset="-122"/>
                <a:sym typeface="+mn-ea"/>
              </a:rPr>
              <a:t>8</a:t>
            </a:r>
            <a:r>
              <a:rPr lang="zh-CN" altLang="en-US" sz="1200" b="1" dirty="0">
                <a:latin typeface="微软雅黑" panose="020B0503020204020204" pitchFamily="34" charset="-122"/>
                <a:ea typeface="微软雅黑" panose="020B0503020204020204" pitchFamily="34" charset="-122"/>
                <a:sym typeface="+mn-ea"/>
              </a:rPr>
              <a:t>个月） </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销售总监 </a:t>
            </a:r>
            <a:r>
              <a:rPr lang="en-US" altLang="zh-CN" sz="1200" dirty="0">
                <a:latin typeface="微软雅黑" panose="020B0503020204020204" pitchFamily="34" charset="-122"/>
                <a:ea typeface="微软雅黑" panose="020B0503020204020204" pitchFamily="34" charset="-122"/>
                <a:sym typeface="+mn-ea"/>
              </a:rPr>
              <a:t>| 15000/</a:t>
            </a:r>
            <a:r>
              <a:rPr lang="zh-CN" altLang="en-US" sz="1200" dirty="0">
                <a:latin typeface="微软雅黑" panose="020B0503020204020204" pitchFamily="34" charset="-122"/>
                <a:ea typeface="微软雅黑" panose="020B0503020204020204" pitchFamily="34" charset="-122"/>
                <a:sym typeface="+mn-ea"/>
              </a:rPr>
              <a:t>月    互联网</a:t>
            </a:r>
            <a:r>
              <a:rPr lang="en-US" altLang="zh-CN" sz="1200" dirty="0">
                <a:latin typeface="微软雅黑" panose="020B0503020204020204" pitchFamily="34" charset="-122"/>
                <a:ea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电子商务 </a:t>
            </a:r>
            <a:r>
              <a:rPr lang="en-US" altLang="zh-CN" sz="1200" dirty="0">
                <a:latin typeface="微软雅黑" panose="020B0503020204020204" pitchFamily="34" charset="-122"/>
                <a:ea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sym typeface="+mn-ea"/>
              </a:rPr>
              <a:t>企业性质：民营 </a:t>
            </a:r>
            <a:endParaRPr lang="en-US" altLang="zh-CN" sz="1200" dirty="0">
              <a:latin typeface="微软雅黑" panose="020B0503020204020204" pitchFamily="34" charset="-122"/>
              <a:ea typeface="微软雅黑" panose="020B0503020204020204" pitchFamily="34" charset="-122"/>
            </a:endParaRPr>
          </a:p>
          <a:p>
            <a:pPr>
              <a:lnSpc>
                <a:spcPct val="150000"/>
              </a:lnSpc>
            </a:pPr>
            <a:r>
              <a:rPr lang="zh-CN" altLang="en-US" sz="1200" b="1" dirty="0">
                <a:latin typeface="微软雅黑" panose="020B0503020204020204" pitchFamily="34" charset="-122"/>
                <a:ea typeface="微软雅黑" panose="020B0503020204020204" pitchFamily="34" charset="-122"/>
                <a:sym typeface="+mn-ea"/>
              </a:rPr>
              <a:t>工作描述：	</a:t>
            </a:r>
            <a:endParaRPr lang="en-US" altLang="zh-CN" sz="1200" b="1"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1、执行公司的各项规章制度，带领所有员工完成每月的目标；</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2、负责人员的招募和培训工作，对店内的卫生、纪律，经纪人的着装进行检查和监督；</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3、熟悉团队的每笔业务的具体情况，对每天的业务进行检核，分析和跟踪；</a:t>
            </a:r>
            <a:endParaRPr lang="zh-CN" altLang="en-US" sz="1200" dirty="0">
              <a:latin typeface="微软雅黑" panose="020B0503020204020204" pitchFamily="34" charset="-122"/>
              <a:ea typeface="微软雅黑" panose="020B0503020204020204" pitchFamily="34" charset="-122"/>
            </a:endParaRPr>
          </a:p>
          <a:p>
            <a:pPr>
              <a:lnSpc>
                <a:spcPct val="150000"/>
              </a:lnSpc>
            </a:pPr>
            <a:r>
              <a:rPr lang="zh-CN" altLang="en-US" sz="1200" dirty="0">
                <a:latin typeface="微软雅黑" panose="020B0503020204020204" pitchFamily="34" charset="-122"/>
                <a:ea typeface="微软雅黑" panose="020B0503020204020204" pitchFamily="34" charset="-122"/>
                <a:sym typeface="+mn-ea"/>
              </a:rPr>
              <a:t>4、撮合业主、客户就二手房交易进行谈判，并良好的控制交易节奏；</a:t>
            </a:r>
            <a:endParaRPr lang="zh-CN" altLang="en-US" sz="1200"/>
          </a:p>
        </p:txBody>
      </p:sp>
      <p:sp>
        <p:nvSpPr>
          <p:cNvPr id="7"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8" name="矩形 7"/>
          <p:cNvSpPr/>
          <p:nvPr/>
        </p:nvSpPr>
        <p:spPr>
          <a:xfrm>
            <a:off x="984061" y="423636"/>
            <a:ext cx="1706880" cy="46037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如何看简历</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9"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28676" name="A-4"/>
          <p:cNvSpPr/>
          <p:nvPr/>
        </p:nvSpPr>
        <p:spPr>
          <a:xfrm>
            <a:off x="7625715" y="1005205"/>
            <a:ext cx="4361815" cy="5224145"/>
          </a:xfrm>
          <a:custGeom>
            <a:avLst/>
            <a:gdLst>
              <a:gd name="txL" fmla="*/ 0 w 2385"/>
              <a:gd name="txT" fmla="*/ 0 h 425"/>
              <a:gd name="txR" fmla="*/ 2385 w 2385"/>
              <a:gd name="txB" fmla="*/ 425 h 425"/>
            </a:gdLst>
            <a:ahLst/>
            <a:cxnLst>
              <a:cxn ang="0">
                <a:pos x="2147483647" y="0"/>
              </a:cxn>
              <a:cxn ang="0">
                <a:pos x="0" y="0"/>
              </a:cxn>
              <a:cxn ang="0">
                <a:pos x="0" y="2147483647"/>
              </a:cxn>
              <a:cxn ang="0">
                <a:pos x="2147483647" y="2147483647"/>
              </a:cxn>
              <a:cxn ang="0">
                <a:pos x="2147483647" y="2147483647"/>
              </a:cxn>
              <a:cxn ang="0">
                <a:pos x="2147483647" y="2147483647"/>
              </a:cxn>
              <a:cxn ang="0">
                <a:pos x="2147483647" y="0"/>
              </a:cxn>
            </a:cxnLst>
            <a:rect l="txL" t="txT" r="txR" b="txB"/>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noFill/>
          </a:ln>
          <a:extLst>
            <a:ext uri="{909E8E84-426E-40DD-AFC4-6F175D3DCCD1}">
              <a14:hiddenFill xmlns:a14="http://schemas.microsoft.com/office/drawing/2010/main">
                <a:solidFill>
                  <a:srgbClr val="C00000"/>
                </a:solidFill>
              </a14:hiddenFill>
            </a:ext>
          </a:extLst>
        </p:spPr>
        <p:txBody>
          <a:bodyPr/>
          <a:lstStyle/>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1</a:t>
            </a:r>
            <a:r>
              <a:rPr lang="zh-CN" altLang="en-US" sz="1600" dirty="0">
                <a:solidFill>
                  <a:schemeClr val="bg1"/>
                </a:solidFill>
                <a:latin typeface="微软雅黑" panose="020B0503020204020204" pitchFamily="34" charset="-122"/>
                <a:ea typeface="微软雅黑" panose="020B0503020204020204" pitchFamily="34" charset="-122"/>
              </a:rPr>
              <a:t>、已婚女士是否有宝宝或者是否有生育的计划？</a:t>
            </a:r>
            <a:endParaRPr lang="en-US" altLang="zh-CN" sz="1600" dirty="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2</a:t>
            </a:r>
            <a:r>
              <a:rPr lang="zh-CN" altLang="en-US" sz="1600" dirty="0">
                <a:solidFill>
                  <a:schemeClr val="bg1"/>
                </a:solidFill>
                <a:latin typeface="微软雅黑" panose="020B0503020204020204" pitchFamily="34" charset="-122"/>
                <a:ea typeface="微软雅黑" panose="020B0503020204020204" pitchFamily="34" charset="-122"/>
              </a:rPr>
              <a:t>、汉南区是否有距离障碍？</a:t>
            </a:r>
            <a:endParaRPr lang="en-US" altLang="zh-CN" sz="1600" dirty="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3</a:t>
            </a:r>
            <a:r>
              <a:rPr lang="zh-CN" altLang="en-US" sz="1600" dirty="0">
                <a:solidFill>
                  <a:schemeClr val="bg1"/>
                </a:solidFill>
                <a:latin typeface="微软雅黑" panose="020B0503020204020204" pitchFamily="34" charset="-122"/>
                <a:ea typeface="微软雅黑" panose="020B0503020204020204" pitchFamily="34" charset="-122"/>
              </a:rPr>
              <a:t>、最近一份工作时间太短，离职原因需深挖（背调）</a:t>
            </a:r>
            <a:endParaRPr lang="en-US" altLang="zh-CN" sz="1600" dirty="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4</a:t>
            </a:r>
            <a:r>
              <a:rPr lang="zh-CN" altLang="en-US" sz="1600" dirty="0">
                <a:solidFill>
                  <a:schemeClr val="bg1"/>
                </a:solidFill>
                <a:latin typeface="微软雅黑" panose="020B0503020204020204" pitchFamily="34" charset="-122"/>
                <a:ea typeface="微软雅黑" panose="020B0503020204020204" pitchFamily="34" charset="-122"/>
              </a:rPr>
              <a:t>、</a:t>
            </a:r>
            <a:r>
              <a:rPr lang="zh-CN" sz="1600" dirty="0">
                <a:solidFill>
                  <a:schemeClr val="bg1"/>
                </a:solidFill>
                <a:latin typeface="微软雅黑" panose="020B0503020204020204" pitchFamily="34" charset="-122"/>
                <a:ea typeface="微软雅黑" panose="020B0503020204020204" pitchFamily="34" charset="-122"/>
              </a:rPr>
              <a:t>从销售总监到普通销售岗位，岗位跨度大，简历逻辑存在问题。</a:t>
            </a: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5</a:t>
            </a:r>
            <a:r>
              <a:rPr lang="zh-CN" altLang="en-US" sz="1600" dirty="0">
                <a:solidFill>
                  <a:schemeClr val="bg1"/>
                </a:solidFill>
                <a:latin typeface="微软雅黑" panose="020B0503020204020204" pitchFamily="34" charset="-122"/>
                <a:ea typeface="微软雅黑" panose="020B0503020204020204" pitchFamily="34" charset="-122"/>
              </a:rPr>
              <a:t>、</a:t>
            </a:r>
            <a:r>
              <a:rPr lang="en-US" altLang="zh-CN" sz="1600" dirty="0">
                <a:solidFill>
                  <a:schemeClr val="bg1"/>
                </a:solidFill>
                <a:latin typeface="微软雅黑" panose="020B0503020204020204" pitchFamily="34" charset="-122"/>
                <a:ea typeface="微软雅黑" panose="020B0503020204020204" pitchFamily="34" charset="-122"/>
              </a:rPr>
              <a:t>19</a:t>
            </a:r>
            <a:r>
              <a:rPr lang="zh-CN" altLang="en-US" sz="1600" dirty="0">
                <a:solidFill>
                  <a:schemeClr val="bg1"/>
                </a:solidFill>
                <a:latin typeface="微软雅黑" panose="020B0503020204020204" pitchFamily="34" charset="-122"/>
                <a:ea typeface="微软雅黑" panose="020B0503020204020204" pitchFamily="34" charset="-122"/>
              </a:rPr>
              <a:t>年</a:t>
            </a:r>
            <a:r>
              <a:rPr lang="en-US" altLang="zh-CN" sz="1600" dirty="0">
                <a:solidFill>
                  <a:schemeClr val="bg1"/>
                </a:solidFill>
                <a:latin typeface="微软雅黑" panose="020B0503020204020204" pitchFamily="34" charset="-122"/>
                <a:ea typeface="微软雅黑" panose="020B0503020204020204" pitchFamily="34" charset="-122"/>
              </a:rPr>
              <a:t>6</a:t>
            </a:r>
            <a:r>
              <a:rPr lang="zh-CN" altLang="en-US" sz="1600" dirty="0">
                <a:solidFill>
                  <a:schemeClr val="bg1"/>
                </a:solidFill>
                <a:latin typeface="微软雅黑" panose="020B0503020204020204" pitchFamily="34" charset="-122"/>
                <a:ea typeface="微软雅黑" panose="020B0503020204020204" pitchFamily="34" charset="-122"/>
              </a:rPr>
              <a:t>月到</a:t>
            </a:r>
            <a:r>
              <a:rPr lang="en-US" altLang="zh-CN" sz="1600" dirty="0">
                <a:solidFill>
                  <a:schemeClr val="bg1"/>
                </a:solidFill>
                <a:latin typeface="微软雅黑" panose="020B0503020204020204" pitchFamily="34" charset="-122"/>
                <a:ea typeface="微软雅黑" panose="020B0503020204020204" pitchFamily="34" charset="-122"/>
              </a:rPr>
              <a:t>2020</a:t>
            </a:r>
            <a:r>
              <a:rPr lang="zh-CN" altLang="en-US" sz="1600" dirty="0">
                <a:solidFill>
                  <a:schemeClr val="bg1"/>
                </a:solidFill>
                <a:latin typeface="微软雅黑" panose="020B0503020204020204" pitchFamily="34" charset="-122"/>
                <a:ea typeface="微软雅黑" panose="020B0503020204020204" pitchFamily="34" charset="-122"/>
              </a:rPr>
              <a:t>年</a:t>
            </a:r>
            <a:r>
              <a:rPr lang="en-US" altLang="zh-CN" sz="1600" dirty="0">
                <a:solidFill>
                  <a:schemeClr val="bg1"/>
                </a:solidFill>
                <a:latin typeface="微软雅黑" panose="020B0503020204020204" pitchFamily="34" charset="-122"/>
                <a:ea typeface="微软雅黑" panose="020B0503020204020204" pitchFamily="34" charset="-122"/>
              </a:rPr>
              <a:t>4</a:t>
            </a:r>
            <a:r>
              <a:rPr lang="zh-CN" altLang="en-US" sz="1600" dirty="0">
                <a:solidFill>
                  <a:schemeClr val="bg1"/>
                </a:solidFill>
                <a:latin typeface="微软雅黑" panose="020B0503020204020204" pitchFamily="34" charset="-122"/>
                <a:ea typeface="微软雅黑" panose="020B0503020204020204" pitchFamily="34" charset="-122"/>
              </a:rPr>
              <a:t>月有</a:t>
            </a:r>
            <a:r>
              <a:rPr lang="en-US" altLang="zh-CN" sz="1600" dirty="0">
                <a:solidFill>
                  <a:schemeClr val="bg1"/>
                </a:solidFill>
                <a:latin typeface="微软雅黑" panose="020B0503020204020204" pitchFamily="34" charset="-122"/>
                <a:ea typeface="微软雅黑" panose="020B0503020204020204" pitchFamily="34" charset="-122"/>
              </a:rPr>
              <a:t>10</a:t>
            </a:r>
            <a:r>
              <a:rPr lang="zh-CN" altLang="en-US" sz="1600" dirty="0">
                <a:solidFill>
                  <a:schemeClr val="bg1"/>
                </a:solidFill>
                <a:latin typeface="微软雅黑" panose="020B0503020204020204" pitchFamily="34" charset="-122"/>
                <a:ea typeface="微软雅黑" panose="020B0503020204020204" pitchFamily="34" charset="-122"/>
              </a:rPr>
              <a:t>个月空档期，需要格外关注。</a:t>
            </a:r>
            <a:endParaRPr lang="en-US" altLang="zh-CN" sz="1600" dirty="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rPr>
              <a:t>6</a:t>
            </a:r>
            <a:r>
              <a:rPr lang="zh-CN" altLang="en-US" sz="1600" dirty="0">
                <a:solidFill>
                  <a:schemeClr val="bg1"/>
                </a:solidFill>
                <a:latin typeface="微软雅黑" panose="020B0503020204020204" pitchFamily="34" charset="-122"/>
                <a:ea typeface="微软雅黑" panose="020B0503020204020204" pitchFamily="34" charset="-122"/>
              </a:rPr>
              <a:t>、</a:t>
            </a:r>
            <a:r>
              <a:rPr lang="zh-CN" sz="1600" dirty="0">
                <a:solidFill>
                  <a:schemeClr val="bg1"/>
                </a:solidFill>
                <a:latin typeface="微软雅黑" panose="020B0503020204020204" pitchFamily="34" charset="-122"/>
                <a:ea typeface="微软雅黑" panose="020B0503020204020204" pitchFamily="34" charset="-122"/>
              </a:rPr>
              <a:t>薪资期望需要关注</a:t>
            </a:r>
            <a:endParaRPr lang="zh-CN"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723535" y="1951672"/>
            <a:ext cx="6458315" cy="1754326"/>
          </a:xfrm>
          <a:prstGeom prst="rect">
            <a:avLst/>
          </a:prstGeom>
          <a:noFill/>
        </p:spPr>
        <p:txBody>
          <a:bodyPr wrap="square" rtlCol="0">
            <a:spAutoFit/>
          </a:bodyPr>
          <a:lstStyle/>
          <a:p>
            <a:r>
              <a:rPr lang="zh-CN" altLang="en-US" dirty="0"/>
              <a:t>如何破</a:t>
            </a:r>
            <a:r>
              <a:rPr lang="zh-CN" altLang="en-US"/>
              <a:t>冰开场</a:t>
            </a:r>
            <a:endParaRPr lang="en-US" altLang="zh-CN"/>
          </a:p>
          <a:p>
            <a:endParaRPr lang="en-US" altLang="zh-CN" dirty="0"/>
          </a:p>
          <a:p>
            <a:r>
              <a:rPr lang="zh-CN" altLang="en-US" dirty="0"/>
              <a:t>面试官自我介绍，闲聊，</a:t>
            </a:r>
            <a:r>
              <a:rPr lang="zh-CN" altLang="en-US"/>
              <a:t>进入正题</a:t>
            </a:r>
            <a:endParaRPr lang="en-US" altLang="zh-CN"/>
          </a:p>
          <a:p>
            <a:endParaRPr lang="en-US" altLang="zh-CN" dirty="0"/>
          </a:p>
          <a:p>
            <a:r>
              <a:rPr lang="zh-CN" altLang="en-US" dirty="0"/>
              <a:t>候选人自我介绍：</a:t>
            </a:r>
            <a:endParaRPr lang="en-US" altLang="zh-CN" dirty="0"/>
          </a:p>
          <a:p>
            <a:r>
              <a:rPr lang="zh-CN" altLang="en-US" dirty="0"/>
              <a:t>观察候选人的沟通总结能力，自我</a:t>
            </a:r>
            <a:r>
              <a:rPr lang="zh-CN" altLang="en-US"/>
              <a:t>认知能力逻辑</a:t>
            </a:r>
            <a:r>
              <a:rPr lang="zh-CN" altLang="en-US" dirty="0"/>
              <a:t>条理性</a:t>
            </a:r>
          </a:p>
        </p:txBody>
      </p:sp>
      <p:sp>
        <p:nvSpPr>
          <p:cNvPr id="2" name="Oval 7"/>
          <p:cNvSpPr/>
          <p:nvPr/>
        </p:nvSpPr>
        <p:spPr>
          <a:xfrm>
            <a:off x="515938" y="447820"/>
            <a:ext cx="412966" cy="412966"/>
          </a:xfrm>
          <a:prstGeom prst="ellipse">
            <a:avLst/>
          </a:prstGeom>
          <a:noFill/>
          <a:ln w="6350">
            <a:solidFill>
              <a:srgbClr val="397F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en-US" sz="2800" dirty="0">
              <a:solidFill>
                <a:srgbClr val="397F52"/>
              </a:solidFill>
              <a:latin typeface="Calibri" panose="020F0502020204030204"/>
            </a:endParaRPr>
          </a:p>
        </p:txBody>
      </p:sp>
      <p:sp>
        <p:nvSpPr>
          <p:cNvPr id="3" name="矩形 2"/>
          <p:cNvSpPr/>
          <p:nvPr/>
        </p:nvSpPr>
        <p:spPr>
          <a:xfrm>
            <a:off x="984061" y="423636"/>
            <a:ext cx="1415772" cy="461665"/>
          </a:xfrm>
          <a:prstGeom prst="rect">
            <a:avLst/>
          </a:prstGeom>
        </p:spPr>
        <p:txBody>
          <a:bodyPr wrap="none">
            <a:spAutoFit/>
          </a:bodyPr>
          <a:lstStyle/>
          <a:p>
            <a:pPr lvl="0"/>
            <a:r>
              <a:rPr lang="zh-CN" altLang="en-US" sz="2400">
                <a:solidFill>
                  <a:schemeClr val="tx1">
                    <a:lumMod val="75000"/>
                    <a:lumOff val="25000"/>
                  </a:schemeClr>
                </a:solidFill>
                <a:latin typeface="小米兰亭" panose="03000502000000000000" pitchFamily="66" charset="-122"/>
                <a:ea typeface="小米兰亭" panose="03000502000000000000" pitchFamily="66" charset="-122"/>
              </a:rPr>
              <a:t>面试开场</a:t>
            </a:r>
            <a:endParaRPr lang="zh-CN" altLang="en-US" sz="2400" dirty="0">
              <a:solidFill>
                <a:schemeClr val="tx1">
                  <a:lumMod val="75000"/>
                  <a:lumOff val="25000"/>
                </a:schemeClr>
              </a:solidFill>
              <a:latin typeface="小米兰亭" panose="03000502000000000000" pitchFamily="66" charset="-122"/>
              <a:ea typeface="小米兰亭" panose="03000502000000000000" pitchFamily="66" charset="-122"/>
            </a:endParaRPr>
          </a:p>
        </p:txBody>
      </p:sp>
      <p:sp>
        <p:nvSpPr>
          <p:cNvPr id="11" name="Freeform 5"/>
          <p:cNvSpPr>
            <a:spLocks noEditPoints="1"/>
          </p:cNvSpPr>
          <p:nvPr/>
        </p:nvSpPr>
        <p:spPr bwMode="auto">
          <a:xfrm>
            <a:off x="641315" y="573927"/>
            <a:ext cx="162213" cy="160752"/>
          </a:xfrm>
          <a:custGeom>
            <a:avLst/>
            <a:gdLst>
              <a:gd name="T0" fmla="*/ 975 w 1652"/>
              <a:gd name="T1" fmla="*/ 1639 h 1639"/>
              <a:gd name="T2" fmla="*/ 901 w 1652"/>
              <a:gd name="T3" fmla="*/ 1564 h 1639"/>
              <a:gd name="T4" fmla="*/ 901 w 1652"/>
              <a:gd name="T5" fmla="*/ 731 h 1639"/>
              <a:gd name="T6" fmla="*/ 920 w 1652"/>
              <a:gd name="T7" fmla="*/ 681 h 1639"/>
              <a:gd name="T8" fmla="*/ 1404 w 1652"/>
              <a:gd name="T9" fmla="*/ 149 h 1639"/>
              <a:gd name="T10" fmla="*/ 249 w 1652"/>
              <a:gd name="T11" fmla="*/ 149 h 1639"/>
              <a:gd name="T12" fmla="*/ 732 w 1652"/>
              <a:gd name="T13" fmla="*/ 681 h 1639"/>
              <a:gd name="T14" fmla="*/ 752 w 1652"/>
              <a:gd name="T15" fmla="*/ 731 h 1639"/>
              <a:gd name="T16" fmla="*/ 752 w 1652"/>
              <a:gd name="T17" fmla="*/ 1266 h 1639"/>
              <a:gd name="T18" fmla="*/ 677 w 1652"/>
              <a:gd name="T19" fmla="*/ 1341 h 1639"/>
              <a:gd name="T20" fmla="*/ 603 w 1652"/>
              <a:gd name="T21" fmla="*/ 1266 h 1639"/>
              <a:gd name="T22" fmla="*/ 603 w 1652"/>
              <a:gd name="T23" fmla="*/ 760 h 1639"/>
              <a:gd name="T24" fmla="*/ 25 w 1652"/>
              <a:gd name="T25" fmla="*/ 125 h 1639"/>
              <a:gd name="T26" fmla="*/ 12 w 1652"/>
              <a:gd name="T27" fmla="*/ 45 h 1639"/>
              <a:gd name="T28" fmla="*/ 80 w 1652"/>
              <a:gd name="T29" fmla="*/ 0 h 1639"/>
              <a:gd name="T30" fmla="*/ 1572 w 1652"/>
              <a:gd name="T31" fmla="*/ 0 h 1639"/>
              <a:gd name="T32" fmla="*/ 1640 w 1652"/>
              <a:gd name="T33" fmla="*/ 45 h 1639"/>
              <a:gd name="T34" fmla="*/ 1627 w 1652"/>
              <a:gd name="T35" fmla="*/ 125 h 1639"/>
              <a:gd name="T36" fmla="*/ 1050 w 1652"/>
              <a:gd name="T37" fmla="*/ 760 h 1639"/>
              <a:gd name="T38" fmla="*/ 1050 w 1652"/>
              <a:gd name="T39" fmla="*/ 1564 h 1639"/>
              <a:gd name="T40" fmla="*/ 975 w 1652"/>
              <a:gd name="T41" fmla="*/ 1639 h 1639"/>
              <a:gd name="T42" fmla="*/ 975 w 1652"/>
              <a:gd name="T43" fmla="*/ 1639 h 1639"/>
              <a:gd name="T44" fmla="*/ 975 w 1652"/>
              <a:gd name="T45" fmla="*/ 1639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52" h="1639">
                <a:moveTo>
                  <a:pt x="975" y="1639"/>
                </a:moveTo>
                <a:cubicBezTo>
                  <a:pt x="934" y="1639"/>
                  <a:pt x="901" y="1605"/>
                  <a:pt x="901" y="1564"/>
                </a:cubicBezTo>
                <a:cubicBezTo>
                  <a:pt x="901" y="731"/>
                  <a:pt x="901" y="731"/>
                  <a:pt x="901" y="731"/>
                </a:cubicBezTo>
                <a:cubicBezTo>
                  <a:pt x="901" y="713"/>
                  <a:pt x="908" y="695"/>
                  <a:pt x="920" y="681"/>
                </a:cubicBezTo>
                <a:cubicBezTo>
                  <a:pt x="1404" y="149"/>
                  <a:pt x="1404" y="149"/>
                  <a:pt x="1404" y="149"/>
                </a:cubicBezTo>
                <a:cubicBezTo>
                  <a:pt x="249" y="149"/>
                  <a:pt x="249" y="149"/>
                  <a:pt x="249" y="149"/>
                </a:cubicBezTo>
                <a:cubicBezTo>
                  <a:pt x="732" y="681"/>
                  <a:pt x="732" y="681"/>
                  <a:pt x="732" y="681"/>
                </a:cubicBezTo>
                <a:cubicBezTo>
                  <a:pt x="745" y="695"/>
                  <a:pt x="752" y="713"/>
                  <a:pt x="752" y="731"/>
                </a:cubicBezTo>
                <a:cubicBezTo>
                  <a:pt x="752" y="1266"/>
                  <a:pt x="752" y="1266"/>
                  <a:pt x="752" y="1266"/>
                </a:cubicBezTo>
                <a:cubicBezTo>
                  <a:pt x="752" y="1307"/>
                  <a:pt x="718" y="1341"/>
                  <a:pt x="677" y="1341"/>
                </a:cubicBezTo>
                <a:cubicBezTo>
                  <a:pt x="636" y="1341"/>
                  <a:pt x="603" y="1307"/>
                  <a:pt x="603" y="1266"/>
                </a:cubicBezTo>
                <a:cubicBezTo>
                  <a:pt x="603" y="760"/>
                  <a:pt x="603" y="760"/>
                  <a:pt x="603" y="760"/>
                </a:cubicBezTo>
                <a:cubicBezTo>
                  <a:pt x="25" y="125"/>
                  <a:pt x="25" y="125"/>
                  <a:pt x="25" y="125"/>
                </a:cubicBezTo>
                <a:cubicBezTo>
                  <a:pt x="6" y="103"/>
                  <a:pt x="0" y="72"/>
                  <a:pt x="12" y="45"/>
                </a:cubicBezTo>
                <a:cubicBezTo>
                  <a:pt x="24" y="18"/>
                  <a:pt x="51" y="0"/>
                  <a:pt x="80" y="0"/>
                </a:cubicBezTo>
                <a:cubicBezTo>
                  <a:pt x="1572" y="0"/>
                  <a:pt x="1572" y="0"/>
                  <a:pt x="1572" y="0"/>
                </a:cubicBezTo>
                <a:cubicBezTo>
                  <a:pt x="1602" y="0"/>
                  <a:pt x="1628" y="18"/>
                  <a:pt x="1640" y="45"/>
                </a:cubicBezTo>
                <a:cubicBezTo>
                  <a:pt x="1652" y="72"/>
                  <a:pt x="1647" y="103"/>
                  <a:pt x="1627" y="125"/>
                </a:cubicBezTo>
                <a:cubicBezTo>
                  <a:pt x="1050" y="760"/>
                  <a:pt x="1050" y="760"/>
                  <a:pt x="1050" y="760"/>
                </a:cubicBezTo>
                <a:cubicBezTo>
                  <a:pt x="1050" y="1564"/>
                  <a:pt x="1050" y="1564"/>
                  <a:pt x="1050" y="1564"/>
                </a:cubicBezTo>
                <a:cubicBezTo>
                  <a:pt x="1050" y="1605"/>
                  <a:pt x="1016" y="1639"/>
                  <a:pt x="975" y="1639"/>
                </a:cubicBezTo>
                <a:close/>
                <a:moveTo>
                  <a:pt x="975" y="1639"/>
                </a:moveTo>
                <a:cubicBezTo>
                  <a:pt x="975" y="1639"/>
                  <a:pt x="975" y="1639"/>
                  <a:pt x="975" y="1639"/>
                </a:cubicBezTo>
              </a:path>
            </a:pathLst>
          </a:custGeom>
          <a:solidFill>
            <a:srgbClr val="397F52"/>
          </a:solidFill>
          <a:ln>
            <a:noFill/>
          </a:ln>
        </p:spPr>
        <p:txBody>
          <a:bodyPr vert="horz" wrap="square" lIns="91440" tIns="45720" rIns="91440" bIns="45720" numCol="1" anchor="t" anchorCtr="0" compatLnSpc="1"/>
          <a:lstStyle/>
          <a:p>
            <a:endParaRPr lang="zh-CN" altLang="en-US"/>
          </a:p>
        </p:txBody>
      </p:sp>
      <p:sp>
        <p:nvSpPr>
          <p:cNvPr id="19" name="矩形 18"/>
          <p:cNvSpPr/>
          <p:nvPr/>
        </p:nvSpPr>
        <p:spPr>
          <a:xfrm>
            <a:off x="7181850" y="0"/>
            <a:ext cx="5010149" cy="6858000"/>
          </a:xfrm>
          <a:prstGeom prst="rect">
            <a:avLst/>
          </a:prstGeom>
          <a:gradFill flip="none" rotWithShape="1">
            <a:gsLst>
              <a:gs pos="31000">
                <a:srgbClr val="40905B"/>
              </a:gs>
              <a:gs pos="95000">
                <a:srgbClr val="2B6640"/>
              </a:gs>
            </a:gsLst>
            <a:lin ang="18900000" scaled="1"/>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1" name="Freeform 5"/>
          <p:cNvSpPr>
            <a:spLocks noEditPoints="1"/>
          </p:cNvSpPr>
          <p:nvPr/>
        </p:nvSpPr>
        <p:spPr bwMode="auto">
          <a:xfrm>
            <a:off x="7892763" y="3148820"/>
            <a:ext cx="2324944" cy="3431236"/>
          </a:xfrm>
          <a:custGeom>
            <a:avLst/>
            <a:gdLst>
              <a:gd name="T0" fmla="*/ 286 w 286"/>
              <a:gd name="T1" fmla="*/ 229 h 421"/>
              <a:gd name="T2" fmla="*/ 265 w 286"/>
              <a:gd name="T3" fmla="*/ 163 h 421"/>
              <a:gd name="T4" fmla="*/ 176 w 286"/>
              <a:gd name="T5" fmla="*/ 0 h 421"/>
              <a:gd name="T6" fmla="*/ 109 w 286"/>
              <a:gd name="T7" fmla="*/ 38 h 421"/>
              <a:gd name="T8" fmla="*/ 170 w 286"/>
              <a:gd name="T9" fmla="*/ 31 h 421"/>
              <a:gd name="T10" fmla="*/ 250 w 286"/>
              <a:gd name="T11" fmla="*/ 146 h 421"/>
              <a:gd name="T12" fmla="*/ 186 w 286"/>
              <a:gd name="T13" fmla="*/ 116 h 421"/>
              <a:gd name="T14" fmla="*/ 83 w 286"/>
              <a:gd name="T15" fmla="*/ 42 h 421"/>
              <a:gd name="T16" fmla="*/ 34 w 286"/>
              <a:gd name="T17" fmla="*/ 101 h 421"/>
              <a:gd name="T18" fmla="*/ 88 w 286"/>
              <a:gd name="T19" fmla="*/ 73 h 421"/>
              <a:gd name="T20" fmla="*/ 169 w 286"/>
              <a:gd name="T21" fmla="*/ 115 h 421"/>
              <a:gd name="T22" fmla="*/ 0 w 286"/>
              <a:gd name="T23" fmla="*/ 237 h 421"/>
              <a:gd name="T24" fmla="*/ 159 w 286"/>
              <a:gd name="T25" fmla="*/ 343 h 421"/>
              <a:gd name="T26" fmla="*/ 130 w 286"/>
              <a:gd name="T27" fmla="*/ 421 h 421"/>
              <a:gd name="T28" fmla="*/ 269 w 286"/>
              <a:gd name="T29" fmla="*/ 290 h 421"/>
              <a:gd name="T30" fmla="*/ 268 w 286"/>
              <a:gd name="T31" fmla="*/ 290 h 421"/>
              <a:gd name="T32" fmla="*/ 286 w 286"/>
              <a:gd name="T33" fmla="*/ 229 h 421"/>
              <a:gd name="T34" fmla="*/ 109 w 286"/>
              <a:gd name="T35" fmla="*/ 224 h 421"/>
              <a:gd name="T36" fmla="*/ 140 w 286"/>
              <a:gd name="T37" fmla="*/ 193 h 421"/>
              <a:gd name="T38" fmla="*/ 171 w 286"/>
              <a:gd name="T39" fmla="*/ 224 h 421"/>
              <a:gd name="T40" fmla="*/ 140 w 286"/>
              <a:gd name="T41" fmla="*/ 255 h 421"/>
              <a:gd name="T42" fmla="*/ 109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286" y="229"/>
                </a:moveTo>
                <a:cubicBezTo>
                  <a:pt x="286" y="204"/>
                  <a:pt x="278" y="182"/>
                  <a:pt x="265" y="163"/>
                </a:cubicBezTo>
                <a:cubicBezTo>
                  <a:pt x="258" y="137"/>
                  <a:pt x="229" y="39"/>
                  <a:pt x="176" y="0"/>
                </a:cubicBezTo>
                <a:cubicBezTo>
                  <a:pt x="109" y="38"/>
                  <a:pt x="109" y="38"/>
                  <a:pt x="109" y="38"/>
                </a:cubicBezTo>
                <a:cubicBezTo>
                  <a:pt x="109" y="38"/>
                  <a:pt x="158" y="57"/>
                  <a:pt x="170" y="31"/>
                </a:cubicBezTo>
                <a:cubicBezTo>
                  <a:pt x="180" y="8"/>
                  <a:pt x="232" y="88"/>
                  <a:pt x="250" y="146"/>
                </a:cubicBezTo>
                <a:cubicBezTo>
                  <a:pt x="233" y="130"/>
                  <a:pt x="211" y="119"/>
                  <a:pt x="186" y="116"/>
                </a:cubicBezTo>
                <a:cubicBezTo>
                  <a:pt x="159" y="86"/>
                  <a:pt x="121" y="53"/>
                  <a:pt x="83" y="42"/>
                </a:cubicBezTo>
                <a:cubicBezTo>
                  <a:pt x="34" y="101"/>
                  <a:pt x="34" y="101"/>
                  <a:pt x="34" y="101"/>
                </a:cubicBezTo>
                <a:cubicBezTo>
                  <a:pt x="34" y="101"/>
                  <a:pt x="87" y="101"/>
                  <a:pt x="88" y="73"/>
                </a:cubicBezTo>
                <a:cubicBezTo>
                  <a:pt x="90" y="54"/>
                  <a:pt x="132" y="81"/>
                  <a:pt x="169" y="115"/>
                </a:cubicBezTo>
                <a:cubicBezTo>
                  <a:pt x="106" y="117"/>
                  <a:pt x="0" y="175"/>
                  <a:pt x="0" y="237"/>
                </a:cubicBezTo>
                <a:cubicBezTo>
                  <a:pt x="0" y="296"/>
                  <a:pt x="95" y="337"/>
                  <a:pt x="159" y="343"/>
                </a:cubicBezTo>
                <a:cubicBezTo>
                  <a:pt x="154" y="395"/>
                  <a:pt x="130" y="421"/>
                  <a:pt x="130" y="421"/>
                </a:cubicBezTo>
                <a:cubicBezTo>
                  <a:pt x="228" y="375"/>
                  <a:pt x="269" y="290"/>
                  <a:pt x="269" y="290"/>
                </a:cubicBezTo>
                <a:cubicBezTo>
                  <a:pt x="268" y="290"/>
                  <a:pt x="268" y="290"/>
                  <a:pt x="268" y="290"/>
                </a:cubicBezTo>
                <a:cubicBezTo>
                  <a:pt x="280" y="273"/>
                  <a:pt x="286" y="252"/>
                  <a:pt x="286" y="229"/>
                </a:cubicBezTo>
                <a:moveTo>
                  <a:pt x="109" y="224"/>
                </a:moveTo>
                <a:cubicBezTo>
                  <a:pt x="109" y="207"/>
                  <a:pt x="123" y="193"/>
                  <a:pt x="140" y="193"/>
                </a:cubicBezTo>
                <a:cubicBezTo>
                  <a:pt x="157" y="193"/>
                  <a:pt x="171" y="207"/>
                  <a:pt x="171" y="224"/>
                </a:cubicBezTo>
                <a:cubicBezTo>
                  <a:pt x="171" y="241"/>
                  <a:pt x="157" y="255"/>
                  <a:pt x="140" y="255"/>
                </a:cubicBezTo>
                <a:cubicBezTo>
                  <a:pt x="123" y="255"/>
                  <a:pt x="109" y="241"/>
                  <a:pt x="109"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6"/>
          <p:cNvSpPr>
            <a:spLocks noEditPoints="1"/>
          </p:cNvSpPr>
          <p:nvPr/>
        </p:nvSpPr>
        <p:spPr bwMode="auto">
          <a:xfrm>
            <a:off x="10079420" y="2228349"/>
            <a:ext cx="2324944" cy="3431236"/>
          </a:xfrm>
          <a:custGeom>
            <a:avLst/>
            <a:gdLst>
              <a:gd name="T0" fmla="*/ 0 w 286"/>
              <a:gd name="T1" fmla="*/ 229 h 421"/>
              <a:gd name="T2" fmla="*/ 21 w 286"/>
              <a:gd name="T3" fmla="*/ 163 h 421"/>
              <a:gd name="T4" fmla="*/ 110 w 286"/>
              <a:gd name="T5" fmla="*/ 0 h 421"/>
              <a:gd name="T6" fmla="*/ 177 w 286"/>
              <a:gd name="T7" fmla="*/ 38 h 421"/>
              <a:gd name="T8" fmla="*/ 116 w 286"/>
              <a:gd name="T9" fmla="*/ 30 h 421"/>
              <a:gd name="T10" fmla="*/ 36 w 286"/>
              <a:gd name="T11" fmla="*/ 146 h 421"/>
              <a:gd name="T12" fmla="*/ 100 w 286"/>
              <a:gd name="T13" fmla="*/ 116 h 421"/>
              <a:gd name="T14" fmla="*/ 203 w 286"/>
              <a:gd name="T15" fmla="*/ 42 h 421"/>
              <a:gd name="T16" fmla="*/ 252 w 286"/>
              <a:gd name="T17" fmla="*/ 101 h 421"/>
              <a:gd name="T18" fmla="*/ 198 w 286"/>
              <a:gd name="T19" fmla="*/ 72 h 421"/>
              <a:gd name="T20" fmla="*/ 117 w 286"/>
              <a:gd name="T21" fmla="*/ 115 h 421"/>
              <a:gd name="T22" fmla="*/ 286 w 286"/>
              <a:gd name="T23" fmla="*/ 237 h 421"/>
              <a:gd name="T24" fmla="*/ 127 w 286"/>
              <a:gd name="T25" fmla="*/ 342 h 421"/>
              <a:gd name="T26" fmla="*/ 156 w 286"/>
              <a:gd name="T27" fmla="*/ 421 h 421"/>
              <a:gd name="T28" fmla="*/ 17 w 286"/>
              <a:gd name="T29" fmla="*/ 290 h 421"/>
              <a:gd name="T30" fmla="*/ 18 w 286"/>
              <a:gd name="T31" fmla="*/ 290 h 421"/>
              <a:gd name="T32" fmla="*/ 0 w 286"/>
              <a:gd name="T33" fmla="*/ 229 h 421"/>
              <a:gd name="T34" fmla="*/ 177 w 286"/>
              <a:gd name="T35" fmla="*/ 224 h 421"/>
              <a:gd name="T36" fmla="*/ 146 w 286"/>
              <a:gd name="T37" fmla="*/ 193 h 421"/>
              <a:gd name="T38" fmla="*/ 115 w 286"/>
              <a:gd name="T39" fmla="*/ 224 h 421"/>
              <a:gd name="T40" fmla="*/ 146 w 286"/>
              <a:gd name="T41" fmla="*/ 254 h 421"/>
              <a:gd name="T42" fmla="*/ 177 w 286"/>
              <a:gd name="T43" fmla="*/ 224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6" h="421">
                <a:moveTo>
                  <a:pt x="0" y="229"/>
                </a:moveTo>
                <a:cubicBezTo>
                  <a:pt x="0" y="204"/>
                  <a:pt x="8" y="182"/>
                  <a:pt x="21" y="163"/>
                </a:cubicBezTo>
                <a:cubicBezTo>
                  <a:pt x="28" y="137"/>
                  <a:pt x="57" y="39"/>
                  <a:pt x="110" y="0"/>
                </a:cubicBezTo>
                <a:cubicBezTo>
                  <a:pt x="177" y="38"/>
                  <a:pt x="177" y="38"/>
                  <a:pt x="177" y="38"/>
                </a:cubicBezTo>
                <a:cubicBezTo>
                  <a:pt x="177" y="38"/>
                  <a:pt x="128" y="57"/>
                  <a:pt x="116" y="30"/>
                </a:cubicBezTo>
                <a:cubicBezTo>
                  <a:pt x="106" y="8"/>
                  <a:pt x="54" y="88"/>
                  <a:pt x="36" y="146"/>
                </a:cubicBezTo>
                <a:cubicBezTo>
                  <a:pt x="53" y="130"/>
                  <a:pt x="75" y="119"/>
                  <a:pt x="100" y="116"/>
                </a:cubicBezTo>
                <a:cubicBezTo>
                  <a:pt x="127" y="86"/>
                  <a:pt x="165" y="52"/>
                  <a:pt x="203" y="42"/>
                </a:cubicBezTo>
                <a:cubicBezTo>
                  <a:pt x="252" y="101"/>
                  <a:pt x="252" y="101"/>
                  <a:pt x="252" y="101"/>
                </a:cubicBezTo>
                <a:cubicBezTo>
                  <a:pt x="252" y="101"/>
                  <a:pt x="199" y="101"/>
                  <a:pt x="198" y="72"/>
                </a:cubicBezTo>
                <a:cubicBezTo>
                  <a:pt x="197" y="54"/>
                  <a:pt x="154" y="81"/>
                  <a:pt x="117" y="115"/>
                </a:cubicBezTo>
                <a:cubicBezTo>
                  <a:pt x="180" y="117"/>
                  <a:pt x="286" y="175"/>
                  <a:pt x="286" y="237"/>
                </a:cubicBezTo>
                <a:cubicBezTo>
                  <a:pt x="286" y="296"/>
                  <a:pt x="191" y="337"/>
                  <a:pt x="127" y="342"/>
                </a:cubicBezTo>
                <a:cubicBezTo>
                  <a:pt x="132" y="395"/>
                  <a:pt x="156" y="421"/>
                  <a:pt x="156" y="421"/>
                </a:cubicBezTo>
                <a:cubicBezTo>
                  <a:pt x="58" y="375"/>
                  <a:pt x="17" y="290"/>
                  <a:pt x="17" y="290"/>
                </a:cubicBezTo>
                <a:cubicBezTo>
                  <a:pt x="18" y="290"/>
                  <a:pt x="18" y="290"/>
                  <a:pt x="18" y="290"/>
                </a:cubicBezTo>
                <a:cubicBezTo>
                  <a:pt x="6" y="272"/>
                  <a:pt x="0" y="251"/>
                  <a:pt x="0" y="229"/>
                </a:cubicBezTo>
                <a:moveTo>
                  <a:pt x="177" y="224"/>
                </a:moveTo>
                <a:cubicBezTo>
                  <a:pt x="177" y="207"/>
                  <a:pt x="163" y="193"/>
                  <a:pt x="146" y="193"/>
                </a:cubicBezTo>
                <a:cubicBezTo>
                  <a:pt x="129" y="193"/>
                  <a:pt x="115" y="207"/>
                  <a:pt x="115" y="224"/>
                </a:cubicBezTo>
                <a:cubicBezTo>
                  <a:pt x="115" y="241"/>
                  <a:pt x="129" y="254"/>
                  <a:pt x="146" y="254"/>
                </a:cubicBezTo>
                <a:cubicBezTo>
                  <a:pt x="163" y="254"/>
                  <a:pt x="177" y="241"/>
                  <a:pt x="177" y="224"/>
                </a:cubicBezTo>
              </a:path>
            </a:pathLst>
          </a:custGeom>
          <a:solidFill>
            <a:sysClr val="window" lastClr="FFFFFF">
              <a:alpha val="10000"/>
            </a:sys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pic>
        <p:nvPicPr>
          <p:cNvPr id="27" name="图形 26"/>
          <p:cNvPicPr>
            <a:picLocks noChangeAspect="1"/>
          </p:cNvPicPr>
          <p:nvPr/>
        </p:nvPicPr>
        <p:blipFill>
          <a:blip r:embed="rId2"/>
          <a:stretch>
            <a:fillRect/>
          </a:stretch>
        </p:blipFill>
        <p:spPr>
          <a:xfrm>
            <a:off x="9689719" y="315071"/>
            <a:ext cx="1964618" cy="68637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8|0.8|0.9|1"/>
</p:tagLst>
</file>

<file path=ppt/tags/tag10.xml><?xml version="1.0" encoding="utf-8"?>
<p:tagLst xmlns:a="http://schemas.openxmlformats.org/drawingml/2006/main" xmlns:r="http://schemas.openxmlformats.org/officeDocument/2006/relationships" xmlns:p="http://schemas.openxmlformats.org/presentationml/2006/main">
  <p:tag name="PA" val="v4.1.6"/>
</p:tagLst>
</file>

<file path=ppt/tags/tag11.xml><?xml version="1.0" encoding="utf-8"?>
<p:tagLst xmlns:a="http://schemas.openxmlformats.org/drawingml/2006/main" xmlns:r="http://schemas.openxmlformats.org/officeDocument/2006/relationships" xmlns:p="http://schemas.openxmlformats.org/presentationml/2006/main">
  <p:tag name="PA" val="v4.1.6"/>
</p:tagLst>
</file>

<file path=ppt/tags/tag12.xml><?xml version="1.0" encoding="utf-8"?>
<p:tagLst xmlns:a="http://schemas.openxmlformats.org/drawingml/2006/main" xmlns:r="http://schemas.openxmlformats.org/officeDocument/2006/relationships" xmlns:p="http://schemas.openxmlformats.org/presentationml/2006/main">
  <p:tag name="TIMING" val="|0.6|0.7|2.1|2|1.9|2.1"/>
</p:tagLst>
</file>

<file path=ppt/tags/tag13.xml><?xml version="1.0" encoding="utf-8"?>
<p:tagLst xmlns:a="http://schemas.openxmlformats.org/drawingml/2006/main" xmlns:r="http://schemas.openxmlformats.org/officeDocument/2006/relationships" xmlns:p="http://schemas.openxmlformats.org/presentationml/2006/main">
  <p:tag name="KSO_WM_SLIDE_BACKGROUND_TYPE" val="frame"/>
  <p:tag name="KSO_WM_UNIT_SUBTYPE" val="h"/>
  <p:tag name="KSO_WM_TEMPLATE_CATEGORY" val="custom"/>
  <p:tag name="KSO_WM_TEMPLATE_INDEX" val="20204577"/>
  <p:tag name="KSO_WM_UNIT_ID" val="custom20204577_36*i*1"/>
  <p:tag name="KSO_WM_UNIT_TYPE" val="i"/>
  <p:tag name="KSO_WM_UNIT_INDEX" val="1"/>
  <p:tag name="KSO_WM_UNIT_HIGHLIGHT" val="0"/>
  <p:tag name="KSO_WM_UNIT_COMPATIBLE" val="0"/>
  <p:tag name="KSO_WM_UNIT_DIAGRAM_ISNUMVISUAL" val="0"/>
  <p:tag name="KSO_WM_UNIT_DIAGRAM_ISREFERUNIT" val="0"/>
  <p:tag name="KSO_WM_DIAGRAM_GROUP_CODE" val="n1-1"/>
  <p:tag name="KSO_WM_UNIT_LAYERLEVEL" val="1"/>
  <p:tag name="KSO_WM_TAG_VERSION" val="1.0"/>
  <p:tag name="KSO_WM_BEAUTIFY_FLAG" val="#wm#"/>
  <p:tag name="KSO_WM_UNIT_BK_DARK_LIGHT" val="2"/>
  <p:tag name="KSO_WM_UNIT_FILL_FORE_SCHEMECOLOR_INDEX" val="15"/>
  <p:tag name="KSO_WM_UNIT_FILL_TYPE" val="1"/>
  <p:tag name="KSO_WM_UNIT_TEXT_FILL_FORE_SCHEMECOLOR_INDEX" val="2"/>
  <p:tag name="KSO_WM_UNIT_TEXT_FILL_TYPE" val="1"/>
  <p:tag name="KSO_WM_UNIT_USESOURCEFORMAT_APPLY" val="1"/>
</p:tagLst>
</file>

<file path=ppt/tags/tag14.xml><?xml version="1.0" encoding="utf-8"?>
<p:tagLst xmlns:a="http://schemas.openxmlformats.org/drawingml/2006/main" xmlns:r="http://schemas.openxmlformats.org/officeDocument/2006/relationships" xmlns:p="http://schemas.openxmlformats.org/presentationml/2006/main">
  <p:tag name="KSO_WM_SLIDE_BACKGROUND_TYPE" val="frame"/>
  <p:tag name="KSO_WM_UNIT_SUBTYPE" val="h"/>
  <p:tag name="KSO_WM_TEMPLATE_CATEGORY" val="custom"/>
  <p:tag name="KSO_WM_TEMPLATE_INDEX" val="20204577"/>
  <p:tag name="KSO_WM_UNIT_ID" val="custom20204577_36*i*1"/>
  <p:tag name="KSO_WM_UNIT_TYPE" val="i"/>
  <p:tag name="KSO_WM_UNIT_INDEX" val="1"/>
  <p:tag name="KSO_WM_UNIT_HIGHLIGHT" val="0"/>
  <p:tag name="KSO_WM_UNIT_COMPATIBLE" val="0"/>
  <p:tag name="KSO_WM_UNIT_DIAGRAM_ISNUMVISUAL" val="0"/>
  <p:tag name="KSO_WM_UNIT_DIAGRAM_ISREFERUNIT" val="0"/>
  <p:tag name="KSO_WM_DIAGRAM_GROUP_CODE" val="n1-1"/>
  <p:tag name="KSO_WM_UNIT_LAYERLEVEL" val="1"/>
  <p:tag name="KSO_WM_TAG_VERSION" val="1.0"/>
  <p:tag name="KSO_WM_BEAUTIFY_FLAG" val="#wm#"/>
  <p:tag name="KSO_WM_UNIT_BK_DARK_LIGHT" val="2"/>
  <p:tag name="KSO_WM_UNIT_FILL_FORE_SCHEMECOLOR_INDEX" val="15"/>
  <p:tag name="KSO_WM_UNIT_FILL_TYPE" val="1"/>
  <p:tag name="KSO_WM_UNIT_TEXT_FILL_FORE_SCHEMECOLOR_INDEX" val="2"/>
  <p:tag name="KSO_WM_UNIT_TEXT_FILL_TYPE" val="1"/>
  <p:tag name="KSO_WM_UNIT_USESOURCEFORMAT_APPLY" val="1"/>
</p:tagLst>
</file>

<file path=ppt/tags/tag2.xml><?xml version="1.0" encoding="utf-8"?>
<p:tagLst xmlns:a="http://schemas.openxmlformats.org/drawingml/2006/main" xmlns:r="http://schemas.openxmlformats.org/officeDocument/2006/relationships" xmlns:p="http://schemas.openxmlformats.org/presentationml/2006/main">
  <p:tag name="TIMING" val="|0.6|0.7|2.1|2|1.9|2.1"/>
</p:tagLst>
</file>

<file path=ppt/tags/tag3.xml><?xml version="1.0" encoding="utf-8"?>
<p:tagLst xmlns:a="http://schemas.openxmlformats.org/drawingml/2006/main" xmlns:r="http://schemas.openxmlformats.org/officeDocument/2006/relationships" xmlns:p="http://schemas.openxmlformats.org/presentationml/2006/main">
  <p:tag name="TIMING" val="|0.9|0.9|1|0.9|0.8|0.6|0.9|0.8|0.6|0.8|0.6|0.8|0.6"/>
</p:tagLst>
</file>

<file path=ppt/tags/tag4.xml><?xml version="1.0" encoding="utf-8"?>
<p:tagLst xmlns:a="http://schemas.openxmlformats.org/drawingml/2006/main" xmlns:r="http://schemas.openxmlformats.org/officeDocument/2006/relationships" xmlns:p="http://schemas.openxmlformats.org/presentationml/2006/main">
  <p:tag name="PA" val="v4.1.6"/>
</p:tagLst>
</file>

<file path=ppt/tags/tag5.xml><?xml version="1.0" encoding="utf-8"?>
<p:tagLst xmlns:a="http://schemas.openxmlformats.org/drawingml/2006/main" xmlns:r="http://schemas.openxmlformats.org/officeDocument/2006/relationships" xmlns:p="http://schemas.openxmlformats.org/presentationml/2006/main">
  <p:tag name="PA" val="v4.1.6"/>
</p:tagLst>
</file>

<file path=ppt/tags/tag6.xml><?xml version="1.0" encoding="utf-8"?>
<p:tagLst xmlns:a="http://schemas.openxmlformats.org/drawingml/2006/main" xmlns:r="http://schemas.openxmlformats.org/officeDocument/2006/relationships" xmlns:p="http://schemas.openxmlformats.org/presentationml/2006/main">
  <p:tag name="TIMING" val="|0.6|0.8|0.8|0.5|0.5|0.7|0.7|0.6|0.8|0.5|0.5|0.5|0.6"/>
</p:tagLst>
</file>

<file path=ppt/tags/tag7.xml><?xml version="1.0" encoding="utf-8"?>
<p:tagLst xmlns:a="http://schemas.openxmlformats.org/drawingml/2006/main" xmlns:r="http://schemas.openxmlformats.org/officeDocument/2006/relationships" xmlns:p="http://schemas.openxmlformats.org/presentationml/2006/main">
  <p:tag name="PA" val="v4.1.6"/>
</p:tagLst>
</file>

<file path=ppt/tags/tag8.xml><?xml version="1.0" encoding="utf-8"?>
<p:tagLst xmlns:a="http://schemas.openxmlformats.org/drawingml/2006/main" xmlns:r="http://schemas.openxmlformats.org/officeDocument/2006/relationships" xmlns:p="http://schemas.openxmlformats.org/presentationml/2006/main">
  <p:tag name="PA" val="v4.1.6"/>
</p:tagLst>
</file>

<file path=ppt/tags/tag9.xml><?xml version="1.0" encoding="utf-8"?>
<p:tagLst xmlns:a="http://schemas.openxmlformats.org/drawingml/2006/main" xmlns:r="http://schemas.openxmlformats.org/officeDocument/2006/relationships" xmlns:p="http://schemas.openxmlformats.org/presentationml/2006/main">
  <p:tag name="TIMING" val="|0.6|0.7|2.1|2|1.9|2.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1865</Words>
  <Application>Microsoft Office PowerPoint</Application>
  <PresentationFormat>宽屏</PresentationFormat>
  <Paragraphs>211</Paragraphs>
  <Slides>20</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等线</vt:lpstr>
      <vt:lpstr>方正兰亭超细黑简体</vt:lpstr>
      <vt:lpstr>方正兰亭纤黑_GBK</vt:lpstr>
      <vt:lpstr>微软雅黑</vt:lpstr>
      <vt:lpstr>小米兰亭</vt:lpstr>
      <vt:lpstr>Arial</vt:lpstr>
      <vt:lpstr>Calibri</vt:lpstr>
      <vt:lpstr>Roboto</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岗位价值评估作业流程图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Roy Wang</dc:creator>
  <cp:lastModifiedBy>Grace</cp:lastModifiedBy>
  <cp:revision>355</cp:revision>
  <dcterms:created xsi:type="dcterms:W3CDTF">2015-12-23T13:23:00Z</dcterms:created>
  <dcterms:modified xsi:type="dcterms:W3CDTF">2020-10-27T09:27:54Z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